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3" r:id="rId2"/>
    <p:sldId id="269" r:id="rId3"/>
    <p:sldId id="270" r:id="rId4"/>
    <p:sldId id="278" r:id="rId5"/>
    <p:sldId id="282" r:id="rId6"/>
    <p:sldId id="279" r:id="rId7"/>
    <p:sldId id="271" r:id="rId8"/>
    <p:sldId id="262" r:id="rId9"/>
    <p:sldId id="264" r:id="rId10"/>
    <p:sldId id="266" r:id="rId11"/>
    <p:sldId id="265" r:id="rId12"/>
    <p:sldId id="275" r:id="rId13"/>
    <p:sldId id="272" r:id="rId14"/>
    <p:sldId id="276" r:id="rId15"/>
    <p:sldId id="277" r:id="rId16"/>
    <p:sldId id="274" r:id="rId17"/>
    <p:sldId id="280" r:id="rId18"/>
    <p:sldId id="281" r:id="rId19"/>
    <p:sldId id="257" r:id="rId20"/>
    <p:sldId id="259" r:id="rId21"/>
    <p:sldId id="260" r:id="rId22"/>
    <p:sldId id="261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36362026-9B0F-4FCA-A362-8145031CD50E}">
          <p14:sldIdLst>
            <p14:sldId id="263"/>
            <p14:sldId id="269"/>
            <p14:sldId id="270"/>
            <p14:sldId id="278"/>
            <p14:sldId id="282"/>
            <p14:sldId id="279"/>
            <p14:sldId id="271"/>
            <p14:sldId id="262"/>
            <p14:sldId id="264"/>
            <p14:sldId id="266"/>
            <p14:sldId id="265"/>
            <p14:sldId id="275"/>
            <p14:sldId id="272"/>
            <p14:sldId id="276"/>
            <p14:sldId id="277"/>
            <p14:sldId id="274"/>
            <p14:sldId id="280"/>
            <p14:sldId id="281"/>
          </p14:sldIdLst>
        </p14:section>
        <p14:section name="SLASK" id="{8D6FD94B-FC97-4396-AA4B-269E7A340F68}">
          <p14:sldIdLst>
            <p14:sldId id="257"/>
            <p14:sldId id="259"/>
            <p14:sldId id="260"/>
            <p14:sldId id="261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42C4E"/>
    <a:srgbClr val="18314D"/>
    <a:srgbClr val="00213C"/>
    <a:srgbClr val="122A45"/>
    <a:srgbClr val="172E49"/>
    <a:srgbClr val="162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398" y="96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9F4B7-222B-4F41-A996-6887F919B1A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C32D-BC99-E943-AEAA-8531ACB73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0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BE25-3277-412C-8312-9819FA17D41F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631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tu_affarsutveckling_a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1" y="-6350"/>
            <a:ext cx="9328151" cy="68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6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147"/>
            <a:ext cx="8229600" cy="469567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å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9457" y="-110156"/>
            <a:ext cx="9405706" cy="6974636"/>
          </a:xfrm>
          <a:prstGeom prst="rect">
            <a:avLst/>
          </a:prstGeom>
          <a:solidFill>
            <a:srgbClr val="122A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147"/>
            <a:ext cx="8229600" cy="469567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0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2809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7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8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31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6391" y="772489"/>
            <a:ext cx="644950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70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7465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2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75116"/>
            <a:ext cx="2057400" cy="4609841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5116"/>
            <a:ext cx="6019800" cy="4609841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6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tu_affarsutveckling_ab_ppt_huvu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8948" cy="67654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18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4886"/>
            <a:ext cx="8229600" cy="448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5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7" r:id="rId7"/>
    <p:sldLayoutId id="2147483658" r:id="rId8"/>
    <p:sldLayoutId id="214748365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spc="-100">
          <a:solidFill>
            <a:srgbClr val="142C4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 spc="-100">
          <a:solidFill>
            <a:srgbClr val="142C4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 spc="-100">
          <a:solidFill>
            <a:srgbClr val="142C4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 spc="-100">
          <a:solidFill>
            <a:srgbClr val="142C4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 spc="-100">
          <a:solidFill>
            <a:srgbClr val="142C4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 spc="-100">
          <a:solidFill>
            <a:srgbClr val="142C4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9.svg"/><Relationship Id="rId5" Type="http://schemas.openxmlformats.org/officeDocument/2006/relationships/image" Target="../media/image22.sv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tspace.se/event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7RvVUUInu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7RvVUUInuA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8DE5808-A11B-4C9D-9289-7AD932AA5C9A}"/>
              </a:ext>
            </a:extLst>
          </p:cNvPr>
          <p:cNvSpPr txBox="1"/>
          <p:nvPr/>
        </p:nvSpPr>
        <p:spPr>
          <a:xfrm>
            <a:off x="707366" y="4786013"/>
            <a:ext cx="4845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Emil Svanberg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The Office of Technology Commercialization</a:t>
            </a:r>
          </a:p>
        </p:txBody>
      </p:sp>
    </p:spTree>
    <p:extLst>
      <p:ext uri="{BB962C8B-B14F-4D97-AF65-F5344CB8AC3E}">
        <p14:creationId xmlns:p14="http://schemas.microsoft.com/office/powerpoint/2010/main" val="303489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2780B9-ABDF-444E-8A90-05543AE7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Your</a:t>
            </a:r>
            <a:r>
              <a:rPr lang="sv-SE" dirty="0"/>
              <a:t> data from SIF #4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6B96431-1D47-4892-A46E-49193892D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9D40AE7-2757-4B7B-8013-BCEE079BF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8" y="1751147"/>
            <a:ext cx="8040899" cy="385325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67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490879-8110-4E77-9041-6CB8BD02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Start small – know your Intellectual Assets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1D96DF5-F920-4D9E-BF16-8B29C501916C}"/>
              </a:ext>
            </a:extLst>
          </p:cNvPr>
          <p:cNvSpPr txBox="1"/>
          <p:nvPr/>
        </p:nvSpPr>
        <p:spPr>
          <a:xfrm>
            <a:off x="587242" y="2490669"/>
            <a:ext cx="103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6"/>
                </a:solidFill>
              </a:rPr>
              <a:t>My work</a:t>
            </a:r>
          </a:p>
        </p:txBody>
      </p:sp>
      <p:pic>
        <p:nvPicPr>
          <p:cNvPr id="21" name="Bild 20" descr="Teleskop">
            <a:extLst>
              <a:ext uri="{FF2B5EF4-FFF2-40B4-BE49-F238E27FC236}">
                <a16:creationId xmlns:a16="http://schemas.microsoft.com/office/drawing/2014/main" id="{D8281D7A-84E4-4FF7-9498-155DF83A1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722" y="3304004"/>
            <a:ext cx="704056" cy="704056"/>
          </a:xfrm>
          <a:prstGeom prst="rect">
            <a:avLst/>
          </a:prstGeom>
        </p:spPr>
      </p:pic>
      <p:pic>
        <p:nvPicPr>
          <p:cNvPr id="23" name="Bild 22" descr="Bägare">
            <a:extLst>
              <a:ext uri="{FF2B5EF4-FFF2-40B4-BE49-F238E27FC236}">
                <a16:creationId xmlns:a16="http://schemas.microsoft.com/office/drawing/2014/main" id="{51F54AB9-4EC5-438A-A796-2000B2A0C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690" y="4054225"/>
            <a:ext cx="528019" cy="528019"/>
          </a:xfrm>
          <a:prstGeom prst="rect">
            <a:avLst/>
          </a:prstGeom>
        </p:spPr>
      </p:pic>
      <p:pic>
        <p:nvPicPr>
          <p:cNvPr id="25" name="Bild 24" descr="Blyertspenna">
            <a:extLst>
              <a:ext uri="{FF2B5EF4-FFF2-40B4-BE49-F238E27FC236}">
                <a16:creationId xmlns:a16="http://schemas.microsoft.com/office/drawing/2014/main" id="{EF5C9A80-9CC3-42A1-9A59-B9752C40F1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355" y="3368009"/>
            <a:ext cx="495860" cy="495860"/>
          </a:xfrm>
          <a:prstGeom prst="rect">
            <a:avLst/>
          </a:prstGeom>
        </p:spPr>
      </p:pic>
      <p:pic>
        <p:nvPicPr>
          <p:cNvPr id="27" name="Bild 26" descr="Verktyg">
            <a:extLst>
              <a:ext uri="{FF2B5EF4-FFF2-40B4-BE49-F238E27FC236}">
                <a16:creationId xmlns:a16="http://schemas.microsoft.com/office/drawing/2014/main" id="{13E763DF-DBFC-4046-B4B3-1E81881700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3862" y="3822678"/>
            <a:ext cx="610349" cy="610349"/>
          </a:xfrm>
          <a:prstGeom prst="rect">
            <a:avLst/>
          </a:prstGeom>
        </p:spPr>
      </p:pic>
      <p:sp>
        <p:nvSpPr>
          <p:cNvPr id="7" name="Likbent triangel 6">
            <a:extLst>
              <a:ext uri="{FF2B5EF4-FFF2-40B4-BE49-F238E27FC236}">
                <a16:creationId xmlns:a16="http://schemas.microsoft.com/office/drawing/2014/main" id="{A76A45BA-B621-45F0-8136-011E681915ED}"/>
              </a:ext>
            </a:extLst>
          </p:cNvPr>
          <p:cNvSpPr/>
          <p:nvPr/>
        </p:nvSpPr>
        <p:spPr>
          <a:xfrm rot="5400000">
            <a:off x="1520148" y="3807454"/>
            <a:ext cx="1091954" cy="21306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Bild 8" descr="Huvud med kugghjul">
            <a:extLst>
              <a:ext uri="{FF2B5EF4-FFF2-40B4-BE49-F238E27FC236}">
                <a16:creationId xmlns:a16="http://schemas.microsoft.com/office/drawing/2014/main" id="{444484C9-9060-4C0F-84E9-E278A9629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06232" y="3472285"/>
            <a:ext cx="914400" cy="91440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2C35739-B8C5-460E-8D93-F434EAD8EFC0}"/>
              </a:ext>
            </a:extLst>
          </p:cNvPr>
          <p:cNvSpPr txBox="1"/>
          <p:nvPr/>
        </p:nvSpPr>
        <p:spPr>
          <a:xfrm>
            <a:off x="2244283" y="2487550"/>
            <a:ext cx="124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Knowledge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DAA8734-77F7-4B4C-B60E-0E80B9D9D6BC}"/>
              </a:ext>
            </a:extLst>
          </p:cNvPr>
          <p:cNvGrpSpPr/>
          <p:nvPr/>
        </p:nvGrpSpPr>
        <p:grpSpPr>
          <a:xfrm>
            <a:off x="3518700" y="2487550"/>
            <a:ext cx="2478070" cy="2028369"/>
            <a:chOff x="3518700" y="2487550"/>
            <a:chExt cx="2478070" cy="2028369"/>
          </a:xfrm>
        </p:grpSpPr>
        <p:sp>
          <p:nvSpPr>
            <p:cNvPr id="29" name="Likbent triangel 28">
              <a:extLst>
                <a:ext uri="{FF2B5EF4-FFF2-40B4-BE49-F238E27FC236}">
                  <a16:creationId xmlns:a16="http://schemas.microsoft.com/office/drawing/2014/main" id="{C2DD18F4-E2D9-4382-9F88-A299DBB93100}"/>
                </a:ext>
              </a:extLst>
            </p:cNvPr>
            <p:cNvSpPr/>
            <p:nvPr/>
          </p:nvSpPr>
          <p:spPr>
            <a:xfrm rot="5400000">
              <a:off x="3079255" y="3780518"/>
              <a:ext cx="1091954" cy="21306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250BAF52-F8E8-4D61-9B14-7FBEF929CECB}"/>
                </a:ext>
              </a:extLst>
            </p:cNvPr>
            <p:cNvSpPr/>
            <p:nvPr/>
          </p:nvSpPr>
          <p:spPr>
            <a:xfrm>
              <a:off x="3994740" y="3280349"/>
              <a:ext cx="901619" cy="339808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Model</a:t>
              </a: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4A07E24A-0BAD-40C8-A269-B53EDD6AC668}"/>
                </a:ext>
              </a:extLst>
            </p:cNvPr>
            <p:cNvSpPr/>
            <p:nvPr/>
          </p:nvSpPr>
          <p:spPr>
            <a:xfrm>
              <a:off x="3986071" y="3718901"/>
              <a:ext cx="910288" cy="343075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Method</a:t>
              </a: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BD348DFE-1825-4A5B-AD32-2BC1A8AC1B6B}"/>
                </a:ext>
              </a:extLst>
            </p:cNvPr>
            <p:cNvSpPr/>
            <p:nvPr/>
          </p:nvSpPr>
          <p:spPr>
            <a:xfrm>
              <a:off x="3986071" y="4172844"/>
              <a:ext cx="910288" cy="343075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Data</a:t>
              </a: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D4B86DC2-6D2D-41AF-A624-18CD2444E9BC}"/>
                </a:ext>
              </a:extLst>
            </p:cNvPr>
            <p:cNvSpPr/>
            <p:nvPr/>
          </p:nvSpPr>
          <p:spPr>
            <a:xfrm>
              <a:off x="5087684" y="4174704"/>
              <a:ext cx="900416" cy="339354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Invention</a:t>
              </a: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D1BE4BB9-78D3-4ABB-A50D-363FA962B778}"/>
                </a:ext>
              </a:extLst>
            </p:cNvPr>
            <p:cNvSpPr/>
            <p:nvPr/>
          </p:nvSpPr>
          <p:spPr>
            <a:xfrm>
              <a:off x="5087684" y="3715871"/>
              <a:ext cx="909086" cy="342622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Software</a:t>
              </a: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855E9895-2353-44E0-A7FA-5266E5FC2B39}"/>
                </a:ext>
              </a:extLst>
            </p:cNvPr>
            <p:cNvSpPr/>
            <p:nvPr/>
          </p:nvSpPr>
          <p:spPr>
            <a:xfrm>
              <a:off x="5087684" y="3280349"/>
              <a:ext cx="909086" cy="342622"/>
            </a:xfrm>
            <a:prstGeom prst="rect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/>
                <a:t>Design</a:t>
              </a: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945B98CB-120A-41C4-A4BB-C811A6E8781F}"/>
                </a:ext>
              </a:extLst>
            </p:cNvPr>
            <p:cNvSpPr txBox="1"/>
            <p:nvPr/>
          </p:nvSpPr>
          <p:spPr>
            <a:xfrm>
              <a:off x="3994740" y="2487550"/>
              <a:ext cx="191738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6"/>
                  </a:solidFill>
                </a:rPr>
                <a:t>Intellectual Assets</a:t>
              </a:r>
              <a:br>
                <a:rPr lang="en-GB" b="1" dirty="0">
                  <a:solidFill>
                    <a:schemeClr val="accent6"/>
                  </a:solidFill>
                </a:rPr>
              </a:br>
              <a:r>
                <a:rPr lang="en-GB" sz="1200" b="1" dirty="0">
                  <a:solidFill>
                    <a:schemeClr val="accent6"/>
                  </a:solidFill>
                </a:rPr>
                <a:t>Objectifiable, intangible</a:t>
              </a:r>
              <a:endParaRPr lang="en-GB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75F7CE5D-5B0C-4D20-A5AE-46ABA02CF5DB}"/>
              </a:ext>
            </a:extLst>
          </p:cNvPr>
          <p:cNvGrpSpPr/>
          <p:nvPr/>
        </p:nvGrpSpPr>
        <p:grpSpPr>
          <a:xfrm>
            <a:off x="3806131" y="4704843"/>
            <a:ext cx="2697470" cy="1240170"/>
            <a:chOff x="3806131" y="4704843"/>
            <a:chExt cx="2697470" cy="1240170"/>
          </a:xfrm>
        </p:grpSpPr>
        <p:sp>
          <p:nvSpPr>
            <p:cNvPr id="13" name="Vänster klammerparentes 12">
              <a:extLst>
                <a:ext uri="{FF2B5EF4-FFF2-40B4-BE49-F238E27FC236}">
                  <a16:creationId xmlns:a16="http://schemas.microsoft.com/office/drawing/2014/main" id="{75E6E35C-F8A2-4FEF-9430-EFFDADF107BE}"/>
                </a:ext>
              </a:extLst>
            </p:cNvPr>
            <p:cNvSpPr/>
            <p:nvPr/>
          </p:nvSpPr>
          <p:spPr>
            <a:xfrm rot="16200000">
              <a:off x="4836063" y="3854853"/>
              <a:ext cx="310719" cy="2010700"/>
            </a:xfrm>
            <a:prstGeom prst="leftBrace">
              <a:avLst>
                <a:gd name="adj1" fmla="val 3119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24340350-FDFF-40E2-BBBD-16B2E6882936}"/>
                </a:ext>
              </a:extLst>
            </p:cNvPr>
            <p:cNvSpPr txBox="1"/>
            <p:nvPr/>
          </p:nvSpPr>
          <p:spPr>
            <a:xfrm>
              <a:off x="3806131" y="5206349"/>
              <a:ext cx="269747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tx2"/>
                  </a:solidFill>
                </a:rPr>
                <a:t>IA Definitions courtesy of </a:t>
              </a:r>
              <a:br>
                <a:rPr lang="en-GB" sz="1400" dirty="0">
                  <a:solidFill>
                    <a:schemeClr val="tx2"/>
                  </a:solidFill>
                </a:rPr>
              </a:br>
              <a:r>
                <a:rPr lang="en-GB" sz="1400" dirty="0" err="1">
                  <a:solidFill>
                    <a:schemeClr val="tx2"/>
                  </a:solidFill>
                </a:rPr>
                <a:t>Innovationskontor</a:t>
              </a:r>
              <a:r>
                <a:rPr lang="en-GB" sz="1400" dirty="0">
                  <a:solidFill>
                    <a:schemeClr val="tx2"/>
                  </a:solidFill>
                </a:rPr>
                <a:t> </a:t>
              </a:r>
              <a:r>
                <a:rPr lang="en-GB" sz="1400" dirty="0" err="1">
                  <a:solidFill>
                    <a:schemeClr val="tx2"/>
                  </a:solidFill>
                </a:rPr>
                <a:t>Väst</a:t>
              </a:r>
              <a:r>
                <a:rPr lang="en-GB" sz="1400" dirty="0">
                  <a:solidFill>
                    <a:schemeClr val="tx2"/>
                  </a:solidFill>
                </a:rPr>
                <a:t> (Chalmers)</a:t>
              </a:r>
            </a:p>
            <a:p>
              <a:r>
                <a:rPr lang="en-GB" sz="1400" dirty="0">
                  <a:solidFill>
                    <a:schemeClr val="tx2"/>
                  </a:solidFill>
                </a:rPr>
                <a:t>Creative Commons </a:t>
              </a:r>
              <a:r>
                <a:rPr lang="en-GB" sz="1400" i="1" dirty="0">
                  <a:solidFill>
                    <a:schemeClr val="tx2"/>
                  </a:solidFill>
                </a:rPr>
                <a:t>BY-NC-SA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D2F14139-3F88-4F7D-A5C9-CDF8FB547F4C}"/>
              </a:ext>
            </a:extLst>
          </p:cNvPr>
          <p:cNvGrpSpPr/>
          <p:nvPr/>
        </p:nvGrpSpPr>
        <p:grpSpPr>
          <a:xfrm>
            <a:off x="6252279" y="2446686"/>
            <a:ext cx="2679016" cy="2069233"/>
            <a:chOff x="6252279" y="2446686"/>
            <a:chExt cx="2679016" cy="2069233"/>
          </a:xfrm>
        </p:grpSpPr>
        <p:sp>
          <p:nvSpPr>
            <p:cNvPr id="41" name="Likbent triangel 40">
              <a:extLst>
                <a:ext uri="{FF2B5EF4-FFF2-40B4-BE49-F238E27FC236}">
                  <a16:creationId xmlns:a16="http://schemas.microsoft.com/office/drawing/2014/main" id="{4782451E-06BA-4D68-8CC6-B7F053CED57E}"/>
                </a:ext>
              </a:extLst>
            </p:cNvPr>
            <p:cNvSpPr/>
            <p:nvPr/>
          </p:nvSpPr>
          <p:spPr>
            <a:xfrm rot="5400000">
              <a:off x="5812834" y="3737285"/>
              <a:ext cx="1091954" cy="21306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64663FC0-D4D5-4338-9CA0-5851EFBB3E4E}"/>
                </a:ext>
              </a:extLst>
            </p:cNvPr>
            <p:cNvSpPr txBox="1"/>
            <p:nvPr/>
          </p:nvSpPr>
          <p:spPr>
            <a:xfrm>
              <a:off x="6694180" y="2446686"/>
              <a:ext cx="214539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6"/>
                  </a:solidFill>
                </a:rPr>
                <a:t>Intellectual Property</a:t>
              </a:r>
              <a:br>
                <a:rPr lang="en-GB" b="1" dirty="0">
                  <a:solidFill>
                    <a:schemeClr val="accent6"/>
                  </a:solidFill>
                </a:rPr>
              </a:br>
              <a:r>
                <a:rPr lang="en-GB" sz="1200" b="1" dirty="0">
                  <a:solidFill>
                    <a:schemeClr val="accent6"/>
                  </a:solidFill>
                </a:rPr>
                <a:t>Legal definitions</a:t>
              </a:r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6C788355-2F27-45D3-939D-91AB3716B281}"/>
                </a:ext>
              </a:extLst>
            </p:cNvPr>
            <p:cNvSpPr/>
            <p:nvPr/>
          </p:nvSpPr>
          <p:spPr>
            <a:xfrm>
              <a:off x="6707439" y="3221177"/>
              <a:ext cx="1080827" cy="3426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2"/>
                  </a:solidFill>
                </a:rPr>
                <a:t>Licenses</a:t>
              </a: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B043970F-283D-4AE6-B238-FA9B0595E79A}"/>
                </a:ext>
              </a:extLst>
            </p:cNvPr>
            <p:cNvSpPr/>
            <p:nvPr/>
          </p:nvSpPr>
          <p:spPr>
            <a:xfrm>
              <a:off x="6707439" y="3692558"/>
              <a:ext cx="1080827" cy="3426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2"/>
                  </a:solidFill>
                </a:rPr>
                <a:t>Copyright</a:t>
              </a: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7609ED34-9C88-4814-A8D2-F3DCC91DD8D7}"/>
                </a:ext>
              </a:extLst>
            </p:cNvPr>
            <p:cNvSpPr/>
            <p:nvPr/>
          </p:nvSpPr>
          <p:spPr>
            <a:xfrm>
              <a:off x="6720851" y="4173297"/>
              <a:ext cx="1066177" cy="3426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2"/>
                  </a:solidFill>
                </a:rPr>
                <a:t>Trademarks</a:t>
              </a: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2F3E23-0AC4-4857-B6BE-05CC272FADC3}"/>
                </a:ext>
              </a:extLst>
            </p:cNvPr>
            <p:cNvSpPr/>
            <p:nvPr/>
          </p:nvSpPr>
          <p:spPr>
            <a:xfrm>
              <a:off x="7865118" y="3221177"/>
              <a:ext cx="1066177" cy="3426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2"/>
                  </a:solidFill>
                </a:rPr>
                <a:t>Trade secrets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838FE953-E85D-4343-AF46-F593573FC93B}"/>
                </a:ext>
              </a:extLst>
            </p:cNvPr>
            <p:cNvSpPr/>
            <p:nvPr/>
          </p:nvSpPr>
          <p:spPr>
            <a:xfrm>
              <a:off x="7858414" y="3692558"/>
              <a:ext cx="1066177" cy="3426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chemeClr val="tx2"/>
                  </a:solidFill>
                </a:rPr>
                <a:t>Patents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6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490879-8110-4E77-9041-6CB8BD02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Start small – know your Intellectual Assets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3629CF9-320C-4B25-8434-F8E7C82A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320"/>
            <a:ext cx="9144000" cy="32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0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D1AFB3-9F3C-417C-9BF2-7EAFE09A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Intellectual Assets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F0CE42-EA2B-4315-94E3-ADBD632CE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Structured approach to management of background / foreground</a:t>
            </a:r>
          </a:p>
          <a:p>
            <a:pPr lvl="1"/>
            <a:r>
              <a:rPr lang="en-GB"/>
              <a:t>Knowing what you have</a:t>
            </a:r>
          </a:p>
          <a:p>
            <a:pPr lvl="1"/>
            <a:r>
              <a:rPr lang="en-GB"/>
              <a:t>Making active decisions regarding your assets</a:t>
            </a:r>
          </a:p>
          <a:p>
            <a:endParaRPr lang="en-GB"/>
          </a:p>
          <a:p>
            <a:r>
              <a:rPr lang="en-GB"/>
              <a:t>Disseminate your research</a:t>
            </a:r>
          </a:p>
          <a:p>
            <a:endParaRPr lang="en-GB"/>
          </a:p>
          <a:p>
            <a:r>
              <a:rPr lang="en-GB"/>
              <a:t>Be better prepared for project collaboration</a:t>
            </a:r>
          </a:p>
          <a:p>
            <a:endParaRPr lang="en-GB"/>
          </a:p>
          <a:p>
            <a:r>
              <a:rPr lang="en-GB" b="1"/>
              <a:t>Strong foundation for innovation and commercialization</a:t>
            </a:r>
          </a:p>
        </p:txBody>
      </p:sp>
    </p:spTree>
    <p:extLst>
      <p:ext uri="{BB962C8B-B14F-4D97-AF65-F5344CB8AC3E}">
        <p14:creationId xmlns:p14="http://schemas.microsoft.com/office/powerpoint/2010/main" val="220685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2"/>
          <a:stretch/>
        </p:blipFill>
        <p:spPr>
          <a:xfrm>
            <a:off x="0" y="5488"/>
            <a:ext cx="9165767" cy="6852512"/>
          </a:xfrm>
        </p:spPr>
      </p:pic>
      <p:sp>
        <p:nvSpPr>
          <p:cNvPr id="8" name="textruta 7"/>
          <p:cNvSpPr txBox="1"/>
          <p:nvPr/>
        </p:nvSpPr>
        <p:spPr>
          <a:xfrm>
            <a:off x="214009" y="425512"/>
            <a:ext cx="8715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</a:t>
            </a:r>
            <a:r>
              <a:rPr lang="sv-SE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sv-S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Diligence</a:t>
            </a:r>
            <a:br>
              <a:rPr lang="sv-S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incremental</a:t>
            </a: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potential over 3 </a:t>
            </a:r>
            <a:r>
              <a:rPr lang="sv-S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endParaRPr lang="sv-S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FA75497-8D6C-4157-B4B2-5F0CDD9C6C0A}"/>
              </a:ext>
            </a:extLst>
          </p:cNvPr>
          <p:cNvSpPr/>
          <p:nvPr/>
        </p:nvSpPr>
        <p:spPr>
          <a:xfrm>
            <a:off x="482218" y="3755194"/>
            <a:ext cx="2424884" cy="8771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A76C959D-1B85-4B9A-A21C-34DF337FB6EA}"/>
              </a:ext>
            </a:extLst>
          </p:cNvPr>
          <p:cNvSpPr/>
          <p:nvPr/>
        </p:nvSpPr>
        <p:spPr>
          <a:xfrm>
            <a:off x="3304522" y="3760360"/>
            <a:ext cx="2424884" cy="872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A98DA200-0E7B-410F-9DDA-C90B85B17187}"/>
              </a:ext>
            </a:extLst>
          </p:cNvPr>
          <p:cNvSpPr/>
          <p:nvPr/>
        </p:nvSpPr>
        <p:spPr>
          <a:xfrm>
            <a:off x="6219688" y="3755194"/>
            <a:ext cx="2424884" cy="8883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ctangle 17"/>
          <p:cNvSpPr/>
          <p:nvPr/>
        </p:nvSpPr>
        <p:spPr>
          <a:xfrm>
            <a:off x="526383" y="3755194"/>
            <a:ext cx="2234242" cy="8109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v-SE" sz="1400" dirty="0" err="1">
                <a:solidFill>
                  <a:schemeClr val="tx2">
                    <a:lumMod val="50000"/>
                  </a:schemeClr>
                </a:solidFill>
              </a:rPr>
              <a:t>Technology</a:t>
            </a:r>
            <a:r>
              <a:rPr lang="sv-SE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tx2">
                    <a:lumMod val="50000"/>
                  </a:schemeClr>
                </a:solidFill>
              </a:rPr>
              <a:t>Brief</a:t>
            </a:r>
            <a:endParaRPr lang="sv-SE" sz="1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>
                <a:solidFill>
                  <a:schemeClr val="tx2">
                    <a:lumMod val="50000"/>
                  </a:schemeClr>
                </a:solidFill>
              </a:rPr>
              <a:t>Starting</a:t>
            </a:r>
            <a:r>
              <a:rPr lang="sv-SE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tx2">
                    <a:lumMod val="50000"/>
                  </a:schemeClr>
                </a:solidFill>
              </a:rPr>
              <a:t>point</a:t>
            </a:r>
            <a:endParaRPr lang="sv-SE" sz="1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2">
                    <a:lumMod val="50000"/>
                  </a:schemeClr>
                </a:solidFill>
              </a:rPr>
              <a:t>Market focus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65762" y="3755194"/>
            <a:ext cx="2234242" cy="8109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v-SE" sz="1400" dirty="0" err="1">
                <a:solidFill>
                  <a:schemeClr val="tx2">
                    <a:lumMod val="50000"/>
                  </a:schemeClr>
                </a:solidFill>
              </a:rPr>
              <a:t>Identify</a:t>
            </a:r>
            <a:r>
              <a:rPr lang="sv-SE" sz="1400" dirty="0">
                <a:solidFill>
                  <a:schemeClr val="tx2">
                    <a:lumMod val="50000"/>
                  </a:schemeClr>
                </a:solidFill>
              </a:rPr>
              <a:t> markets/</a:t>
            </a:r>
            <a:r>
              <a:rPr lang="sv-SE" sz="1400" dirty="0" err="1">
                <a:solidFill>
                  <a:schemeClr val="tx2">
                    <a:lumMod val="50000"/>
                  </a:schemeClr>
                </a:solidFill>
              </a:rPr>
              <a:t>customers</a:t>
            </a:r>
            <a:r>
              <a:rPr lang="sv-SE" sz="1400" dirty="0">
                <a:solidFill>
                  <a:schemeClr val="tx2">
                    <a:lumMod val="50000"/>
                  </a:schemeClr>
                </a:solidFill>
              </a:rPr>
              <a:t> and test the </a:t>
            </a:r>
            <a:r>
              <a:rPr lang="sv-SE" sz="1400" i="1" dirty="0" err="1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sv-SE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15764" y="3755194"/>
            <a:ext cx="2234242" cy="81090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v-SE" sz="1400" dirty="0">
                <a:solidFill>
                  <a:schemeClr val="tx2">
                    <a:lumMod val="50000"/>
                  </a:schemeClr>
                </a:solidFill>
              </a:rPr>
              <a:t>Understand the market and </a:t>
            </a:r>
            <a:r>
              <a:rPr lang="sv-SE" sz="1400" dirty="0" err="1">
                <a:solidFill>
                  <a:schemeClr val="tx2">
                    <a:lumMod val="50000"/>
                  </a:schemeClr>
                </a:solidFill>
              </a:rPr>
              <a:t>how</a:t>
            </a:r>
            <a:r>
              <a:rPr lang="sv-SE" sz="1400" dirty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sv-SE" sz="1400" dirty="0" err="1">
                <a:solidFill>
                  <a:schemeClr val="tx2">
                    <a:lumMod val="50000"/>
                  </a:schemeClr>
                </a:solidFill>
              </a:rPr>
              <a:t>reach</a:t>
            </a:r>
            <a:r>
              <a:rPr lang="sv-SE" sz="1400" dirty="0">
                <a:solidFill>
                  <a:schemeClr val="tx2">
                    <a:lumMod val="50000"/>
                  </a:schemeClr>
                </a:solidFill>
              </a:rPr>
              <a:t> it </a:t>
            </a:r>
            <a:r>
              <a:rPr lang="sv-SE" sz="14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sv-SE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tx2">
                    <a:lumMod val="50000"/>
                  </a:schemeClr>
                </a:solidFill>
              </a:rPr>
              <a:t>profitability</a:t>
            </a:r>
            <a:endParaRPr lang="sv-SE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Picture 2" descr="Bildresultat för custom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90" y="5148859"/>
            <a:ext cx="447270" cy="44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Pentagon 1"/>
          <p:cNvSpPr/>
          <p:nvPr/>
        </p:nvSpPr>
        <p:spPr>
          <a:xfrm>
            <a:off x="482218" y="5260174"/>
            <a:ext cx="725193" cy="271946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/>
          <p:cNvSpPr/>
          <p:nvPr/>
        </p:nvSpPr>
        <p:spPr>
          <a:xfrm>
            <a:off x="1147523" y="5260174"/>
            <a:ext cx="700720" cy="271946"/>
          </a:xfrm>
          <a:prstGeom prst="chevron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hevron 22"/>
          <p:cNvSpPr/>
          <p:nvPr/>
        </p:nvSpPr>
        <p:spPr>
          <a:xfrm>
            <a:off x="1788354" y="5260174"/>
            <a:ext cx="700720" cy="271946"/>
          </a:xfrm>
          <a:prstGeom prst="chevron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ildresultat för check-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2" y="5089474"/>
            <a:ext cx="451104" cy="4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369568" y="5087399"/>
            <a:ext cx="2502042" cy="508730"/>
            <a:chOff x="3369568" y="4694207"/>
            <a:chExt cx="2502042" cy="508730"/>
          </a:xfrm>
        </p:grpSpPr>
        <p:pic>
          <p:nvPicPr>
            <p:cNvPr id="25" name="Picture 2" descr="Bildresultat för custom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340" y="4755667"/>
              <a:ext cx="447270" cy="447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Arrow: Pentagon 25"/>
            <p:cNvSpPr/>
            <p:nvPr/>
          </p:nvSpPr>
          <p:spPr>
            <a:xfrm>
              <a:off x="3369568" y="4866982"/>
              <a:ext cx="725193" cy="271946"/>
            </a:xfrm>
            <a:prstGeom prst="homePlat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Chevron 26"/>
            <p:cNvSpPr/>
            <p:nvPr/>
          </p:nvSpPr>
          <p:spPr>
            <a:xfrm>
              <a:off x="4034873" y="4866982"/>
              <a:ext cx="700720" cy="271946"/>
            </a:xfrm>
            <a:prstGeom prst="chevr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Chevron 27"/>
            <p:cNvSpPr/>
            <p:nvPr/>
          </p:nvSpPr>
          <p:spPr>
            <a:xfrm>
              <a:off x="4675704" y="4866982"/>
              <a:ext cx="700720" cy="271946"/>
            </a:xfrm>
            <a:prstGeom prst="chevr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 descr="Bildresultat för check-mar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612" y="4696282"/>
              <a:ext cx="451104" cy="44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Bildresultat för check-mar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635" y="4694207"/>
              <a:ext cx="298706" cy="293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181864" y="5087399"/>
            <a:ext cx="2502042" cy="508730"/>
            <a:chOff x="3369568" y="4694207"/>
            <a:chExt cx="2502042" cy="508730"/>
          </a:xfrm>
        </p:grpSpPr>
        <p:pic>
          <p:nvPicPr>
            <p:cNvPr id="33" name="Picture 2" descr="Bildresultat för custom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340" y="4755667"/>
              <a:ext cx="447270" cy="447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Arrow: Pentagon 33"/>
            <p:cNvSpPr/>
            <p:nvPr/>
          </p:nvSpPr>
          <p:spPr>
            <a:xfrm>
              <a:off x="3369568" y="4866982"/>
              <a:ext cx="725193" cy="271946"/>
            </a:xfrm>
            <a:prstGeom prst="homePlat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row: Chevron 34"/>
            <p:cNvSpPr/>
            <p:nvPr/>
          </p:nvSpPr>
          <p:spPr>
            <a:xfrm>
              <a:off x="4034873" y="4866982"/>
              <a:ext cx="700720" cy="271946"/>
            </a:xfrm>
            <a:prstGeom prst="chevr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Chevron 35"/>
            <p:cNvSpPr/>
            <p:nvPr/>
          </p:nvSpPr>
          <p:spPr>
            <a:xfrm>
              <a:off x="4675704" y="4866982"/>
              <a:ext cx="700720" cy="271946"/>
            </a:xfrm>
            <a:prstGeom prst="chevron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Bildresultat för check-mar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612" y="4696282"/>
              <a:ext cx="451104" cy="44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Bildresultat för check-mar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635" y="4694207"/>
              <a:ext cx="298706" cy="293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Bildresultat för check-mar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600" y="4696282"/>
              <a:ext cx="451104" cy="44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Bildresultat för check-mar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432" y="4696282"/>
              <a:ext cx="451104" cy="44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Bild 5" descr="Upprepa">
            <a:extLst>
              <a:ext uri="{FF2B5EF4-FFF2-40B4-BE49-F238E27FC236}">
                <a16:creationId xmlns:a16="http://schemas.microsoft.com/office/drawing/2014/main" id="{D26722E0-6DF8-46D2-AEC7-FCBB6745C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3267" y="2165294"/>
            <a:ext cx="1501832" cy="1501832"/>
          </a:xfrm>
          <a:prstGeom prst="rect">
            <a:avLst/>
          </a:prstGeom>
        </p:spPr>
      </p:pic>
      <p:pic>
        <p:nvPicPr>
          <p:cNvPr id="41" name="Bild 40" descr="Upprepa">
            <a:extLst>
              <a:ext uri="{FF2B5EF4-FFF2-40B4-BE49-F238E27FC236}">
                <a16:creationId xmlns:a16="http://schemas.microsoft.com/office/drawing/2014/main" id="{86075647-40C6-4406-BCE1-75E77598A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5111" y="1394831"/>
            <a:ext cx="1501832" cy="1501832"/>
          </a:xfrm>
          <a:prstGeom prst="rect">
            <a:avLst/>
          </a:prstGeom>
        </p:spPr>
      </p:pic>
      <p:pic>
        <p:nvPicPr>
          <p:cNvPr id="42" name="Bild 41" descr="Upprepa">
            <a:extLst>
              <a:ext uri="{FF2B5EF4-FFF2-40B4-BE49-F238E27FC236}">
                <a16:creationId xmlns:a16="http://schemas.microsoft.com/office/drawing/2014/main" id="{6781E967-40A7-4029-82CF-DAC14340D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9404" y="2170924"/>
            <a:ext cx="1501832" cy="1501832"/>
          </a:xfrm>
          <a:prstGeom prst="rect">
            <a:avLst/>
          </a:prstGeom>
        </p:spPr>
      </p:pic>
      <p:sp>
        <p:nvSpPr>
          <p:cNvPr id="15" name="Pentagon 3"/>
          <p:cNvSpPr/>
          <p:nvPr/>
        </p:nvSpPr>
        <p:spPr>
          <a:xfrm>
            <a:off x="325215" y="3269397"/>
            <a:ext cx="2867593" cy="434422"/>
          </a:xfrm>
          <a:prstGeom prst="homePlate">
            <a:avLst/>
          </a:prstGeom>
          <a:solidFill>
            <a:srgbClr val="122A4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/>
              <a:t>Current</a:t>
            </a:r>
            <a:r>
              <a:rPr lang="sv-SE" sz="1400" dirty="0"/>
              <a:t> </a:t>
            </a:r>
            <a:r>
              <a:rPr lang="sv-SE" sz="1400" dirty="0" err="1"/>
              <a:t>state</a:t>
            </a:r>
            <a:endParaRPr lang="en-US" sz="1400" dirty="0"/>
          </a:p>
        </p:txBody>
      </p:sp>
      <p:sp>
        <p:nvSpPr>
          <p:cNvPr id="16" name="Pentagon 13"/>
          <p:cNvSpPr/>
          <p:nvPr/>
        </p:nvSpPr>
        <p:spPr>
          <a:xfrm>
            <a:off x="3232231" y="3269397"/>
            <a:ext cx="2867593" cy="434422"/>
          </a:xfrm>
          <a:prstGeom prst="homePlate">
            <a:avLst/>
          </a:prstGeom>
          <a:solidFill>
            <a:srgbClr val="122A4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Target market </a:t>
            </a:r>
            <a:r>
              <a:rPr lang="sv-SE" sz="1400" dirty="0" err="1"/>
              <a:t>select</a:t>
            </a:r>
            <a:r>
              <a:rPr lang="sv-SE" sz="1400" dirty="0"/>
              <a:t>.</a:t>
            </a:r>
            <a:endParaRPr lang="en-US" sz="1400" dirty="0"/>
          </a:p>
        </p:txBody>
      </p:sp>
      <p:sp>
        <p:nvSpPr>
          <p:cNvPr id="17" name="Pentagon 19"/>
          <p:cNvSpPr/>
          <p:nvPr/>
        </p:nvSpPr>
        <p:spPr>
          <a:xfrm>
            <a:off x="6139247" y="3269397"/>
            <a:ext cx="2867593" cy="434422"/>
          </a:xfrm>
          <a:prstGeom prst="homePlate">
            <a:avLst/>
          </a:prstGeom>
          <a:solidFill>
            <a:srgbClr val="122A4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/>
              <a:t>Commercialization</a:t>
            </a:r>
            <a:r>
              <a:rPr lang="sv-SE" sz="1400" dirty="0"/>
              <a:t> </a:t>
            </a:r>
            <a:r>
              <a:rPr lang="sv-SE" sz="1400" dirty="0" err="1"/>
              <a:t>strategy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438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2"/>
          <a:stretch/>
        </p:blipFill>
        <p:spPr>
          <a:xfrm>
            <a:off x="0" y="723945"/>
            <a:ext cx="9165767" cy="61340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Innovation Due Diligence - IDD</a:t>
            </a:r>
          </a:p>
        </p:txBody>
      </p:sp>
      <p:sp>
        <p:nvSpPr>
          <p:cNvPr id="4" name="Pentagon 3"/>
          <p:cNvSpPr/>
          <p:nvPr/>
        </p:nvSpPr>
        <p:spPr>
          <a:xfrm>
            <a:off x="1285335" y="2257425"/>
            <a:ext cx="2406771" cy="244766"/>
          </a:xfrm>
          <a:prstGeom prst="homePlate">
            <a:avLst/>
          </a:prstGeom>
          <a:solidFill>
            <a:srgbClr val="122A4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Current state</a:t>
            </a:r>
          </a:p>
        </p:txBody>
      </p:sp>
      <p:sp>
        <p:nvSpPr>
          <p:cNvPr id="14" name="Pentagon 13"/>
          <p:cNvSpPr/>
          <p:nvPr/>
        </p:nvSpPr>
        <p:spPr>
          <a:xfrm>
            <a:off x="3812875" y="2257425"/>
            <a:ext cx="2406771" cy="244766"/>
          </a:xfrm>
          <a:prstGeom prst="homePlate">
            <a:avLst/>
          </a:prstGeom>
          <a:solidFill>
            <a:srgbClr val="122A4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Target market select.</a:t>
            </a:r>
          </a:p>
        </p:txBody>
      </p:sp>
      <p:sp>
        <p:nvSpPr>
          <p:cNvPr id="20" name="Pentagon 19"/>
          <p:cNvSpPr/>
          <p:nvPr/>
        </p:nvSpPr>
        <p:spPr>
          <a:xfrm>
            <a:off x="6340415" y="2257425"/>
            <a:ext cx="2406771" cy="244766"/>
          </a:xfrm>
          <a:prstGeom prst="homePlate">
            <a:avLst/>
          </a:prstGeom>
          <a:solidFill>
            <a:srgbClr val="122A4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Commercialization strategy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408" y="2608951"/>
            <a:ext cx="1000664" cy="16476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/>
              <a:t>What </a:t>
            </a:r>
          </a:p>
          <a:p>
            <a:pPr algn="ctr"/>
            <a:r>
              <a:rPr lang="en-GB" sz="1200" i="1"/>
              <a:t>it 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5335" y="2608951"/>
            <a:ext cx="2234242" cy="177037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i="1">
                <a:solidFill>
                  <a:schemeClr val="tx1"/>
                </a:solidFill>
              </a:rPr>
              <a:t>Establishes an actionable and solid current state view of the innovation 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chemeClr val="tx1"/>
                </a:solidFill>
              </a:rPr>
              <a:t>What is is &amp; What it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chemeClr val="tx1"/>
                </a:solidFill>
              </a:rPr>
              <a:t>Customer and Technology readiness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chemeClr val="tx1"/>
                </a:solidFill>
              </a:rPr>
              <a:t>Competing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chemeClr val="tx1"/>
                </a:solidFill>
              </a:rPr>
              <a:t>IPR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chemeClr val="tx1"/>
                </a:solidFill>
              </a:rPr>
              <a:t>Feature/Benefit mapping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2875" y="2608951"/>
            <a:ext cx="2234242" cy="177037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i="1">
                <a:solidFill>
                  <a:schemeClr val="tx1"/>
                </a:solidFill>
              </a:rPr>
              <a:t>Identifies and tests the actual  need in potential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chemeClr val="tx1"/>
                </a:solidFill>
              </a:rPr>
              <a:t>Hypothesis driven mapping of potential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chemeClr val="tx1"/>
                </a:solidFill>
              </a:rPr>
              <a:t>Interviews with key actors in value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chemeClr val="tx1"/>
                </a:solidFill>
              </a:rPr>
              <a:t>Focus on future need and potential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i="1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i="1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40415" y="2608951"/>
            <a:ext cx="2234242" cy="177037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i="1">
                <a:solidFill>
                  <a:schemeClr val="tx1"/>
                </a:solidFill>
              </a:rPr>
              <a:t>Deep dive market analysis to create a future go to market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chemeClr val="tx1"/>
                </a:solidFill>
              </a:rPr>
              <a:t>Analysis of chosen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chemeClr val="tx1"/>
                </a:solidFill>
              </a:rPr>
              <a:t>Challenges/Opportunities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chemeClr val="tx1"/>
                </a:solidFill>
              </a:rPr>
              <a:t>Future value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chemeClr val="tx1"/>
                </a:solidFill>
              </a:rPr>
              <a:t>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i="1">
                <a:solidFill>
                  <a:schemeClr val="tx1"/>
                </a:solidFill>
              </a:rPr>
              <a:t>Market value and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i="1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85335" y="4458980"/>
            <a:ext cx="2234242" cy="177037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>
                <a:solidFill>
                  <a:schemeClr val="tx1"/>
                </a:solidFill>
              </a:rPr>
              <a:t>Provides a short comprehensive and communicable brief of the actual current state of the innovation</a:t>
            </a:r>
          </a:p>
          <a:p>
            <a:pPr algn="ctr"/>
            <a:endParaRPr lang="en-GB" sz="1200" b="1" i="1">
              <a:solidFill>
                <a:schemeClr val="tx1"/>
              </a:solidFill>
            </a:endParaRPr>
          </a:p>
          <a:p>
            <a:pPr algn="ctr"/>
            <a:r>
              <a:rPr lang="en-GB" sz="1200" b="1" i="1">
                <a:solidFill>
                  <a:schemeClr val="tx1"/>
                </a:solidFill>
              </a:rPr>
              <a:t>Provides a foundation for prioritization of </a:t>
            </a:r>
          </a:p>
          <a:p>
            <a:pPr algn="ctr"/>
            <a:r>
              <a:rPr lang="en-GB" sz="1200" b="1" i="1">
                <a:solidFill>
                  <a:schemeClr val="tx1"/>
                </a:solidFill>
              </a:rPr>
              <a:t>future efforts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2875" y="4458980"/>
            <a:ext cx="2234242" cy="177037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>
                <a:solidFill>
                  <a:schemeClr val="tx1"/>
                </a:solidFill>
              </a:rPr>
              <a:t>Provides a solid and clear view on which markets that are of interest for further efforts/investments</a:t>
            </a:r>
          </a:p>
          <a:p>
            <a:pPr algn="ctr"/>
            <a:endParaRPr lang="en-GB" sz="1200" b="1" i="1">
              <a:solidFill>
                <a:schemeClr val="tx1"/>
              </a:solidFill>
            </a:endParaRPr>
          </a:p>
          <a:p>
            <a:pPr algn="ctr"/>
            <a:r>
              <a:rPr lang="en-GB" sz="1200" b="1" i="1">
                <a:solidFill>
                  <a:schemeClr val="tx1"/>
                </a:solidFill>
              </a:rPr>
              <a:t>Provides a first understanding of future markets and their requirements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40415" y="4458980"/>
            <a:ext cx="2234242" cy="177037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>
                <a:solidFill>
                  <a:schemeClr val="tx1"/>
                </a:solidFill>
              </a:rPr>
              <a:t>Provides an actionable recommendation on where and how to get the innovation to a future market[s]</a:t>
            </a:r>
          </a:p>
          <a:p>
            <a:pPr algn="ctr"/>
            <a:endParaRPr lang="en-GB" sz="1200" b="1" i="1">
              <a:solidFill>
                <a:schemeClr val="tx1"/>
              </a:solidFill>
            </a:endParaRPr>
          </a:p>
          <a:p>
            <a:pPr algn="ctr"/>
            <a:r>
              <a:rPr lang="en-GB" sz="1200" b="1" i="1">
                <a:solidFill>
                  <a:schemeClr val="tx1"/>
                </a:solidFill>
              </a:rPr>
              <a:t>Provides an understanding of the risks/challenges, requirements and rewards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98408" y="4467607"/>
            <a:ext cx="1000664" cy="16476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/>
              <a:t>What </a:t>
            </a:r>
          </a:p>
          <a:p>
            <a:pPr algn="ctr"/>
            <a:r>
              <a:rPr lang="en-GB" sz="1200" i="1"/>
              <a:t>it does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85335" y="1946537"/>
            <a:ext cx="27637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068116" y="1810818"/>
            <a:ext cx="1770710" cy="2714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>
                <a:solidFill>
                  <a:schemeClr val="bg1"/>
                </a:solidFill>
              </a:rPr>
              <a:t>3 KEY PHASES OF IDD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819776" y="1946537"/>
            <a:ext cx="27637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551080" y="1887992"/>
            <a:ext cx="135720" cy="12338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248717" y="1887992"/>
            <a:ext cx="135720" cy="123382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285334" y="2118134"/>
            <a:ext cx="617207" cy="132478"/>
          </a:xfrm>
          <a:prstGeom prst="rect">
            <a:avLst/>
          </a:prstGeom>
          <a:solidFill>
            <a:srgbClr val="122A4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i="1"/>
              <a:t>IDD 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2875" y="2118134"/>
            <a:ext cx="617207" cy="132478"/>
          </a:xfrm>
          <a:prstGeom prst="rect">
            <a:avLst/>
          </a:prstGeom>
          <a:solidFill>
            <a:srgbClr val="122A4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i="1"/>
              <a:t>IDD 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40415" y="2118134"/>
            <a:ext cx="617207" cy="132478"/>
          </a:xfrm>
          <a:prstGeom prst="rect">
            <a:avLst/>
          </a:prstGeom>
          <a:solidFill>
            <a:srgbClr val="122A4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i="1"/>
              <a:t>IDD 2</a:t>
            </a:r>
          </a:p>
        </p:txBody>
      </p:sp>
    </p:spTree>
    <p:extLst>
      <p:ext uri="{BB962C8B-B14F-4D97-AF65-F5344CB8AC3E}">
        <p14:creationId xmlns:p14="http://schemas.microsoft.com/office/powerpoint/2010/main" val="1205510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328FF1-0E41-42B7-A57F-066745DC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Workshop </a:t>
            </a:r>
            <a:r>
              <a:rPr lang="sv-SE" dirty="0" err="1"/>
              <a:t>Introduction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261FA0-AC16-4EF1-B202-B3736AB5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 </a:t>
            </a:r>
            <a:r>
              <a:rPr lang="sv-SE" dirty="0" err="1"/>
              <a:t>continuation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 at </a:t>
            </a:r>
            <a:r>
              <a:rPr lang="sv-SE" dirty="0" err="1"/>
              <a:t>previous</a:t>
            </a:r>
            <a:r>
              <a:rPr lang="sv-SE" dirty="0"/>
              <a:t> </a:t>
            </a:r>
            <a:r>
              <a:rPr lang="sv-SE" dirty="0" err="1"/>
              <a:t>SIF’s</a:t>
            </a:r>
            <a:endParaRPr lang="sv-SE" dirty="0"/>
          </a:p>
          <a:p>
            <a:r>
              <a:rPr lang="sv-SE" dirty="0"/>
              <a:t>Try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methods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by LTU Business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96540073-E3DD-4416-BB51-7F263FE91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94411"/>
            <a:ext cx="7024001" cy="36315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5CD6C439-DFA7-4A9B-9E8C-0D16B961FFAC}"/>
              </a:ext>
            </a:extLst>
          </p:cNvPr>
          <p:cNvSpPr/>
          <p:nvPr/>
        </p:nvSpPr>
        <p:spPr>
          <a:xfrm>
            <a:off x="1138687" y="2994411"/>
            <a:ext cx="2208362" cy="3777325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635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15B6A2D-D7B7-4645-BB6D-E0DD6353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7" y="1367168"/>
            <a:ext cx="4100191" cy="91883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87AEE60-A595-44D8-A2E3-C1C6CCD07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07" y="2570793"/>
            <a:ext cx="4100191" cy="91883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5AC7532-481F-49BE-A170-87870341C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11" y="3774418"/>
            <a:ext cx="4068633" cy="91175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DAC41D3-8629-41D9-B81D-89CB424F2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07" y="4970969"/>
            <a:ext cx="4100191" cy="91883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C936118-5B8B-429C-984E-9882BD325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248" y="1367168"/>
            <a:ext cx="4100191" cy="91883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FD0E1CD-1617-44D6-B961-EB56F0BF2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248" y="2570793"/>
            <a:ext cx="4068633" cy="91175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64B9A62-1C1F-42D4-A17D-4BAA375A3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3247" y="3774418"/>
            <a:ext cx="4068633" cy="91175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862FA0A0-A5EF-43FC-8659-84561E722C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0207" y="4978043"/>
            <a:ext cx="4100191" cy="9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9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E69E0F-AA05-4B2E-8A5C-466B5ED1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Tools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10090A-A2AF-4B13-AD8E-0993FF845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Real-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documentation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online </a:t>
            </a:r>
            <a:r>
              <a:rPr lang="sv-SE" dirty="0" err="1"/>
              <a:t>tools</a:t>
            </a:r>
            <a:endParaRPr lang="sv-SE" dirty="0"/>
          </a:p>
          <a:p>
            <a:r>
              <a:rPr lang="sv-SE" dirty="0" err="1"/>
              <a:t>One</a:t>
            </a:r>
            <a:r>
              <a:rPr lang="sv-SE" dirty="0"/>
              <a:t> laptop per </a:t>
            </a:r>
            <a:r>
              <a:rPr lang="sv-SE" dirty="0" err="1"/>
              <a:t>group</a:t>
            </a:r>
            <a:endParaRPr lang="sv-SE" dirty="0"/>
          </a:p>
          <a:p>
            <a:r>
              <a:rPr lang="sv-SE" dirty="0"/>
              <a:t>Resources </a:t>
            </a:r>
            <a:r>
              <a:rPr lang="sv-SE" dirty="0" err="1"/>
              <a:t>found</a:t>
            </a:r>
            <a:r>
              <a:rPr lang="sv-SE" dirty="0"/>
              <a:t> at</a:t>
            </a:r>
          </a:p>
          <a:p>
            <a:pPr lvl="1"/>
            <a:r>
              <a:rPr lang="sv-SE" dirty="0">
                <a:hlinkClick r:id="rId2"/>
              </a:rPr>
              <a:t>www.ritspace.se/events</a:t>
            </a:r>
            <a:endParaRPr lang="sv-SE" dirty="0"/>
          </a:p>
          <a:p>
            <a:pPr marL="457200" lvl="1" indent="0">
              <a:buNone/>
            </a:pP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92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AA7B2AF-B79C-46C1-B7BC-6C83A7E5D223}"/>
              </a:ext>
            </a:extLst>
          </p:cNvPr>
          <p:cNvSpPr/>
          <p:nvPr/>
        </p:nvSpPr>
        <p:spPr>
          <a:xfrm>
            <a:off x="480779" y="1950561"/>
            <a:ext cx="3110992" cy="293298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Title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1185479-1732-4919-AD62-228C68A086C3}"/>
              </a:ext>
            </a:extLst>
          </p:cNvPr>
          <p:cNvSpPr/>
          <p:nvPr/>
        </p:nvSpPr>
        <p:spPr>
          <a:xfrm>
            <a:off x="480779" y="2243860"/>
            <a:ext cx="3110992" cy="6212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i="1" dirty="0">
                <a:solidFill>
                  <a:schemeClr val="tx1"/>
                </a:solidFill>
              </a:rPr>
              <a:t>&lt; name  it and frame it &gt;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D8546A1-6A84-46AC-B605-44023EB6CCF6}"/>
              </a:ext>
            </a:extLst>
          </p:cNvPr>
          <p:cNvSpPr/>
          <p:nvPr/>
        </p:nvSpPr>
        <p:spPr>
          <a:xfrm>
            <a:off x="480779" y="3384518"/>
            <a:ext cx="6158992" cy="349658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Group members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E910478-1DFF-431F-B42A-6E49DDCD5757}"/>
              </a:ext>
            </a:extLst>
          </p:cNvPr>
          <p:cNvSpPr/>
          <p:nvPr/>
        </p:nvSpPr>
        <p:spPr>
          <a:xfrm>
            <a:off x="480779" y="3677817"/>
            <a:ext cx="6158992" cy="2612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i="1">
              <a:solidFill>
                <a:schemeClr val="tx1"/>
              </a:solidFill>
            </a:endParaRPr>
          </a:p>
        </p:txBody>
      </p:sp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D98039CC-DAC6-48B6-97EC-1A1015B55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163231"/>
              </p:ext>
            </p:extLst>
          </p:nvPr>
        </p:nvGraphicFramePr>
        <p:xfrm>
          <a:off x="489488" y="3694871"/>
          <a:ext cx="615028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142">
                  <a:extLst>
                    <a:ext uri="{9D8B030D-6E8A-4147-A177-3AD203B41FA5}">
                      <a16:colId xmlns:a16="http://schemas.microsoft.com/office/drawing/2014/main" val="1926778752"/>
                    </a:ext>
                  </a:extLst>
                </a:gridCol>
                <a:gridCol w="3075142">
                  <a:extLst>
                    <a:ext uri="{9D8B030D-6E8A-4147-A177-3AD203B41FA5}">
                      <a16:colId xmlns:a16="http://schemas.microsoft.com/office/drawing/2014/main" val="4091122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noProof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39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49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412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96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490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66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462261"/>
                  </a:ext>
                </a:extLst>
              </a:tr>
            </a:tbl>
          </a:graphicData>
        </a:graphic>
      </p:graphicFrame>
      <p:sp>
        <p:nvSpPr>
          <p:cNvPr id="15" name="textruta 14">
            <a:extLst>
              <a:ext uri="{FF2B5EF4-FFF2-40B4-BE49-F238E27FC236}">
                <a16:creationId xmlns:a16="http://schemas.microsoft.com/office/drawing/2014/main" id="{74127796-35D4-4BD3-802C-98CC88ED37CA}"/>
              </a:ext>
            </a:extLst>
          </p:cNvPr>
          <p:cNvSpPr txBox="1"/>
          <p:nvPr/>
        </p:nvSpPr>
        <p:spPr>
          <a:xfrm>
            <a:off x="480779" y="841624"/>
            <a:ext cx="6582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SPACE INNOVATION FORUM #5, NOV 15 2017</a:t>
            </a:r>
          </a:p>
          <a:p>
            <a:r>
              <a:rPr lang="en-GB" sz="2400"/>
              <a:t>workshop canvas – Technology Brief </a:t>
            </a:r>
            <a:r>
              <a:rPr lang="en-GB" sz="1600" b="1"/>
              <a:t>[IDD0 – Current State]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417543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208353" y="1054714"/>
            <a:ext cx="8478447" cy="13928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21600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spc="-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pc="-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pc="-1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LTU Business AB (</a:t>
            </a:r>
            <a:r>
              <a:rPr lang="en-US" spc="-15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n-US" spc="-1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1983) is the largest </a:t>
            </a:r>
            <a:br>
              <a:rPr lang="en-US" spc="-1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pc="-1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 development company in northern Scandinavia, </a:t>
            </a:r>
            <a:br>
              <a:rPr lang="en-US" spc="-1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non-profit</a:t>
            </a:r>
            <a:r>
              <a:rPr lang="en-US" sz="17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pc="-1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fully owned by Luleå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354244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E3ADD61F-C4C5-43E5-A7EC-5F184D846379}"/>
              </a:ext>
            </a:extLst>
          </p:cNvPr>
          <p:cNvGrpSpPr/>
          <p:nvPr/>
        </p:nvGrpSpPr>
        <p:grpSpPr>
          <a:xfrm>
            <a:off x="480778" y="1372843"/>
            <a:ext cx="8236501" cy="914565"/>
            <a:chOff x="480779" y="1372843"/>
            <a:chExt cx="3110992" cy="914565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E09CE06C-1C84-492B-8AC4-4E1DD81DD8FC}"/>
                </a:ext>
              </a:extLst>
            </p:cNvPr>
            <p:cNvSpPr/>
            <p:nvPr/>
          </p:nvSpPr>
          <p:spPr>
            <a:xfrm>
              <a:off x="480779" y="1372843"/>
              <a:ext cx="3110992" cy="293298"/>
            </a:xfrm>
            <a:prstGeom prst="rect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Problem / Need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5355A91-BFE7-4036-9538-7E491BB70971}"/>
                </a:ext>
              </a:extLst>
            </p:cNvPr>
            <p:cNvSpPr/>
            <p:nvPr/>
          </p:nvSpPr>
          <p:spPr>
            <a:xfrm>
              <a:off x="480779" y="1666142"/>
              <a:ext cx="3110992" cy="621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i="1" dirty="0">
                  <a:solidFill>
                    <a:schemeClr val="tx1"/>
                  </a:solidFill>
                </a:rPr>
                <a:t>&lt; In one sentence, describe </a:t>
              </a:r>
              <a:r>
                <a:rPr lang="en-GB" sz="1400" b="1" i="1" dirty="0">
                  <a:solidFill>
                    <a:schemeClr val="tx1"/>
                  </a:solidFill>
                </a:rPr>
                <a:t>what problem is solved</a:t>
              </a:r>
              <a:r>
                <a:rPr lang="en-GB" sz="1400" i="1" dirty="0">
                  <a:solidFill>
                    <a:schemeClr val="tx1"/>
                  </a:solidFill>
                </a:rPr>
                <a:t> (or need fulfilled) and if possible also for </a:t>
              </a:r>
              <a:r>
                <a:rPr lang="en-GB" sz="1400" b="1" i="1" dirty="0">
                  <a:solidFill>
                    <a:schemeClr val="tx1"/>
                  </a:solidFill>
                </a:rPr>
                <a:t>who</a:t>
              </a:r>
              <a:r>
                <a:rPr lang="en-GB" sz="1400" i="1" dirty="0">
                  <a:solidFill>
                    <a:schemeClr val="tx1"/>
                  </a:solidFill>
                </a:rPr>
                <a:t> &gt;</a:t>
              </a:r>
            </a:p>
          </p:txBody>
        </p: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4F2A5A67-59CA-492F-A774-C229CB32E7E9}"/>
              </a:ext>
            </a:extLst>
          </p:cNvPr>
          <p:cNvSpPr/>
          <p:nvPr/>
        </p:nvSpPr>
        <p:spPr>
          <a:xfrm>
            <a:off x="480779" y="3135702"/>
            <a:ext cx="8236500" cy="293298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Description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CD88037-A0FF-4FC6-BC0C-658BA694422E}"/>
              </a:ext>
            </a:extLst>
          </p:cNvPr>
          <p:cNvSpPr/>
          <p:nvPr/>
        </p:nvSpPr>
        <p:spPr>
          <a:xfrm>
            <a:off x="480779" y="3429000"/>
            <a:ext cx="8236500" cy="15435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i="1" dirty="0">
                <a:solidFill>
                  <a:schemeClr val="tx1"/>
                </a:solidFill>
              </a:rPr>
              <a:t>&lt; Answer </a:t>
            </a:r>
            <a:r>
              <a:rPr lang="en-GB" sz="1400" b="1" i="1" dirty="0">
                <a:solidFill>
                  <a:schemeClr val="tx1"/>
                </a:solidFill>
              </a:rPr>
              <a:t>what it is</a:t>
            </a:r>
            <a:r>
              <a:rPr lang="en-GB" sz="1400" i="1" dirty="0">
                <a:solidFill>
                  <a:schemeClr val="tx1"/>
                </a:solidFill>
              </a:rPr>
              <a:t> and </a:t>
            </a:r>
            <a:r>
              <a:rPr lang="en-GB" sz="1400" b="1" i="1" dirty="0">
                <a:solidFill>
                  <a:schemeClr val="tx1"/>
                </a:solidFill>
              </a:rPr>
              <a:t>what it does</a:t>
            </a:r>
            <a:r>
              <a:rPr lang="en-GB" sz="1400" i="1" dirty="0">
                <a:solidFill>
                  <a:schemeClr val="tx1"/>
                </a:solidFill>
              </a:rPr>
              <a:t> using max 50 words – avoid tech jargon and </a:t>
            </a:r>
            <a:r>
              <a:rPr lang="en-GB" sz="1400" b="1" i="1" dirty="0">
                <a:solidFill>
                  <a:schemeClr val="tx1"/>
                </a:solidFill>
              </a:rPr>
              <a:t>how</a:t>
            </a:r>
            <a:r>
              <a:rPr lang="en-GB" sz="1400" i="1" dirty="0">
                <a:solidFill>
                  <a:schemeClr val="tx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68733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F2A5A67-59CA-492F-A774-C229CB32E7E9}"/>
              </a:ext>
            </a:extLst>
          </p:cNvPr>
          <p:cNvSpPr/>
          <p:nvPr/>
        </p:nvSpPr>
        <p:spPr>
          <a:xfrm>
            <a:off x="480779" y="1359774"/>
            <a:ext cx="8236500" cy="293298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Main benefits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CD88037-A0FF-4FC6-BC0C-658BA694422E}"/>
              </a:ext>
            </a:extLst>
          </p:cNvPr>
          <p:cNvSpPr/>
          <p:nvPr/>
        </p:nvSpPr>
        <p:spPr>
          <a:xfrm>
            <a:off x="480779" y="1653072"/>
            <a:ext cx="8236500" cy="26054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i="1" dirty="0">
                <a:solidFill>
                  <a:schemeClr val="tx1"/>
                </a:solidFill>
              </a:rPr>
              <a:t>&lt; Describe the most important/valuable benefits. Be specific, quantify where possible &gt;</a:t>
            </a:r>
          </a:p>
          <a:p>
            <a:endParaRPr lang="en-GB" sz="1400" i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GB" sz="1400" i="1" dirty="0">
                <a:solidFill>
                  <a:schemeClr val="tx1"/>
                </a:solidFill>
              </a:rPr>
              <a:t>Benefit </a:t>
            </a:r>
          </a:p>
          <a:p>
            <a:pPr marL="342900" indent="-342900">
              <a:buAutoNum type="arabicPeriod"/>
            </a:pPr>
            <a:r>
              <a:rPr lang="en-GB" sz="1400" i="1" dirty="0">
                <a:solidFill>
                  <a:schemeClr val="tx1"/>
                </a:solidFill>
              </a:rPr>
              <a:t>Benefit</a:t>
            </a:r>
          </a:p>
          <a:p>
            <a:pPr marL="342900" indent="-342900">
              <a:buAutoNum type="arabicPeriod"/>
            </a:pPr>
            <a:r>
              <a:rPr lang="en-GB" sz="1400" i="1" dirty="0">
                <a:solidFill>
                  <a:schemeClr val="tx1"/>
                </a:solidFill>
              </a:rPr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val="1361097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F2A5A67-59CA-492F-A774-C229CB32E7E9}"/>
              </a:ext>
            </a:extLst>
          </p:cNvPr>
          <p:cNvSpPr/>
          <p:nvPr/>
        </p:nvSpPr>
        <p:spPr>
          <a:xfrm>
            <a:off x="480779" y="1359774"/>
            <a:ext cx="8236500" cy="293298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Main benefits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CD88037-A0FF-4FC6-BC0C-658BA694422E}"/>
              </a:ext>
            </a:extLst>
          </p:cNvPr>
          <p:cNvSpPr/>
          <p:nvPr/>
        </p:nvSpPr>
        <p:spPr>
          <a:xfrm>
            <a:off x="480779" y="1653072"/>
            <a:ext cx="8236500" cy="3981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B0C96E0A-CBAF-44A8-B634-D962D0AF0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99912"/>
              </p:ext>
            </p:extLst>
          </p:nvPr>
        </p:nvGraphicFramePr>
        <p:xfrm>
          <a:off x="498195" y="1653072"/>
          <a:ext cx="8219084" cy="39813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54771">
                  <a:extLst>
                    <a:ext uri="{9D8B030D-6E8A-4147-A177-3AD203B41FA5}">
                      <a16:colId xmlns:a16="http://schemas.microsoft.com/office/drawing/2014/main" val="355432442"/>
                    </a:ext>
                  </a:extLst>
                </a:gridCol>
                <a:gridCol w="2054771">
                  <a:extLst>
                    <a:ext uri="{9D8B030D-6E8A-4147-A177-3AD203B41FA5}">
                      <a16:colId xmlns:a16="http://schemas.microsoft.com/office/drawing/2014/main" val="2431999264"/>
                    </a:ext>
                  </a:extLst>
                </a:gridCol>
                <a:gridCol w="2054771">
                  <a:extLst>
                    <a:ext uri="{9D8B030D-6E8A-4147-A177-3AD203B41FA5}">
                      <a16:colId xmlns:a16="http://schemas.microsoft.com/office/drawing/2014/main" val="4288978121"/>
                    </a:ext>
                  </a:extLst>
                </a:gridCol>
                <a:gridCol w="2054771">
                  <a:extLst>
                    <a:ext uri="{9D8B030D-6E8A-4147-A177-3AD203B41FA5}">
                      <a16:colId xmlns:a16="http://schemas.microsoft.com/office/drawing/2014/main" val="4082172132"/>
                    </a:ext>
                  </a:extLst>
                </a:gridCol>
              </a:tblGrid>
              <a:tr h="800693">
                <a:tc>
                  <a:txBody>
                    <a:bodyPr/>
                    <a:lstStyle/>
                    <a:p>
                      <a:r>
                        <a:rPr lang="en-GB" noProof="0"/>
                        <a:t>Competitor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Competitor</a:t>
                      </a:r>
                      <a:br>
                        <a:rPr lang="en-GB" noProof="0"/>
                      </a:br>
                      <a:r>
                        <a:rPr lang="en-GB" noProof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Competitor</a:t>
                      </a:r>
                      <a:br>
                        <a:rPr lang="en-GB" noProof="0"/>
                      </a:br>
                      <a:r>
                        <a:rPr lang="en-GB" noProof="0"/>
                        <a:t>Disadvantages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Your 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025835"/>
                  </a:ext>
                </a:extLst>
              </a:tr>
              <a:tr h="1060227">
                <a:tc>
                  <a:txBody>
                    <a:bodyPr/>
                    <a:lstStyle/>
                    <a:p>
                      <a:endParaRPr lang="en-GB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012819"/>
                  </a:ext>
                </a:extLst>
              </a:tr>
              <a:tr h="1060227">
                <a:tc>
                  <a:txBody>
                    <a:bodyPr/>
                    <a:lstStyle/>
                    <a:p>
                      <a:endParaRPr lang="en-GB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537733"/>
                  </a:ext>
                </a:extLst>
              </a:tr>
              <a:tr h="1060227">
                <a:tc>
                  <a:txBody>
                    <a:bodyPr/>
                    <a:lstStyle/>
                    <a:p>
                      <a:endParaRPr lang="en-GB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61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447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A89EF5-93FB-4823-9C9C-25094459979D}"/>
              </a:ext>
            </a:extLst>
          </p:cNvPr>
          <p:cNvSpPr/>
          <p:nvPr/>
        </p:nvSpPr>
        <p:spPr>
          <a:xfrm>
            <a:off x="628824" y="1532544"/>
            <a:ext cx="7757530" cy="293298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Hypothesis</a:t>
            </a:r>
            <a:r>
              <a:rPr lang="sv-SE" dirty="0"/>
              <a:t> to be </a:t>
            </a:r>
            <a:r>
              <a:rPr lang="sv-SE" dirty="0" err="1"/>
              <a:t>verified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B7A24E0-4F51-4D23-BE1D-89BFD4FEDDB6}"/>
              </a:ext>
            </a:extLst>
          </p:cNvPr>
          <p:cNvSpPr/>
          <p:nvPr/>
        </p:nvSpPr>
        <p:spPr>
          <a:xfrm>
            <a:off x="628824" y="1825842"/>
            <a:ext cx="7757530" cy="2648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i="1" dirty="0">
                <a:solidFill>
                  <a:schemeClr val="tx1"/>
                </a:solidFill>
              </a:rPr>
              <a:t>&lt; Identify key hypothesis to be verified &gt;</a:t>
            </a:r>
          </a:p>
        </p:txBody>
      </p:sp>
    </p:spTree>
    <p:extLst>
      <p:ext uri="{BB962C8B-B14F-4D97-AF65-F5344CB8AC3E}">
        <p14:creationId xmlns:p14="http://schemas.microsoft.com/office/powerpoint/2010/main" val="242521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iketours.com/photos/BTC1511_Map_Graphic_EUROPE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25" y="1957096"/>
            <a:ext cx="6428232" cy="48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service offering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offer services in </a:t>
            </a:r>
            <a:r>
              <a:rPr lang="en-US" b="1" dirty="0"/>
              <a:t>Innovation management</a:t>
            </a:r>
            <a:r>
              <a:rPr lang="en-US" dirty="0"/>
              <a:t>, Business development and Professional education.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addition to being the Office for Tech Commercialization for Luleå University of Technology, we serve private and public sector clients across Europe.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1" i="1" dirty="0"/>
              <a:t>Example clients:</a:t>
            </a:r>
            <a:r>
              <a:rPr lang="en-US" sz="1800" i="1" dirty="0"/>
              <a:t> RISE, EIT </a:t>
            </a:r>
            <a:r>
              <a:rPr lang="en-US" sz="1800" i="1" dirty="0" err="1"/>
              <a:t>RawMaterials</a:t>
            </a:r>
            <a:r>
              <a:rPr lang="en-US" sz="1800" i="1" dirty="0"/>
              <a:t>, </a:t>
            </a:r>
            <a:r>
              <a:rPr lang="en-US" sz="1800" i="1" dirty="0" err="1"/>
              <a:t>Skellefteå</a:t>
            </a:r>
            <a:r>
              <a:rPr lang="en-US" sz="1800" i="1" dirty="0"/>
              <a:t> </a:t>
            </a:r>
            <a:r>
              <a:rPr lang="en-US" sz="1800" i="1" dirty="0" err="1"/>
              <a:t>Kommun</a:t>
            </a:r>
            <a:br>
              <a:rPr lang="en-US" sz="1800" i="1" dirty="0"/>
            </a:b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01074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65383" y="1732281"/>
            <a:ext cx="6172200" cy="857250"/>
          </a:xfrm>
        </p:spPr>
        <p:txBody>
          <a:bodyPr/>
          <a:lstStyle/>
          <a:p>
            <a:r>
              <a:rPr lang="sv-SE"/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55192" y="3213004"/>
            <a:ext cx="6172200" cy="2763146"/>
          </a:xfrm>
        </p:spPr>
        <p:txBody>
          <a:bodyPr/>
          <a:lstStyle/>
          <a:p>
            <a:endParaRPr lang="sv-SE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31" y="857251"/>
            <a:ext cx="8788643" cy="53588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92968" y="848006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spc="-100">
                <a:solidFill>
                  <a:srgbClr val="142C4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sv-SE" sz="3000">
              <a:solidFill>
                <a:schemeClr val="bg1"/>
              </a:solidFill>
            </a:endParaRPr>
          </a:p>
        </p:txBody>
      </p:sp>
      <p:cxnSp>
        <p:nvCxnSpPr>
          <p:cNvPr id="97" name="Rak pil 96"/>
          <p:cNvCxnSpPr/>
          <p:nvPr/>
        </p:nvCxnSpPr>
        <p:spPr>
          <a:xfrm>
            <a:off x="4572001" y="2619366"/>
            <a:ext cx="324853" cy="209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1540" y="709973"/>
            <a:ext cx="10082988" cy="6148027"/>
          </a:xfrm>
          <a:prstGeom prst="rect">
            <a:avLst/>
          </a:prstGeom>
        </p:spPr>
      </p:pic>
      <p:sp>
        <p:nvSpPr>
          <p:cNvPr id="9" name="Rektangel 5"/>
          <p:cNvSpPr/>
          <p:nvPr/>
        </p:nvSpPr>
        <p:spPr>
          <a:xfrm>
            <a:off x="1365382" y="3882170"/>
            <a:ext cx="1499804" cy="1502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0" name="Rektangel 9"/>
          <p:cNvSpPr/>
          <p:nvPr/>
        </p:nvSpPr>
        <p:spPr>
          <a:xfrm>
            <a:off x="4626803" y="4020167"/>
            <a:ext cx="1137480" cy="79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1" name="textruta 20"/>
          <p:cNvSpPr txBox="1"/>
          <p:nvPr/>
        </p:nvSpPr>
        <p:spPr>
          <a:xfrm>
            <a:off x="1380406" y="4269546"/>
            <a:ext cx="152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Luleå University </a:t>
            </a:r>
            <a:r>
              <a:rPr lang="sv-SE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sv-S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ruta 29"/>
          <p:cNvSpPr txBox="1"/>
          <p:nvPr/>
        </p:nvSpPr>
        <p:spPr>
          <a:xfrm>
            <a:off x="4735363" y="4119727"/>
            <a:ext cx="8943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</a:t>
            </a:r>
            <a:b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ESA-BIC</a:t>
            </a:r>
            <a:b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Business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1015825" y="2898989"/>
            <a:ext cx="2112732" cy="622674"/>
          </a:xfrm>
          <a:prstGeom prst="chevron">
            <a:avLst>
              <a:gd name="adj" fmla="val 34952"/>
            </a:avLst>
          </a:prstGeom>
          <a:solidFill>
            <a:srgbClr val="142C4E"/>
          </a:solidFill>
          <a:ln w="12700" cap="rnd" algn="ctr">
            <a:noFill/>
            <a:miter lim="800000"/>
            <a:headEnd/>
            <a:tailEnd/>
          </a:ln>
        </p:spPr>
        <p:txBody>
          <a:bodyPr lIns="13716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Ideas, results inventions</a:t>
            </a:r>
            <a:b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students, staff and researchers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3014256" y="2898989"/>
            <a:ext cx="1654969" cy="622674"/>
          </a:xfrm>
          <a:prstGeom prst="chevron">
            <a:avLst>
              <a:gd name="adj" fmla="val 34975"/>
            </a:avLst>
          </a:prstGeom>
          <a:solidFill>
            <a:srgbClr val="142C4E"/>
          </a:solidFill>
          <a:ln w="12700" cap="rnd" algn="ctr">
            <a:noFill/>
            <a:miter lim="800000"/>
            <a:headEnd/>
            <a:tailEnd/>
          </a:ln>
        </p:spPr>
        <p:txBody>
          <a:bodyPr lIns="13716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Innovation Support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gray">
          <a:xfrm>
            <a:off x="4550163" y="2898989"/>
            <a:ext cx="1654969" cy="622674"/>
          </a:xfrm>
          <a:prstGeom prst="chevron">
            <a:avLst>
              <a:gd name="adj" fmla="val 34975"/>
            </a:avLst>
          </a:prstGeom>
          <a:solidFill>
            <a:srgbClr val="142C4E"/>
          </a:solidFill>
          <a:ln w="12700" cap="rnd" algn="ctr">
            <a:noFill/>
            <a:miter lim="800000"/>
            <a:headEnd/>
            <a:tailEnd/>
          </a:ln>
        </p:spPr>
        <p:txBody>
          <a:bodyPr lIns="13716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Business</a:t>
            </a:r>
            <a:b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Incubation</a:t>
            </a:r>
          </a:p>
        </p:txBody>
      </p:sp>
      <p:sp>
        <p:nvSpPr>
          <p:cNvPr id="16" name="Rektangel 8"/>
          <p:cNvSpPr/>
          <p:nvPr/>
        </p:nvSpPr>
        <p:spPr>
          <a:xfrm>
            <a:off x="3240200" y="4020167"/>
            <a:ext cx="1169105" cy="798594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17" name="textruta 28"/>
          <p:cNvSpPr txBox="1"/>
          <p:nvPr/>
        </p:nvSpPr>
        <p:spPr>
          <a:xfrm>
            <a:off x="3237037" y="4269546"/>
            <a:ext cx="112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LTU Business AB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6090831" y="2898989"/>
            <a:ext cx="1654969" cy="622674"/>
          </a:xfrm>
          <a:prstGeom prst="chevron">
            <a:avLst>
              <a:gd name="adj" fmla="val 34975"/>
            </a:avLst>
          </a:prstGeom>
          <a:solidFill>
            <a:srgbClr val="142C4E"/>
          </a:solidFill>
          <a:ln w="12700" cap="rnd" algn="ctr">
            <a:noFill/>
            <a:miter lim="800000"/>
            <a:headEnd/>
            <a:tailEnd/>
          </a:ln>
        </p:spPr>
        <p:txBody>
          <a:bodyPr lIns="13716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en-US" sz="8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Growth and expansion</a:t>
            </a:r>
          </a:p>
        </p:txBody>
      </p:sp>
      <p:cxnSp>
        <p:nvCxnSpPr>
          <p:cNvPr id="19" name="Straight Connector 18"/>
          <p:cNvCxnSpPr>
            <a:stCxn id="16" idx="3"/>
            <a:endCxn id="10" idx="1"/>
          </p:cNvCxnSpPr>
          <p:nvPr/>
        </p:nvCxnSpPr>
        <p:spPr>
          <a:xfrm>
            <a:off x="4409306" y="4419464"/>
            <a:ext cx="2174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8"/>
          <p:cNvSpPr/>
          <p:nvPr/>
        </p:nvSpPr>
        <p:spPr>
          <a:xfrm>
            <a:off x="6177150" y="3632790"/>
            <a:ext cx="1269338" cy="79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1" name="textruta 28"/>
          <p:cNvSpPr txBox="1"/>
          <p:nvPr/>
        </p:nvSpPr>
        <p:spPr>
          <a:xfrm>
            <a:off x="6266960" y="3882170"/>
            <a:ext cx="114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LTU Business AB</a:t>
            </a:r>
            <a:b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(SME Services)</a:t>
            </a:r>
          </a:p>
        </p:txBody>
      </p:sp>
      <p:sp>
        <p:nvSpPr>
          <p:cNvPr id="22" name="Rektangel 8"/>
          <p:cNvSpPr/>
          <p:nvPr/>
        </p:nvSpPr>
        <p:spPr>
          <a:xfrm>
            <a:off x="6177150" y="4586243"/>
            <a:ext cx="1269338" cy="79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3" name="textruta 28"/>
          <p:cNvSpPr txBox="1"/>
          <p:nvPr/>
        </p:nvSpPr>
        <p:spPr>
          <a:xfrm>
            <a:off x="6285632" y="4835623"/>
            <a:ext cx="112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Parks</a:t>
            </a:r>
            <a:b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  <a: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sv-S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7" name="Rak pil 24"/>
          <p:cNvCxnSpPr>
            <a:endCxn id="20" idx="1"/>
          </p:cNvCxnSpPr>
          <p:nvPr/>
        </p:nvCxnSpPr>
        <p:spPr>
          <a:xfrm flipV="1">
            <a:off x="5764282" y="4032087"/>
            <a:ext cx="412868" cy="2893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 26"/>
          <p:cNvCxnSpPr>
            <a:stCxn id="10" idx="3"/>
            <a:endCxn id="22" idx="1"/>
          </p:cNvCxnSpPr>
          <p:nvPr/>
        </p:nvCxnSpPr>
        <p:spPr>
          <a:xfrm>
            <a:off x="5764282" y="4419465"/>
            <a:ext cx="412868" cy="566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7"/>
          <p:cNvSpPr/>
          <p:nvPr/>
        </p:nvSpPr>
        <p:spPr>
          <a:xfrm>
            <a:off x="3958936" y="5142271"/>
            <a:ext cx="1184564" cy="380498"/>
          </a:xfrm>
          <a:prstGeom prst="rect">
            <a:avLst/>
          </a:prstGeom>
          <a:ln>
            <a:solidFill>
              <a:srgbClr val="204D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Lunova AB</a:t>
            </a:r>
          </a:p>
        </p:txBody>
      </p:sp>
      <p:cxnSp>
        <p:nvCxnSpPr>
          <p:cNvPr id="30" name="Rak pil 32"/>
          <p:cNvCxnSpPr/>
          <p:nvPr/>
        </p:nvCxnSpPr>
        <p:spPr>
          <a:xfrm flipV="1">
            <a:off x="4735361" y="4818551"/>
            <a:ext cx="200321" cy="323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2400301" y="1617981"/>
            <a:ext cx="4762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THE LTU INNOVATION ECOSYSTEM</a:t>
            </a:r>
          </a:p>
        </p:txBody>
      </p:sp>
      <p:cxnSp>
        <p:nvCxnSpPr>
          <p:cNvPr id="35" name="Rak pil 34"/>
          <p:cNvCxnSpPr/>
          <p:nvPr/>
        </p:nvCxnSpPr>
        <p:spPr>
          <a:xfrm flipV="1">
            <a:off x="2895424" y="4443294"/>
            <a:ext cx="27014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7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7560" y="717622"/>
            <a:ext cx="9927220" cy="6394270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970328" y="3551082"/>
            <a:ext cx="3601672" cy="2758357"/>
          </a:xfrm>
          <a:prstGeom prst="rect">
            <a:avLst/>
          </a:prstGeom>
          <a:solidFill>
            <a:schemeClr val="accent1">
              <a:lumMod val="50000"/>
              <a:alpha val="82000"/>
            </a:schemeClr>
          </a:solidFill>
        </p:spPr>
        <p:txBody>
          <a:bodyPr wrap="square" lIns="360000" tIns="360000" rIns="360000" bIns="360000" anchor="ctr" anchorCtr="1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MedSense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 Kerstin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Ramser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develops a new tool for cancer diagnostics with big potential.</a:t>
            </a:r>
          </a:p>
          <a:p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LTU Business develops a patent and IPR-strategy.</a:t>
            </a:r>
          </a:p>
        </p:txBody>
      </p:sp>
    </p:spTree>
    <p:extLst>
      <p:ext uri="{BB962C8B-B14F-4D97-AF65-F5344CB8AC3E}">
        <p14:creationId xmlns:p14="http://schemas.microsoft.com/office/powerpoint/2010/main" val="103735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944" y="698741"/>
            <a:ext cx="10910805" cy="6159260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5124071" y="2219462"/>
            <a:ext cx="2701254" cy="3546095"/>
          </a:xfrm>
          <a:prstGeom prst="rect">
            <a:avLst/>
          </a:prstGeom>
          <a:solidFill>
            <a:schemeClr val="accent1">
              <a:lumMod val="50000"/>
              <a:alpha val="82000"/>
            </a:schemeClr>
          </a:solidFill>
        </p:spPr>
        <p:txBody>
          <a:bodyPr wrap="square" lIns="270000" tIns="270000" rIns="270000" bIns="270000" anchor="ctr" anchorCtr="1">
            <a:spAutoFit/>
          </a:bodyPr>
          <a:lstStyle/>
          <a:p>
            <a:r>
              <a:rPr lang="sv-S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SustainaLube</a:t>
            </a:r>
          </a:p>
          <a:p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lubricant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Glycerol. LTU Business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secures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million SEK innovation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ABI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team and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private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Winners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cateroy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Venture Cup. Products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commercially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LTU student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recuited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CEO, gets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listed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Forbes on </a:t>
            </a:r>
            <a:r>
              <a:rPr lang="sv-S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influential</a:t>
            </a: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’30 under 30’.</a:t>
            </a:r>
          </a:p>
        </p:txBody>
      </p:sp>
    </p:spTree>
    <p:extLst>
      <p:ext uri="{BB962C8B-B14F-4D97-AF65-F5344CB8AC3E}">
        <p14:creationId xmlns:p14="http://schemas.microsoft.com/office/powerpoint/2010/main" val="161458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2BB1053-E65C-4436-A4BF-20A90D851250}"/>
              </a:ext>
            </a:extLst>
          </p:cNvPr>
          <p:cNvSpPr/>
          <p:nvPr/>
        </p:nvSpPr>
        <p:spPr>
          <a:xfrm>
            <a:off x="-776377" y="-345057"/>
            <a:ext cx="10179169" cy="729794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0587F5-B297-4EAE-8A9B-BA0CAD9E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D8D418-0182-4CCA-BA7C-4540174CF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Exempel, </a:t>
            </a:r>
            <a:r>
              <a:rPr lang="sv-SE" dirty="0" err="1"/>
              <a:t>Sustainalube</a:t>
            </a:r>
            <a:endParaRPr lang="sv-SE" dirty="0"/>
          </a:p>
          <a:p>
            <a:pPr lvl="1"/>
            <a:r>
              <a:rPr lang="sv-SE" dirty="0">
                <a:hlinkClick r:id="rId3"/>
              </a:rPr>
              <a:t>VIDEO</a:t>
            </a:r>
            <a:endParaRPr lang="sv-SE" dirty="0"/>
          </a:p>
        </p:txBody>
      </p:sp>
      <p:pic>
        <p:nvPicPr>
          <p:cNvPr id="4" name="B7RvVUUInuA">
            <a:hlinkClick r:id="" action="ppaction://media"/>
            <a:extLst>
              <a:ext uri="{FF2B5EF4-FFF2-40B4-BE49-F238E27FC236}">
                <a16:creationId xmlns:a16="http://schemas.microsoft.com/office/drawing/2014/main" id="{46826F9E-FE05-440A-8F45-B378B19B76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2091" y="420538"/>
            <a:ext cx="8203721" cy="61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1275DC-AEE1-4AAA-AFDA-268C6B15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485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 err="1"/>
              <a:t>Identification</a:t>
            </a:r>
            <a:r>
              <a:rPr lang="sv-SE" dirty="0"/>
              <a:t> and </a:t>
            </a:r>
            <a:r>
              <a:rPr lang="sv-SE" dirty="0" err="1"/>
              <a:t>Verification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Intellectual</a:t>
            </a:r>
            <a:r>
              <a:rPr lang="sv-SE" dirty="0"/>
              <a:t> Assets</a:t>
            </a:r>
          </a:p>
        </p:txBody>
      </p:sp>
    </p:spTree>
    <p:extLst>
      <p:ext uri="{BB962C8B-B14F-4D97-AF65-F5344CB8AC3E}">
        <p14:creationId xmlns:p14="http://schemas.microsoft.com/office/powerpoint/2010/main" val="1478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0C69F277-4A62-464A-AE95-7BCFD95145C8}"/>
              </a:ext>
            </a:extLst>
          </p:cNvPr>
          <p:cNvCxnSpPr/>
          <p:nvPr/>
        </p:nvCxnSpPr>
        <p:spPr>
          <a:xfrm>
            <a:off x="2894120" y="3639845"/>
            <a:ext cx="32137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F4490879-8110-4E77-9041-6CB8BD02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Innovation – when a solution fulfils a need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1D96DF5-F920-4D9E-BF16-8B29C501916C}"/>
              </a:ext>
            </a:extLst>
          </p:cNvPr>
          <p:cNvSpPr txBox="1"/>
          <p:nvPr/>
        </p:nvSpPr>
        <p:spPr>
          <a:xfrm>
            <a:off x="934599" y="2331894"/>
            <a:ext cx="131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</a:rPr>
              <a:t>My work</a:t>
            </a:r>
          </a:p>
        </p:txBody>
      </p:sp>
      <p:pic>
        <p:nvPicPr>
          <p:cNvPr id="10" name="Bild 9" descr="Fabrik">
            <a:extLst>
              <a:ext uri="{FF2B5EF4-FFF2-40B4-BE49-F238E27FC236}">
                <a16:creationId xmlns:a16="http://schemas.microsoft.com/office/drawing/2014/main" id="{28903A8F-90D3-4F49-8397-C343914BD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1585" y="3429000"/>
            <a:ext cx="823538" cy="823538"/>
          </a:xfrm>
          <a:prstGeom prst="rect">
            <a:avLst/>
          </a:prstGeom>
        </p:spPr>
      </p:pic>
      <p:pic>
        <p:nvPicPr>
          <p:cNvPr id="12" name="Bild 11" descr="Mynt">
            <a:extLst>
              <a:ext uri="{FF2B5EF4-FFF2-40B4-BE49-F238E27FC236}">
                <a16:creationId xmlns:a16="http://schemas.microsoft.com/office/drawing/2014/main" id="{75B10CED-13C7-43BF-8AFA-8611B3335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4874" y="4271592"/>
            <a:ext cx="405389" cy="405389"/>
          </a:xfrm>
          <a:prstGeom prst="rect">
            <a:avLst/>
          </a:prstGeom>
        </p:spPr>
      </p:pic>
      <p:pic>
        <p:nvPicPr>
          <p:cNvPr id="14" name="Bild 13" descr="Användare">
            <a:extLst>
              <a:ext uri="{FF2B5EF4-FFF2-40B4-BE49-F238E27FC236}">
                <a16:creationId xmlns:a16="http://schemas.microsoft.com/office/drawing/2014/main" id="{479997BF-0317-4166-95FC-C0D192A2B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3708" y="3429000"/>
            <a:ext cx="914400" cy="914400"/>
          </a:xfrm>
          <a:prstGeom prst="rect">
            <a:avLst/>
          </a:prstGeom>
        </p:spPr>
      </p:pic>
      <p:pic>
        <p:nvPicPr>
          <p:cNvPr id="16" name="Bild 15" descr="Linjepil: rak">
            <a:extLst>
              <a:ext uri="{FF2B5EF4-FFF2-40B4-BE49-F238E27FC236}">
                <a16:creationId xmlns:a16="http://schemas.microsoft.com/office/drawing/2014/main" id="{A918DCF7-B230-4C79-9B62-713E3B2356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06552" y="3973740"/>
            <a:ext cx="493712" cy="493712"/>
          </a:xfrm>
          <a:prstGeom prst="rect">
            <a:avLst/>
          </a:prstGeom>
        </p:spPr>
      </p:pic>
      <p:pic>
        <p:nvPicPr>
          <p:cNvPr id="17" name="Bild 16" descr="Linjepil: rak">
            <a:extLst>
              <a:ext uri="{FF2B5EF4-FFF2-40B4-BE49-F238E27FC236}">
                <a16:creationId xmlns:a16="http://schemas.microsoft.com/office/drawing/2014/main" id="{1652D31A-0406-49BE-BFFF-E9A2E517F4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7306552" y="3567536"/>
            <a:ext cx="493712" cy="493712"/>
          </a:xfrm>
          <a:prstGeom prst="rect">
            <a:avLst/>
          </a:prstGeom>
        </p:spPr>
      </p:pic>
      <p:pic>
        <p:nvPicPr>
          <p:cNvPr id="19" name="Bild 18" descr="Paketkärra">
            <a:extLst>
              <a:ext uri="{FF2B5EF4-FFF2-40B4-BE49-F238E27FC236}">
                <a16:creationId xmlns:a16="http://schemas.microsoft.com/office/drawing/2014/main" id="{C7507885-79C2-4251-A04B-8A8E6002BF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86174" y="3249307"/>
            <a:ext cx="514089" cy="514089"/>
          </a:xfrm>
          <a:prstGeom prst="rect">
            <a:avLst/>
          </a:prstGeom>
        </p:spPr>
      </p:pic>
      <p:pic>
        <p:nvPicPr>
          <p:cNvPr id="21" name="Bild 20" descr="Teleskop">
            <a:extLst>
              <a:ext uri="{FF2B5EF4-FFF2-40B4-BE49-F238E27FC236}">
                <a16:creationId xmlns:a16="http://schemas.microsoft.com/office/drawing/2014/main" id="{D8281D7A-84E4-4FF7-9498-155DF83A1E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56576" y="3189212"/>
            <a:ext cx="704056" cy="704056"/>
          </a:xfrm>
          <a:prstGeom prst="rect">
            <a:avLst/>
          </a:prstGeom>
        </p:spPr>
      </p:pic>
      <p:pic>
        <p:nvPicPr>
          <p:cNvPr id="23" name="Bild 22" descr="Bägare">
            <a:extLst>
              <a:ext uri="{FF2B5EF4-FFF2-40B4-BE49-F238E27FC236}">
                <a16:creationId xmlns:a16="http://schemas.microsoft.com/office/drawing/2014/main" id="{51F54AB9-4EC5-438A-A796-2000B2A0CE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79544" y="3939433"/>
            <a:ext cx="528019" cy="528019"/>
          </a:xfrm>
          <a:prstGeom prst="rect">
            <a:avLst/>
          </a:prstGeom>
        </p:spPr>
      </p:pic>
      <p:pic>
        <p:nvPicPr>
          <p:cNvPr id="25" name="Bild 24" descr="Blyertspenna">
            <a:extLst>
              <a:ext uri="{FF2B5EF4-FFF2-40B4-BE49-F238E27FC236}">
                <a16:creationId xmlns:a16="http://schemas.microsoft.com/office/drawing/2014/main" id="{EF5C9A80-9CC3-42A1-9A59-B9752C40F1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1209" y="3253217"/>
            <a:ext cx="495860" cy="495860"/>
          </a:xfrm>
          <a:prstGeom prst="rect">
            <a:avLst/>
          </a:prstGeom>
        </p:spPr>
      </p:pic>
      <p:pic>
        <p:nvPicPr>
          <p:cNvPr id="27" name="Bild 26" descr="Verktyg">
            <a:extLst>
              <a:ext uri="{FF2B5EF4-FFF2-40B4-BE49-F238E27FC236}">
                <a16:creationId xmlns:a16="http://schemas.microsoft.com/office/drawing/2014/main" id="{13E763DF-DBFC-4046-B4B3-1E81881700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0716" y="3707886"/>
            <a:ext cx="610349" cy="610349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B23210FA-9275-4990-ACB8-47302FDD482D}"/>
              </a:ext>
            </a:extLst>
          </p:cNvPr>
          <p:cNvSpPr txBox="1"/>
          <p:nvPr/>
        </p:nvSpPr>
        <p:spPr>
          <a:xfrm>
            <a:off x="6300185" y="2201417"/>
            <a:ext cx="2373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/>
                </a:solidFill>
              </a:rPr>
              <a:t>Service / Product</a:t>
            </a:r>
            <a:br>
              <a:rPr lang="en-GB" sz="2400" b="1" dirty="0">
                <a:solidFill>
                  <a:schemeClr val="accent6"/>
                </a:solidFill>
              </a:rPr>
            </a:br>
            <a:r>
              <a:rPr lang="en-GB" sz="2400" b="1" dirty="0">
                <a:solidFill>
                  <a:schemeClr val="accent6"/>
                </a:solidFill>
              </a:rPr>
              <a:t>creating value</a:t>
            </a: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4393E71E-2372-4BEE-9169-D5FF30605083}"/>
              </a:ext>
            </a:extLst>
          </p:cNvPr>
          <p:cNvGrpSpPr/>
          <p:nvPr/>
        </p:nvGrpSpPr>
        <p:grpSpPr>
          <a:xfrm>
            <a:off x="3995913" y="2855015"/>
            <a:ext cx="1152174" cy="1755607"/>
            <a:chOff x="3995913" y="2855015"/>
            <a:chExt cx="1152174" cy="1755607"/>
          </a:xfrm>
        </p:grpSpPr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B35A808D-918E-466F-8458-42457E4E2FF6}"/>
                </a:ext>
              </a:extLst>
            </p:cNvPr>
            <p:cNvSpPr txBox="1"/>
            <p:nvPr/>
          </p:nvSpPr>
          <p:spPr>
            <a:xfrm>
              <a:off x="3995913" y="4025847"/>
              <a:ext cx="1152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6"/>
                  </a:solidFill>
                </a:rPr>
                <a:t>Innovation </a:t>
              </a:r>
              <a:br>
                <a:rPr lang="en-GB" sz="1600" b="1" dirty="0">
                  <a:solidFill>
                    <a:schemeClr val="accent6"/>
                  </a:solidFill>
                </a:rPr>
              </a:br>
              <a:r>
                <a:rPr lang="en-GB" sz="1600" b="1" dirty="0">
                  <a:solidFill>
                    <a:schemeClr val="accent6"/>
                  </a:solidFill>
                </a:rPr>
                <a:t>process</a:t>
              </a:r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40E45942-E85F-483F-AE4E-A7F113F7A1F2}"/>
                </a:ext>
              </a:extLst>
            </p:cNvPr>
            <p:cNvSpPr txBox="1"/>
            <p:nvPr/>
          </p:nvSpPr>
          <p:spPr>
            <a:xfrm>
              <a:off x="4192879" y="2855015"/>
              <a:ext cx="7553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9600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5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tu_affarsutveckling_ab_pptdemo_sv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small-2015 med L" id="{DEC8838A-4A67-4FF4-8D36-3B79112692FC}" vid="{2843FB97-1E52-4884-909D-F10B60704B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Presentationsmall-2015 med LTU-logga</Template>
  <TotalTime>3550</TotalTime>
  <Words>648</Words>
  <Application>Microsoft Office PowerPoint</Application>
  <PresentationFormat>Bildspel på skärmen (4:3)</PresentationFormat>
  <Paragraphs>149</Paragraphs>
  <Slides>23</Slides>
  <Notes>1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</vt:lpstr>
      <vt:lpstr>ltu_affarsutveckling_ab_pptdemo_sve (1)</vt:lpstr>
      <vt:lpstr>PowerPoint-presentation</vt:lpstr>
      <vt:lpstr>PowerPoint-presentation</vt:lpstr>
      <vt:lpstr>Our service offering</vt:lpstr>
      <vt:lpstr> </vt:lpstr>
      <vt:lpstr>PowerPoint-presentation</vt:lpstr>
      <vt:lpstr>PowerPoint-presentation</vt:lpstr>
      <vt:lpstr>PowerPoint-presentation</vt:lpstr>
      <vt:lpstr>Identification and Verification  of Intellectual Assets</vt:lpstr>
      <vt:lpstr>Innovation – when a solution fulfils a need</vt:lpstr>
      <vt:lpstr>Your data from SIF #4</vt:lpstr>
      <vt:lpstr>Start small – know your Intellectual Assets</vt:lpstr>
      <vt:lpstr>Start small – know your Intellectual Assets</vt:lpstr>
      <vt:lpstr>Intellectual Assets</vt:lpstr>
      <vt:lpstr>PowerPoint-presentation</vt:lpstr>
      <vt:lpstr>Innovation Due Diligence - IDD</vt:lpstr>
      <vt:lpstr>Workshop Introduction</vt:lpstr>
      <vt:lpstr>PowerPoint-presentation</vt:lpstr>
      <vt:lpstr>Tools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/>
  <cp:lastModifiedBy>Emil Svanberg</cp:lastModifiedBy>
  <cp:revision>33</cp:revision>
  <dcterms:created xsi:type="dcterms:W3CDTF">2016-11-17T09:23:09Z</dcterms:created>
  <dcterms:modified xsi:type="dcterms:W3CDTF">2017-11-14T10:52:44Z</dcterms:modified>
</cp:coreProperties>
</file>