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8" r:id="rId2"/>
    <p:sldId id="281" r:id="rId3"/>
    <p:sldId id="282" r:id="rId4"/>
    <p:sldId id="280" r:id="rId5"/>
    <p:sldId id="283" r:id="rId6"/>
    <p:sldId id="284" r:id="rId7"/>
    <p:sldId id="285" r:id="rId8"/>
    <p:sldId id="279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>
        <p:scale>
          <a:sx n="100" d="100"/>
          <a:sy n="100" d="100"/>
        </p:scale>
        <p:origin x="48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F807C-777E-4C60-B64A-CE94C9EE77A4}" type="datetimeFigureOut">
              <a:rPr lang="es-ES" smtClean="0"/>
              <a:t>13/11/2017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772E1-9E85-4565-8F07-5D6B9E317C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06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Shock test is mandatory according to launch</a:t>
            </a:r>
            <a:r>
              <a:rPr lang="en-US" baseline="0" dirty="0"/>
              <a:t> provider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7E2DA-7868-4B45-B7BC-12368265E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8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r>
              <a:rPr lang="sv-SE" dirty="0"/>
              <a:t>: Short</a:t>
            </a:r>
            <a:r>
              <a:rPr lang="sv-SE" baseline="0" dirty="0"/>
              <a:t> </a:t>
            </a:r>
            <a:r>
              <a:rPr lang="sv-SE" baseline="0" dirty="0" err="1"/>
              <a:t>background</a:t>
            </a:r>
            <a:r>
              <a:rPr lang="sv-SE" baseline="0" dirty="0"/>
              <a:t> on MEMS as </a:t>
            </a:r>
            <a:r>
              <a:rPr lang="sv-SE" baseline="0" dirty="0" err="1"/>
              <a:t>technology</a:t>
            </a:r>
            <a:r>
              <a:rPr lang="sv-SE" baseline="0" dirty="0"/>
              <a:t> and </a:t>
            </a:r>
            <a:r>
              <a:rPr lang="sv-SE" baseline="0" dirty="0" err="1"/>
              <a:t>NanoSpace</a:t>
            </a:r>
            <a:r>
              <a:rPr lang="sv-SE" baseline="0" dirty="0"/>
              <a:t> as </a:t>
            </a:r>
            <a:r>
              <a:rPr lang="sv-SE" baseline="0" dirty="0" err="1"/>
              <a:t>company</a:t>
            </a:r>
            <a:endParaRPr lang="sv-SE" baseline="0" dirty="0"/>
          </a:p>
          <a:p>
            <a:r>
              <a:rPr lang="sv-SE" baseline="0" dirty="0" err="1"/>
              <a:t>Next</a:t>
            </a:r>
            <a:r>
              <a:rPr lang="sv-SE" baseline="0" dirty="0"/>
              <a:t>: </a:t>
            </a:r>
            <a:r>
              <a:rPr lang="sv-SE" baseline="0" dirty="0" err="1"/>
              <a:t>Messages</a:t>
            </a:r>
            <a:r>
              <a:rPr lang="sv-SE" baseline="0" dirty="0"/>
              <a:t>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6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mailto:alminde@gomspace.com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kstfelt 6"/>
          <p:cNvSpPr txBox="1"/>
          <p:nvPr userDrawn="1"/>
        </p:nvSpPr>
        <p:spPr>
          <a:xfrm>
            <a:off x="3090531" y="6500037"/>
            <a:ext cx="296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00" b="0" i="0" u="none" strike="noStrike" kern="1200" baseline="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Company confidential – Do not distribute without permission</a:t>
            </a:r>
          </a:p>
        </p:txBody>
      </p:sp>
      <p:sp>
        <p:nvSpPr>
          <p:cNvPr id="8" name="Tekstfelt 7"/>
          <p:cNvSpPr txBox="1"/>
          <p:nvPr userDrawn="1"/>
        </p:nvSpPr>
        <p:spPr>
          <a:xfrm>
            <a:off x="290625" y="6500037"/>
            <a:ext cx="139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AD999F-F662-A04B-ACCC-84CC5A63CB74}" type="datetime3">
              <a:rPr lang="da-DK" sz="800" b="0" i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13.11.2017</a:t>
            </a:fld>
            <a:endParaRPr lang="da-DK" sz="8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18"/>
          <a:stretch/>
        </p:blipFill>
        <p:spPr>
          <a:xfrm>
            <a:off x="0" y="696952"/>
            <a:ext cx="9144000" cy="5646698"/>
          </a:xfrm>
          <a:prstGeom prst="rect">
            <a:avLst/>
          </a:prstGeom>
        </p:spPr>
      </p:pic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1201285" y="5330990"/>
            <a:ext cx="6741431" cy="59983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Company Confidential – Do not distribute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365688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555875" y="6330950"/>
            <a:ext cx="4168775" cy="411163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rgbClr val="FF0000"/>
                </a:solidFill>
                <a:latin typeface="Arial" pitchFamily="34" charset="0"/>
              </a:rPr>
              <a:t>    </a:t>
            </a:r>
            <a:endParaRPr lang="en-US" sz="1200" dirty="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524549" y="695325"/>
            <a:ext cx="767294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rgbClr val="1A1866"/>
                </a:gs>
                <a:gs pos="100000">
                  <a:srgbClr val="1A1866">
                    <a:alpha val="0"/>
                  </a:srgbClr>
                </a:gs>
              </a:gsLst>
              <a:lin ang="108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6"/>
          <p:cNvSpPr>
            <a:spLocks noGrp="1"/>
          </p:cNvSpPr>
          <p:nvPr>
            <p:ph type="title" hasCustomPrompt="1"/>
          </p:nvPr>
        </p:nvSpPr>
        <p:spPr>
          <a:xfrm>
            <a:off x="389965" y="851468"/>
            <a:ext cx="8229600" cy="30617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2800" b="0" i="0" spc="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dirty="0"/>
              <a:t> </a:t>
            </a:r>
            <a:r>
              <a:rPr lang="da-DK" dirty="0"/>
              <a:t>KLIK FOR AT REDIGERE I MASTEREN</a:t>
            </a:r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|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3568" y="1628800"/>
            <a:ext cx="8003232" cy="444386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Clr>
                <a:srgbClr val="E3671A"/>
              </a:buClr>
              <a:buSzPct val="80000"/>
              <a:buFont typeface="Wingdings" charset="2"/>
              <a:buChar char=""/>
              <a:defRPr lang="sv-SE" sz="2000" kern="1200">
                <a:solidFill>
                  <a:srgbClr val="1A1866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lnSpc>
                <a:spcPct val="100000"/>
              </a:lnSpc>
              <a:spcAft>
                <a:spcPts val="600"/>
              </a:spcAft>
              <a:buClr>
                <a:srgbClr val="E3671A"/>
              </a:buClr>
              <a:buSzPct val="80000"/>
              <a:buFont typeface="Wingdings" charset="2"/>
              <a:buChar char="²"/>
              <a:defRPr sz="1800">
                <a:solidFill>
                  <a:srgbClr val="1A1866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E3671A"/>
              </a:buClr>
              <a:buSzPct val="80000"/>
              <a:buFont typeface="Wingdings" charset="2"/>
              <a:buChar char="²"/>
              <a:defRPr sz="1600">
                <a:solidFill>
                  <a:srgbClr val="1A1866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E3671A"/>
              </a:buClr>
              <a:buSzPct val="80000"/>
              <a:buFont typeface="Wingdings" charset="2"/>
              <a:buChar char="²"/>
              <a:defRPr sz="1400">
                <a:solidFill>
                  <a:srgbClr val="1A1866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E3671A"/>
              </a:buClr>
              <a:buSzPct val="80000"/>
              <a:buFont typeface="Wingdings" charset="2"/>
              <a:buChar char="²"/>
              <a:defRPr sz="1400">
                <a:solidFill>
                  <a:srgbClr val="1A186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6" name="Tekstfelt 7"/>
          <p:cNvSpPr txBox="1"/>
          <p:nvPr userDrawn="1"/>
        </p:nvSpPr>
        <p:spPr>
          <a:xfrm>
            <a:off x="3090530" y="6500037"/>
            <a:ext cx="296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00" b="0" i="0" u="none" strike="noStrike" kern="1200" baseline="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Company confidential – Do not distribute without permission</a:t>
            </a:r>
          </a:p>
        </p:txBody>
      </p:sp>
      <p:sp>
        <p:nvSpPr>
          <p:cNvPr id="7" name="Tekstfelt 8"/>
          <p:cNvSpPr txBox="1"/>
          <p:nvPr userDrawn="1"/>
        </p:nvSpPr>
        <p:spPr>
          <a:xfrm>
            <a:off x="290624" y="6500037"/>
            <a:ext cx="139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AD999F-F662-A04B-ACCC-84CC5A63CB74}" type="datetime3">
              <a:rPr lang="da-DK" sz="800" b="0" i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13.11.2017</a:t>
            </a:fld>
            <a:endParaRPr lang="da-DK" sz="8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881290"/>
            <a:ext cx="6480659" cy="6496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 b="0" i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dirty="0"/>
              <a:t> </a:t>
            </a:r>
            <a:r>
              <a:rPr lang="da-DK" dirty="0"/>
              <a:t>KLIK FOR AT REDIGERE I MASTEREN</a:t>
            </a:r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|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756298"/>
            <a:ext cx="6480659" cy="4499169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A2C037"/>
              </a:buClr>
              <a:tabLst/>
              <a:defRPr sz="1400"/>
            </a:lvl1pPr>
            <a:lvl2pPr marL="622300" indent="-165100">
              <a:buClr>
                <a:srgbClr val="A2C037"/>
              </a:buClr>
              <a:tabLst/>
              <a:defRPr sz="1400"/>
            </a:lvl2pPr>
            <a:lvl3pPr marL="1069975" indent="-176213">
              <a:buClr>
                <a:srgbClr val="A2C037"/>
              </a:buClr>
              <a:tabLst/>
              <a:defRPr sz="1400"/>
            </a:lvl3pPr>
            <a:lvl4pPr marL="1511300" indent="-139700">
              <a:buClr>
                <a:srgbClr val="A2C037"/>
              </a:buClr>
              <a:tabLst/>
              <a:defRPr sz="1400"/>
            </a:lvl4pPr>
            <a:lvl5pPr marL="2000250" indent="-174625">
              <a:buClr>
                <a:srgbClr val="A2C037"/>
              </a:buClr>
              <a:tabLst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6" name="Tekstfelt 15"/>
          <p:cNvSpPr txBox="1"/>
          <p:nvPr userDrawn="1"/>
        </p:nvSpPr>
        <p:spPr>
          <a:xfrm>
            <a:off x="3090531" y="6500037"/>
            <a:ext cx="296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00" b="0" i="0" u="none" strike="noStrike" kern="1200" baseline="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Company confidential – Do not distribute without permission</a:t>
            </a:r>
          </a:p>
        </p:txBody>
      </p:sp>
      <p:sp>
        <p:nvSpPr>
          <p:cNvPr id="17" name="Tekstfelt 16"/>
          <p:cNvSpPr txBox="1"/>
          <p:nvPr userDrawn="1"/>
        </p:nvSpPr>
        <p:spPr>
          <a:xfrm>
            <a:off x="290625" y="6500037"/>
            <a:ext cx="139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AD999F-F662-A04B-ACCC-84CC5A63CB74}" type="datetime3">
              <a:rPr lang="da-DK" sz="800" b="0" i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13.11.2017</a:t>
            </a:fld>
            <a:endParaRPr lang="da-DK" sz="8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9" t="8197" r="22252" b="15847"/>
          <a:stretch/>
        </p:blipFill>
        <p:spPr>
          <a:xfrm>
            <a:off x="6053470" y="3025000"/>
            <a:ext cx="3023076" cy="32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Divisi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6483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4" name="Tekstfelt 3"/>
          <p:cNvSpPr txBox="1"/>
          <p:nvPr userDrawn="1"/>
        </p:nvSpPr>
        <p:spPr>
          <a:xfrm>
            <a:off x="3090531" y="6500037"/>
            <a:ext cx="296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00" b="0" i="0" u="none" strike="noStrike" kern="1200" baseline="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Company confidential – Do not distribute without permission</a:t>
            </a:r>
          </a:p>
        </p:txBody>
      </p:sp>
      <p:sp>
        <p:nvSpPr>
          <p:cNvPr id="5" name="Tekstfelt 4"/>
          <p:cNvSpPr txBox="1"/>
          <p:nvPr userDrawn="1"/>
        </p:nvSpPr>
        <p:spPr>
          <a:xfrm>
            <a:off x="290625" y="6500037"/>
            <a:ext cx="139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AD999F-F662-A04B-ACCC-84CC5A63CB74}" type="datetime3">
              <a:rPr lang="da-DK" sz="800" b="0" i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13.11.2017</a:t>
            </a:fld>
            <a:endParaRPr lang="da-DK" sz="8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881290"/>
            <a:ext cx="7886700" cy="6496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dirty="0"/>
              <a:t> </a:t>
            </a:r>
            <a:r>
              <a:rPr lang="da-DK" dirty="0"/>
              <a:t>KLIK FOR AT REDIGERE I MASTEREN</a:t>
            </a:r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|</a:t>
            </a:r>
            <a:endParaRPr lang="en-US" dirty="0"/>
          </a:p>
        </p:txBody>
      </p:sp>
      <p:sp>
        <p:nvSpPr>
          <p:cNvPr id="4" name="Pladsholder til tekst 2"/>
          <p:cNvSpPr>
            <a:spLocks noGrp="1"/>
          </p:cNvSpPr>
          <p:nvPr>
            <p:ph idx="1"/>
          </p:nvPr>
        </p:nvSpPr>
        <p:spPr>
          <a:xfrm>
            <a:off x="628650" y="1756296"/>
            <a:ext cx="7886700" cy="455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A2C037"/>
              </a:buClr>
              <a:defRPr/>
            </a:lvl1pPr>
            <a:lvl2pPr>
              <a:buClr>
                <a:srgbClr val="A2C037"/>
              </a:buClr>
              <a:defRPr/>
            </a:lvl2pPr>
            <a:lvl3pPr>
              <a:buClr>
                <a:srgbClr val="A2C037"/>
              </a:buClr>
              <a:defRPr/>
            </a:lvl3pPr>
            <a:lvl4pPr>
              <a:buClr>
                <a:srgbClr val="A2C037"/>
              </a:buClr>
              <a:defRPr/>
            </a:lvl4pPr>
            <a:lvl5pPr>
              <a:buClr>
                <a:srgbClr val="A2C037"/>
              </a:buClr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kstfelt 4"/>
          <p:cNvSpPr txBox="1"/>
          <p:nvPr userDrawn="1"/>
        </p:nvSpPr>
        <p:spPr>
          <a:xfrm>
            <a:off x="3090531" y="6500037"/>
            <a:ext cx="296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00" b="0" i="0" u="none" strike="noStrike" kern="1200" baseline="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Company confidential – Do not distribute without permission</a:t>
            </a:r>
          </a:p>
        </p:txBody>
      </p:sp>
      <p:sp>
        <p:nvSpPr>
          <p:cNvPr id="6" name="Tekstfelt 5"/>
          <p:cNvSpPr txBox="1"/>
          <p:nvPr userDrawn="1"/>
        </p:nvSpPr>
        <p:spPr>
          <a:xfrm>
            <a:off x="290625" y="6500037"/>
            <a:ext cx="139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AD999F-F662-A04B-ACCC-84CC5A63CB74}" type="datetime3">
              <a:rPr lang="da-DK" sz="800" b="0" i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13.11.2017</a:t>
            </a:fld>
            <a:endParaRPr lang="da-DK" sz="8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8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Bulle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881290"/>
            <a:ext cx="7812898" cy="6496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dirty="0"/>
              <a:t> </a:t>
            </a:r>
            <a:r>
              <a:rPr lang="da-DK" dirty="0"/>
              <a:t>KLIK FOR AT REDIGERE I MASTEREN</a:t>
            </a:r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|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6298"/>
            <a:ext cx="7812898" cy="434172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A2C037"/>
              </a:buClr>
              <a:tabLst/>
              <a:defRPr sz="1400"/>
            </a:lvl1pPr>
            <a:lvl2pPr>
              <a:buClr>
                <a:srgbClr val="A2C037"/>
              </a:buClr>
              <a:defRPr sz="1400"/>
            </a:lvl2pPr>
            <a:lvl3pPr>
              <a:buClr>
                <a:srgbClr val="A2C037"/>
              </a:buClr>
              <a:defRPr sz="1400"/>
            </a:lvl3pPr>
            <a:lvl4pPr>
              <a:buClr>
                <a:srgbClr val="A2C037"/>
              </a:buClr>
              <a:defRPr sz="1400"/>
            </a:lvl4pPr>
            <a:lvl5pPr>
              <a:buClr>
                <a:srgbClr val="A2C037"/>
              </a:buClr>
              <a:defRPr sz="14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6" name="Tekstfelt 5"/>
          <p:cNvSpPr txBox="1"/>
          <p:nvPr userDrawn="1"/>
        </p:nvSpPr>
        <p:spPr>
          <a:xfrm>
            <a:off x="3090531" y="6500037"/>
            <a:ext cx="296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00" b="0" i="0" u="none" strike="noStrike" kern="1200" baseline="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Company confidential – Do not distribute without permission</a:t>
            </a:r>
          </a:p>
        </p:txBody>
      </p:sp>
      <p:sp>
        <p:nvSpPr>
          <p:cNvPr id="7" name="Tekstfelt 6"/>
          <p:cNvSpPr txBox="1"/>
          <p:nvPr userDrawn="1"/>
        </p:nvSpPr>
        <p:spPr>
          <a:xfrm>
            <a:off x="290625" y="6500037"/>
            <a:ext cx="139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AD999F-F662-A04B-ACCC-84CC5A63CB74}" type="datetime3">
              <a:rPr lang="da-DK" sz="800" b="0" i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13.11.2017</a:t>
            </a:fld>
            <a:endParaRPr lang="da-DK" sz="8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2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nd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8" y="876853"/>
            <a:ext cx="7994568" cy="6496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dirty="0"/>
              <a:t> </a:t>
            </a:r>
            <a:r>
              <a:rPr lang="da-DK" dirty="0"/>
              <a:t>KLIK FOR AT REDIGERE I MASTEREN</a:t>
            </a:r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|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756298"/>
            <a:ext cx="5184756" cy="434172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A2C037"/>
              </a:buClr>
              <a:tabLst/>
              <a:defRPr sz="1400"/>
            </a:lvl1pPr>
            <a:lvl2pPr>
              <a:buClr>
                <a:srgbClr val="A2C037"/>
              </a:buClr>
              <a:defRPr sz="1400"/>
            </a:lvl2pPr>
            <a:lvl3pPr>
              <a:buClr>
                <a:srgbClr val="A2C037"/>
              </a:buClr>
              <a:defRPr sz="1400"/>
            </a:lvl3pPr>
            <a:lvl4pPr>
              <a:buClr>
                <a:srgbClr val="A2C037"/>
              </a:buClr>
              <a:defRPr sz="1400"/>
            </a:lvl4pPr>
            <a:lvl5pPr>
              <a:buClr>
                <a:srgbClr val="A2C037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02216" y="1756296"/>
            <a:ext cx="2621001" cy="2034528"/>
          </a:xfrm>
          <a:prstGeom prst="rect">
            <a:avLst/>
          </a:prstGeom>
        </p:spPr>
        <p:txBody>
          <a:bodyPr/>
          <a:lstStyle>
            <a:lvl1pPr>
              <a:buClr>
                <a:srgbClr val="A2C037"/>
              </a:buClr>
              <a:defRPr/>
            </a:lvl1pPr>
          </a:lstStyle>
          <a:p>
            <a:r>
              <a:rPr lang="da-DK" dirty="0"/>
              <a:t>Træk billede til pladsholder, eller klik på symbol for at tilføje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02216" y="4016198"/>
            <a:ext cx="2621001" cy="2081823"/>
          </a:xfrm>
          <a:prstGeom prst="rect">
            <a:avLst/>
          </a:prstGeom>
        </p:spPr>
        <p:txBody>
          <a:bodyPr/>
          <a:lstStyle>
            <a:lvl1pPr>
              <a:buClr>
                <a:srgbClr val="A2C037"/>
              </a:buClr>
              <a:defRPr/>
            </a:lvl1pPr>
          </a:lstStyle>
          <a:p>
            <a:r>
              <a:rPr lang="da-DK" dirty="0"/>
              <a:t>Træk billede til pladsholder, eller klik på symbol for at tilføje</a:t>
            </a:r>
            <a:endParaRPr lang="en-US" dirty="0"/>
          </a:p>
        </p:txBody>
      </p:sp>
      <p:sp>
        <p:nvSpPr>
          <p:cNvPr id="8" name="Tekstfelt 7"/>
          <p:cNvSpPr txBox="1"/>
          <p:nvPr userDrawn="1"/>
        </p:nvSpPr>
        <p:spPr>
          <a:xfrm>
            <a:off x="3090531" y="6500037"/>
            <a:ext cx="296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00" b="0" i="0" u="none" strike="noStrike" kern="1200" baseline="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Company confidential – Do not distribute without permission</a:t>
            </a:r>
          </a:p>
        </p:txBody>
      </p:sp>
      <p:sp>
        <p:nvSpPr>
          <p:cNvPr id="10" name="Tekstfelt 9"/>
          <p:cNvSpPr txBox="1"/>
          <p:nvPr userDrawn="1"/>
        </p:nvSpPr>
        <p:spPr>
          <a:xfrm>
            <a:off x="290625" y="6500037"/>
            <a:ext cx="139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AD999F-F662-A04B-ACCC-84CC5A63CB74}" type="datetime3">
              <a:rPr lang="da-DK" sz="800" b="0" i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13.11.2017</a:t>
            </a:fld>
            <a:endParaRPr lang="da-DK" sz="8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5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881290"/>
            <a:ext cx="7716008" cy="64963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dirty="0"/>
              <a:t> </a:t>
            </a:r>
            <a:r>
              <a:rPr lang="da-DK" dirty="0"/>
              <a:t>KLIK FOR AT REDIGERE I MASTEREN</a:t>
            </a:r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|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49" y="6020054"/>
            <a:ext cx="7716009" cy="326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0" i="1"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i="1" dirty="0"/>
              <a:t>Big Picture Text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28649" y="1750405"/>
            <a:ext cx="7716009" cy="4069056"/>
          </a:xfrm>
          <a:prstGeom prst="rect">
            <a:avLst/>
          </a:prstGeom>
        </p:spPr>
        <p:txBody>
          <a:bodyPr/>
          <a:lstStyle>
            <a:lvl1pPr>
              <a:buClr>
                <a:srgbClr val="A2C037"/>
              </a:buClr>
              <a:defRPr/>
            </a:lvl1pPr>
          </a:lstStyle>
          <a:p>
            <a:r>
              <a:rPr lang="en-US" dirty="0"/>
              <a:t>Big Picture</a:t>
            </a:r>
          </a:p>
        </p:txBody>
      </p:sp>
      <p:sp>
        <p:nvSpPr>
          <p:cNvPr id="7" name="Tekstfelt 6"/>
          <p:cNvSpPr txBox="1"/>
          <p:nvPr userDrawn="1"/>
        </p:nvSpPr>
        <p:spPr>
          <a:xfrm>
            <a:off x="3090531" y="6500037"/>
            <a:ext cx="296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00" b="0" i="0" u="none" strike="noStrike" kern="1200" baseline="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Company confidential – Do not distribute without permission</a:t>
            </a:r>
          </a:p>
        </p:txBody>
      </p:sp>
      <p:sp>
        <p:nvSpPr>
          <p:cNvPr id="8" name="Tekstfelt 7"/>
          <p:cNvSpPr txBox="1"/>
          <p:nvPr userDrawn="1"/>
        </p:nvSpPr>
        <p:spPr>
          <a:xfrm>
            <a:off x="290625" y="6500037"/>
            <a:ext cx="139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AD999F-F662-A04B-ACCC-84CC5A63CB74}" type="datetime3">
              <a:rPr lang="da-DK" sz="800" b="0" i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13.11.2017</a:t>
            </a:fld>
            <a:endParaRPr lang="da-DK" sz="8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4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881290"/>
            <a:ext cx="7716009" cy="6496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dirty="0"/>
              <a:t> </a:t>
            </a:r>
            <a:r>
              <a:rPr lang="da-DK" dirty="0"/>
              <a:t>KLIK FOR AT REDIGERE I MASTEREN</a:t>
            </a:r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|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49" y="6020054"/>
            <a:ext cx="7716010" cy="3383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i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i="1" dirty="0"/>
              <a:t>Big Picture Text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28649" y="1750404"/>
            <a:ext cx="7716009" cy="4105389"/>
          </a:xfrm>
          <a:prstGeom prst="rect">
            <a:avLst/>
          </a:prstGeom>
        </p:spPr>
        <p:txBody>
          <a:bodyPr/>
          <a:lstStyle>
            <a:lvl1pPr>
              <a:buClr>
                <a:srgbClr val="A2C037"/>
              </a:buClr>
              <a:defRPr/>
            </a:lvl1pPr>
          </a:lstStyle>
          <a:p>
            <a:r>
              <a:rPr lang="da-DK" dirty="0"/>
              <a:t>Klik på ikonet for at tilføje en tabel</a:t>
            </a:r>
            <a:endParaRPr lang="en-US" dirty="0"/>
          </a:p>
        </p:txBody>
      </p:sp>
      <p:sp>
        <p:nvSpPr>
          <p:cNvPr id="9" name="Tekstfelt 8"/>
          <p:cNvSpPr txBox="1"/>
          <p:nvPr userDrawn="1"/>
        </p:nvSpPr>
        <p:spPr>
          <a:xfrm>
            <a:off x="3090531" y="6500037"/>
            <a:ext cx="296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00" b="0" i="0" u="none" strike="noStrike" kern="1200" baseline="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Company confidential – Do not distribute without permission</a:t>
            </a:r>
          </a:p>
        </p:txBody>
      </p:sp>
      <p:sp>
        <p:nvSpPr>
          <p:cNvPr id="10" name="Tekstfelt 9"/>
          <p:cNvSpPr txBox="1"/>
          <p:nvPr userDrawn="1"/>
        </p:nvSpPr>
        <p:spPr>
          <a:xfrm>
            <a:off x="290625" y="6500037"/>
            <a:ext cx="139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AD999F-F662-A04B-ACCC-84CC5A63CB74}" type="datetime3">
              <a:rPr lang="da-DK" sz="800" b="0" i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13.11.2017</a:t>
            </a:fld>
            <a:endParaRPr lang="da-DK" sz="8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5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 userDrawn="1"/>
        </p:nvSpPr>
        <p:spPr>
          <a:xfrm>
            <a:off x="0" y="1580521"/>
            <a:ext cx="9144000" cy="1041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da-DK" sz="2200" b="1" dirty="0">
                <a:solidFill>
                  <a:srgbClr val="A2C0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sz="2200" dirty="0">
                <a:solidFill>
                  <a:srgbClr val="A2C037"/>
                </a:solidFill>
              </a:rPr>
              <a:t> </a:t>
            </a:r>
            <a:r>
              <a:rPr lang="da-DK" sz="2200" b="0" i="0" spc="300" dirty="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CONTACT FOR MORE INFORMATION</a:t>
            </a:r>
            <a:r>
              <a:rPr lang="da-DK" sz="2200" b="1" dirty="0">
                <a:solidFill>
                  <a:schemeClr val="tx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da-DK" sz="2200" b="1" dirty="0">
                <a:solidFill>
                  <a:srgbClr val="A2C0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sz="2200" dirty="0">
                <a:solidFill>
                  <a:srgbClr val="A2C037"/>
                </a:solidFill>
              </a:rPr>
              <a:t> </a:t>
            </a:r>
            <a:endParaRPr lang="da-DK" sz="2200" b="0" i="0" spc="300" dirty="0">
              <a:solidFill>
                <a:srgbClr val="A2C037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7" name="Undertitel 3"/>
          <p:cNvSpPr>
            <a:spLocks noGrp="1"/>
          </p:cNvSpPr>
          <p:nvPr>
            <p:ph type="subTitle" idx="1"/>
          </p:nvPr>
        </p:nvSpPr>
        <p:spPr>
          <a:xfrm>
            <a:off x="1268608" y="2687291"/>
            <a:ext cx="6400800" cy="17526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da-DK" sz="2000" dirty="0">
                <a:hlinkClick r:id="rId3"/>
              </a:rPr>
              <a:t>Klik for at redigere i master</a:t>
            </a:r>
            <a:endParaRPr lang="da-DK" dirty="0"/>
          </a:p>
        </p:txBody>
      </p:sp>
      <p:sp>
        <p:nvSpPr>
          <p:cNvPr id="8" name="Tekstfelt 7"/>
          <p:cNvSpPr txBox="1"/>
          <p:nvPr userDrawn="1"/>
        </p:nvSpPr>
        <p:spPr>
          <a:xfrm>
            <a:off x="3090531" y="6500037"/>
            <a:ext cx="2962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800" b="0" i="0" u="none" strike="noStrike" kern="1200" baseline="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Company confidential – Do not distribute without permission</a:t>
            </a:r>
          </a:p>
        </p:txBody>
      </p:sp>
      <p:sp>
        <p:nvSpPr>
          <p:cNvPr id="9" name="Tekstfelt 8"/>
          <p:cNvSpPr txBox="1"/>
          <p:nvPr userDrawn="1"/>
        </p:nvSpPr>
        <p:spPr>
          <a:xfrm>
            <a:off x="290625" y="6500037"/>
            <a:ext cx="1396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7AD999F-F662-A04B-ACCC-84CC5A63CB74}" type="datetime3">
              <a:rPr lang="da-DK" sz="800" b="0" i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13.11.2017</a:t>
            </a:fld>
            <a:endParaRPr lang="da-DK" sz="8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0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Pladsholder til titel 1"/>
          <p:cNvSpPr>
            <a:spLocks noGrp="1"/>
          </p:cNvSpPr>
          <p:nvPr>
            <p:ph type="title"/>
          </p:nvPr>
        </p:nvSpPr>
        <p:spPr>
          <a:xfrm>
            <a:off x="628650" y="906191"/>
            <a:ext cx="7886700" cy="599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dirty="0"/>
              <a:t> </a:t>
            </a:r>
            <a:r>
              <a:rPr lang="da-DK" dirty="0"/>
              <a:t>KLIK FOR AT REDIGERE I MASTEREN</a:t>
            </a:r>
            <a:r>
              <a:rPr lang="da-DK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|</a:t>
            </a:r>
            <a:endParaRPr lang="da-DK" dirty="0"/>
          </a:p>
        </p:txBody>
      </p:sp>
      <p:sp>
        <p:nvSpPr>
          <p:cNvPr id="18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756296"/>
            <a:ext cx="7886700" cy="455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3450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200" b="0" i="0" kern="1200" spc="3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1C237"/>
        </a:buClr>
        <a:buFont typeface="Arial"/>
        <a:buChar char="•"/>
        <a:defRPr sz="1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1C237"/>
        </a:buClr>
        <a:buFont typeface="Arial"/>
        <a:buChar char="–"/>
        <a:defRPr sz="1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1C237"/>
        </a:buClr>
        <a:buFont typeface="Arial"/>
        <a:buChar char="•"/>
        <a:defRPr sz="1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1C237"/>
        </a:buClr>
        <a:buFont typeface="Arial"/>
        <a:buChar char="–"/>
        <a:defRPr sz="1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1C237"/>
        </a:buClr>
        <a:buFont typeface="Arial"/>
        <a:buChar char="»"/>
        <a:defRPr sz="1400" b="0" i="0" kern="120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D12748-EBE7-407C-928B-E465CD8A73C4}"/>
              </a:ext>
            </a:extLst>
          </p:cNvPr>
          <p:cNvSpPr txBox="1"/>
          <p:nvPr/>
        </p:nvSpPr>
        <p:spPr>
          <a:xfrm>
            <a:off x="1087394" y="3037688"/>
            <a:ext cx="6481119" cy="2431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ln w="12700"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rPr>
              <a:t>Innovation management at NanoSpace</a:t>
            </a:r>
          </a:p>
          <a:p>
            <a:pPr algn="ctr"/>
            <a:r>
              <a:rPr lang="sv-SE" sz="2800" dirty="0">
                <a:ln w="12700"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rPr>
              <a:t>Space innovation forum 5</a:t>
            </a:r>
          </a:p>
          <a:p>
            <a:pPr algn="ctr"/>
            <a:endParaRPr lang="sv-SE" sz="2800" dirty="0">
              <a:ln w="12700">
                <a:noFill/>
              </a:ln>
              <a:solidFill>
                <a:schemeClr val="bg1"/>
              </a:solidFill>
              <a:effectLst>
                <a:glow rad="63500">
                  <a:schemeClr val="tx1">
                    <a:alpha val="80000"/>
                  </a:schemeClr>
                </a:glow>
              </a:effectLst>
            </a:endParaRPr>
          </a:p>
          <a:p>
            <a:pPr algn="ctr"/>
            <a:endParaRPr lang="sv-SE" sz="2800" dirty="0">
              <a:ln w="12700">
                <a:noFill/>
              </a:ln>
              <a:solidFill>
                <a:schemeClr val="bg1"/>
              </a:solidFill>
              <a:effectLst>
                <a:glow rad="63500">
                  <a:schemeClr val="tx1">
                    <a:alpha val="80000"/>
                  </a:schemeClr>
                </a:glow>
              </a:effectLst>
            </a:endParaRPr>
          </a:p>
          <a:p>
            <a:pPr algn="ctr"/>
            <a:r>
              <a:rPr lang="sv-SE" sz="2000" dirty="0">
                <a:ln w="12700"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rPr>
              <a:t>Johan Sundqvist</a:t>
            </a:r>
          </a:p>
          <a:p>
            <a:pPr algn="ctr"/>
            <a:r>
              <a:rPr lang="sv-SE" sz="2000" dirty="0">
                <a:ln w="12700">
                  <a:noFill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</a:rPr>
              <a:t>14-Nov-2017</a:t>
            </a:r>
            <a:endParaRPr lang="es-ES" sz="2000" dirty="0">
              <a:ln w="12700">
                <a:noFill/>
              </a:ln>
              <a:solidFill>
                <a:schemeClr val="bg1"/>
              </a:solidFill>
              <a:effectLst>
                <a:glow rad="63500">
                  <a:schemeClr val="tx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03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BFE5-0654-4145-9753-3B0CE3864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NanoSpace range of products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E194B-94E5-456F-9DC6-DE47CE61F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6298"/>
            <a:ext cx="4584285" cy="434172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None/>
            </a:pPr>
            <a:r>
              <a:rPr lang="en-US" altLang="en-US" sz="1800" dirty="0">
                <a:latin typeface="Helvetica Neue Light"/>
                <a:cs typeface="Arial" pitchFamily="34" charset="0"/>
              </a:rPr>
              <a:t>Propulsion systems</a:t>
            </a:r>
          </a:p>
          <a:p>
            <a:pPr marL="1028700" lvl="1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Helvetica Neue Light"/>
                <a:cs typeface="Arial" pitchFamily="34" charset="0"/>
              </a:rPr>
              <a:t>Cold/warm gas propulsion</a:t>
            </a:r>
          </a:p>
          <a:p>
            <a:pPr marL="1028700" lvl="1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sv-SE" altLang="en-US" sz="1600" dirty="0">
                <a:latin typeface="Helvetica Neue Light"/>
                <a:cs typeface="Arial" pitchFamily="34" charset="0"/>
              </a:rPr>
              <a:t>Electric propulsion</a:t>
            </a:r>
            <a:endParaRPr lang="en-US" altLang="en-US" sz="1600" dirty="0">
              <a:latin typeface="Helvetica Neue Light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None/>
            </a:pPr>
            <a:r>
              <a:rPr lang="en-US" altLang="en-US" sz="1800" dirty="0">
                <a:latin typeface="Helvetica Neue Light"/>
                <a:cs typeface="Arial" pitchFamily="34" charset="0"/>
              </a:rPr>
              <a:t>Xenon Feed system</a:t>
            </a:r>
          </a:p>
          <a:p>
            <a:pPr marL="1028700" lvl="1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Helvetica Neue Light"/>
                <a:cs typeface="Arial" pitchFamily="34" charset="0"/>
              </a:rPr>
              <a:t>A gas handling system for Ion engines using Xenon as propellant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None/>
            </a:pPr>
            <a:r>
              <a:rPr lang="en-US" altLang="en-US" sz="1800" dirty="0">
                <a:latin typeface="Helvetica Neue Light"/>
                <a:cs typeface="Arial" pitchFamily="34" charset="0"/>
              </a:rPr>
              <a:t>Individual sensors and actuators</a:t>
            </a:r>
          </a:p>
          <a:p>
            <a:pPr marL="1085850" lvl="2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600" dirty="0">
                <a:latin typeface="Helvetica Neue Light"/>
                <a:cs typeface="Arial" pitchFamily="34" charset="0"/>
              </a:rPr>
              <a:t>Flow control valves</a:t>
            </a:r>
          </a:p>
          <a:p>
            <a:pPr marL="1085850" lvl="2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sv-SE" sz="1600" dirty="0">
                <a:latin typeface="Helvetica Neue Light"/>
                <a:cs typeface="Arial" pitchFamily="34" charset="0"/>
              </a:rPr>
              <a:t>I</a:t>
            </a:r>
            <a:r>
              <a:rPr lang="en-US" sz="1600" dirty="0">
                <a:latin typeface="Helvetica Neue Light"/>
                <a:cs typeface="Arial" pitchFamily="34" charset="0"/>
              </a:rPr>
              <a:t>solation and safety valves</a:t>
            </a:r>
          </a:p>
          <a:p>
            <a:pPr marL="1085850" lvl="2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sv-SE" sz="1600" dirty="0">
                <a:latin typeface="Helvetica Neue Light"/>
                <a:cs typeface="Arial" pitchFamily="34" charset="0"/>
              </a:rPr>
              <a:t>F</a:t>
            </a:r>
            <a:r>
              <a:rPr lang="en-US" sz="1600" dirty="0" err="1">
                <a:latin typeface="Helvetica Neue Light"/>
                <a:cs typeface="Arial" pitchFamily="34" charset="0"/>
              </a:rPr>
              <a:t>ilters</a:t>
            </a:r>
            <a:endParaRPr lang="en-US" sz="1600" dirty="0">
              <a:latin typeface="Helvetica Neue Light"/>
              <a:cs typeface="Arial" pitchFamily="34" charset="0"/>
            </a:endParaRPr>
          </a:p>
          <a:p>
            <a:pPr marL="1085850" lvl="2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sv-SE" sz="1600" dirty="0">
                <a:latin typeface="Helvetica Neue Light"/>
                <a:cs typeface="Arial" pitchFamily="34" charset="0"/>
              </a:rPr>
              <a:t>S</a:t>
            </a:r>
            <a:r>
              <a:rPr lang="en-US" sz="1600" dirty="0" err="1">
                <a:latin typeface="Helvetica Neue Light"/>
                <a:cs typeface="Arial" pitchFamily="34" charset="0"/>
              </a:rPr>
              <a:t>ensors</a:t>
            </a:r>
            <a:endParaRPr lang="en-US" sz="1600" dirty="0">
              <a:latin typeface="Helvetica Neue Light"/>
              <a:cs typeface="Arial" pitchFamily="34" charset="0"/>
            </a:endParaRPr>
          </a:p>
          <a:p>
            <a:pPr marL="1085850" lvl="2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sv-SE" sz="1600" dirty="0">
                <a:latin typeface="Helvetica Neue Light"/>
                <a:cs typeface="Arial" pitchFamily="34" charset="0"/>
              </a:rPr>
              <a:t>T</a:t>
            </a:r>
            <a:r>
              <a:rPr lang="en-US" sz="1600" dirty="0" err="1">
                <a:latin typeface="Helvetica Neue Light"/>
                <a:cs typeface="Arial" pitchFamily="34" charset="0"/>
              </a:rPr>
              <a:t>errestrial</a:t>
            </a:r>
            <a:r>
              <a:rPr lang="en-US" sz="1600" dirty="0">
                <a:latin typeface="Helvetica Neue Light"/>
                <a:cs typeface="Arial" pitchFamily="34" charset="0"/>
              </a:rPr>
              <a:t> applications</a:t>
            </a:r>
            <a:endParaRPr lang="en-US" dirty="0"/>
          </a:p>
        </p:txBody>
      </p:sp>
      <p:pic>
        <p:nvPicPr>
          <p:cNvPr id="4" name="Picture 8" descr="SSV_årsred_RGB_300">
            <a:extLst>
              <a:ext uri="{FF2B5EF4-FFF2-40B4-BE49-F238E27FC236}">
                <a16:creationId xmlns:a16="http://schemas.microsoft.com/office/drawing/2014/main" id="{CCD4BCFF-A6B6-4E8F-B882-AEB9D6FB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1410" y="5217990"/>
            <a:ext cx="972931" cy="6551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1">
            <a:extLst>
              <a:ext uri="{FF2B5EF4-FFF2-40B4-BE49-F238E27FC236}">
                <a16:creationId xmlns:a16="http://schemas.microsoft.com/office/drawing/2014/main" id="{F3D3EE34-40C8-4E21-A8E7-57123A04C3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r="8002"/>
          <a:stretch/>
        </p:blipFill>
        <p:spPr>
          <a:xfrm>
            <a:off x="5646317" y="2569431"/>
            <a:ext cx="2172336" cy="1551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PEL\Pictures\IMGA0624.JPG">
            <a:extLst>
              <a:ext uri="{FF2B5EF4-FFF2-40B4-BE49-F238E27FC236}">
                <a16:creationId xmlns:a16="http://schemas.microsoft.com/office/drawing/2014/main" id="{4FAD59D6-8A07-4F67-80EA-B467C9530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t="46506" r="36883" b="23897"/>
          <a:stretch/>
        </p:blipFill>
        <p:spPr bwMode="auto">
          <a:xfrm rot="16200000">
            <a:off x="7536339" y="3065869"/>
            <a:ext cx="1158237" cy="67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5E482-F415-4DFD-9ACE-9D50DBDDE8C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0800000">
            <a:off x="5687031" y="4187157"/>
            <a:ext cx="1768411" cy="112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2EC16F5-9DF7-415E-A534-1EC01FA5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01" y="4087664"/>
            <a:ext cx="1372067" cy="15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2" descr="DSCN2765">
            <a:extLst>
              <a:ext uri="{FF2B5EF4-FFF2-40B4-BE49-F238E27FC236}">
                <a16:creationId xmlns:a16="http://schemas.microsoft.com/office/drawing/2014/main" id="{46498664-6350-41C6-95C8-E8824727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8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597" r="7538" b="16846"/>
          <a:stretch>
            <a:fillRect/>
          </a:stretch>
        </p:blipFill>
        <p:spPr bwMode="auto">
          <a:xfrm>
            <a:off x="6026994" y="1438047"/>
            <a:ext cx="1629406" cy="108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Prisma_Sun_simulator_test">
            <a:extLst>
              <a:ext uri="{FF2B5EF4-FFF2-40B4-BE49-F238E27FC236}">
                <a16:creationId xmlns:a16="http://schemas.microsoft.com/office/drawing/2014/main" id="{11426F65-42E8-4F41-82B3-9459BF882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85" y="947086"/>
            <a:ext cx="1544531" cy="19853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6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370013" y="2897188"/>
            <a:ext cx="72009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265" tIns="44134" rIns="88265" bIns="44134">
            <a:spAutoFit/>
          </a:bodyPr>
          <a:lstStyle>
            <a:lvl1pPr defTabSz="884238" eaLnBrk="0" hangingPunct="0">
              <a:spcBef>
                <a:spcPct val="20000"/>
              </a:spcBef>
              <a:spcAft>
                <a:spcPct val="10000"/>
              </a:spcAft>
              <a:buClr>
                <a:schemeClr val="tx2"/>
              </a:buClr>
              <a:buFont typeface="Arial" pitchFamily="34" charset="0"/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defTabSz="884238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defTabSz="884238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defTabSz="884238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defTabSz="884238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C0C0C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sz="2400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sz="2400" dirty="0"/>
              <a:t> Summary: 3 decades – 3 stages </a:t>
            </a:r>
            <a:r>
              <a:rPr lang="da-DK" sz="2400" b="1" dirty="0">
                <a:solidFill>
                  <a:srgbClr val="91C237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|</a:t>
            </a:r>
            <a:r>
              <a:rPr lang="en-US" sz="2400" dirty="0"/>
              <a:t> </a:t>
            </a:r>
            <a:endParaRPr lang="sv-SE" sz="24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70013" y="2897188"/>
            <a:ext cx="72009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265" tIns="44134" rIns="88265" bIns="44134">
            <a:spAutoFit/>
          </a:bodyPr>
          <a:lstStyle>
            <a:lvl1pPr defTabSz="884238" eaLnBrk="0" hangingPunct="0">
              <a:spcBef>
                <a:spcPct val="20000"/>
              </a:spcBef>
              <a:spcAft>
                <a:spcPct val="10000"/>
              </a:spcAft>
              <a:buClr>
                <a:schemeClr val="tx2"/>
              </a:buClr>
              <a:buFont typeface="Arial" pitchFamily="34" charset="0"/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defTabSz="884238" eaLnBrk="0" hangingPunct="0">
              <a:spcBef>
                <a:spcPct val="20000"/>
              </a:spcBef>
              <a:buClr>
                <a:schemeClr val="bg2"/>
              </a:buClr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defTabSz="884238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defTabSz="884238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defTabSz="884238" eaLnBrk="0" hangingPunct="0">
              <a:spcBef>
                <a:spcPct val="20000"/>
              </a:spcBef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defTabSz="8842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200">
              <a:solidFill>
                <a:srgbClr val="C0C0C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28650" y="1737852"/>
            <a:ext cx="8570686" cy="4138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chemeClr val="tx2"/>
              </a:buClr>
              <a:buFont typeface="Arial" pitchFamily="34" charset="0"/>
              <a:tabLst>
                <a:tab pos="898525" algn="l"/>
              </a:tabLst>
              <a:defRPr sz="2800" kern="1200">
                <a:solidFill>
                  <a:schemeClr val="tx2"/>
                </a:solidFill>
                <a:latin typeface="+mn-lt"/>
                <a:ea typeface="ＭＳ Ｐゴシック" pitchFamily="34" charset="-128"/>
                <a:cs typeface="Calibri" pitchFamily="34" charset="0"/>
              </a:defRPr>
            </a:lvl1pPr>
            <a:lvl2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tabLst>
                <a:tab pos="898525" algn="l"/>
              </a:tabLst>
              <a:defRPr kern="1200">
                <a:solidFill>
                  <a:srgbClr val="000000"/>
                </a:solidFill>
                <a:latin typeface="+mn-lt"/>
                <a:ea typeface="ＭＳ Ｐゴシック" pitchFamily="34" charset="-128"/>
                <a:cs typeface="Calibri" pitchFamily="34" charset="0"/>
              </a:defRPr>
            </a:lvl2pPr>
            <a:lvl3pPr marL="539750" indent="-180975" algn="l" defTabSz="8032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tabLst>
                <a:tab pos="898525" algn="l"/>
              </a:tabLst>
              <a:defRPr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itchFamily="34" charset="0"/>
              </a:defRPr>
            </a:lvl3pPr>
            <a:lvl4pPr marL="8985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tabLst>
                <a:tab pos="898525" algn="l"/>
              </a:tabLst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itchFamily="34" charset="0"/>
              </a:defRPr>
            </a:lvl4pPr>
            <a:lvl5pPr marL="125571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tabLst>
                <a:tab pos="898525" algn="l"/>
              </a:tabLst>
              <a:defRPr sz="1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8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  <a:t>~1995 to 2004: Research</a:t>
            </a:r>
          </a:p>
          <a:p>
            <a:pPr marL="1028700" lvl="1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6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  <a:t>Talented people in a suitable environment:</a:t>
            </a:r>
            <a:br>
              <a:rPr lang="en-US" altLang="en-US" sz="16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  <a:t>-  the </a:t>
            </a:r>
            <a:r>
              <a:rPr lang="en-US" altLang="en-US" sz="1600" dirty="0" err="1">
                <a:solidFill>
                  <a:schemeClr val="tx1"/>
                </a:solidFill>
                <a:latin typeface="Helvetica Neue Light"/>
                <a:cs typeface="Arial" pitchFamily="34" charset="0"/>
              </a:rPr>
              <a:t>Ångström</a:t>
            </a:r>
            <a:r>
              <a:rPr lang="en-US" altLang="en-US" sz="16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  <a:t> Laboratory in Uppsala</a:t>
            </a:r>
          </a:p>
          <a:p>
            <a:pPr marL="1028700" lvl="1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sv-SE" altLang="en-US" sz="16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  <a:t>Timing – a decade ahead of the cubesat era</a:t>
            </a:r>
            <a:endParaRPr lang="en-US" altLang="en-US" sz="1600" dirty="0">
              <a:solidFill>
                <a:schemeClr val="tx1"/>
              </a:solidFill>
              <a:latin typeface="Helvetica Neue Light"/>
              <a:cs typeface="Arial" pitchFamily="34" charset="0"/>
            </a:endParaRPr>
          </a:p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8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  <a:t>2005 to 2016: Development</a:t>
            </a:r>
          </a:p>
          <a:p>
            <a:pPr marL="1028700" lvl="1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6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  <a:t>Talented people: Researchers &amp; engineers</a:t>
            </a:r>
          </a:p>
          <a:p>
            <a:pPr marL="1028700" lvl="1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6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  <a:t>Environment: incubated inside SSC</a:t>
            </a:r>
          </a:p>
          <a:p>
            <a:pPr marL="1028700" lvl="1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6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  <a:t>Timing – rapidly growing market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800" dirty="0">
                <a:solidFill>
                  <a:schemeClr val="tx1"/>
                </a:solidFill>
                <a:latin typeface="Helvetica Neue Light"/>
                <a:cs typeface="Arial" pitchFamily="34" charset="0"/>
              </a:rPr>
              <a:t>2017 -&gt; : Industrialization </a:t>
            </a:r>
          </a:p>
          <a:p>
            <a:pPr marL="1085850" lvl="2" indent="-285750">
              <a:spcBef>
                <a:spcPts val="30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600" dirty="0">
                <a:latin typeface="Helvetica Neue Light"/>
                <a:cs typeface="Arial" pitchFamily="34" charset="0"/>
              </a:rPr>
              <a:t>As part of </a:t>
            </a:r>
            <a:r>
              <a:rPr lang="en-US" altLang="en-US" sz="1600" dirty="0" err="1">
                <a:latin typeface="Helvetica Neue Light"/>
                <a:cs typeface="Arial" pitchFamily="34" charset="0"/>
              </a:rPr>
              <a:t>GomSpace</a:t>
            </a:r>
            <a:r>
              <a:rPr lang="en-US" altLang="en-US" sz="1600" dirty="0">
                <a:latin typeface="Helvetica Neue Light"/>
                <a:cs typeface="Arial" pitchFamily="34" charset="0"/>
              </a:rPr>
              <a:t> we want to be:</a:t>
            </a:r>
          </a:p>
          <a:p>
            <a:pPr marL="1444625" lvl="3" indent="-285750"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400" dirty="0">
                <a:latin typeface="Helvetica Neue Light"/>
                <a:cs typeface="Arial" pitchFamily="34" charset="0"/>
              </a:rPr>
              <a:t>Leading in our niche</a:t>
            </a:r>
          </a:p>
          <a:p>
            <a:pPr marL="1444625" lvl="3" indent="-285750"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400" dirty="0">
                <a:latin typeface="Helvetica Neue Light"/>
                <a:cs typeface="Arial" pitchFamily="34" charset="0"/>
              </a:rPr>
              <a:t>Growing in every aspect</a:t>
            </a:r>
          </a:p>
          <a:p>
            <a:pPr marL="1444625" lvl="3" indent="-285750"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</a:pPr>
            <a:r>
              <a:rPr lang="en-US" altLang="en-US" sz="1400" dirty="0">
                <a:latin typeface="Helvetica Neue Light"/>
                <a:cs typeface="Arial" pitchFamily="34" charset="0"/>
              </a:rPr>
              <a:t>Global reach</a:t>
            </a:r>
          </a:p>
          <a:p>
            <a:pPr marL="1616075" lvl="3" indent="-457200"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</a:pPr>
            <a:endParaRPr lang="en-US" altLang="en-US" sz="1400" dirty="0">
              <a:latin typeface="Helvetica Neue Light"/>
              <a:cs typeface="Arial" pitchFamily="34" charset="0"/>
            </a:endParaRPr>
          </a:p>
          <a:p>
            <a:pPr marL="1616075" lvl="3" indent="-457200">
              <a:spcBef>
                <a:spcPts val="0"/>
              </a:spcBef>
              <a:spcAft>
                <a:spcPts val="300"/>
              </a:spcAft>
              <a:buClr>
                <a:srgbClr val="00B050"/>
              </a:buClr>
            </a:pPr>
            <a:endParaRPr lang="en-US" altLang="en-US" sz="1400" dirty="0">
              <a:latin typeface="Helvetica Neue Light"/>
              <a:cs typeface="Arial" pitchFamily="34" charset="0"/>
            </a:endParaRPr>
          </a:p>
          <a:p>
            <a:endParaRPr lang="en-US" dirty="0">
              <a:latin typeface="Helvetica Neue Light"/>
            </a:endParaRPr>
          </a:p>
        </p:txBody>
      </p:sp>
      <p:pic>
        <p:nvPicPr>
          <p:cNvPr id="9" name="Picture 4" descr="angst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3572" y="1461688"/>
            <a:ext cx="1865917" cy="1360261"/>
          </a:xfrm>
          <a:prstGeom prst="rect">
            <a:avLst/>
          </a:prstGeom>
          <a:noFill/>
          <a:ln/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inlopp utan ox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0"/>
          <a:stretch>
            <a:fillRect/>
          </a:stretch>
        </p:blipFill>
        <p:spPr bwMode="auto">
          <a:xfrm>
            <a:off x="5948285" y="2100386"/>
            <a:ext cx="1035287" cy="1000389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7239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7845-FBE5-4045-A4CD-868E6092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290"/>
            <a:ext cx="7812898" cy="649634"/>
          </a:xfrm>
        </p:spPr>
        <p:txBody>
          <a:bodyPr>
            <a:normAutofit/>
          </a:bodyPr>
          <a:lstStyle/>
          <a:p>
            <a:r>
              <a:rPr lang="sv-SE" sz="2400" dirty="0"/>
              <a:t>NanoSpace workflow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25AE-4E81-4175-AF40-63066B67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56298"/>
            <a:ext cx="5455957" cy="434172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dirty="0"/>
              <a:t>Day-to-day work: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dirty="0"/>
              <a:t>Small project/product groups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dirty="0"/>
              <a:t>Weekly to monthly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dirty="0"/>
              <a:t>Discuss progress, problems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dirty="0"/>
              <a:t>Decide on new Engineering 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dirty="0"/>
              <a:t>Updates from conferences, partner/competitor contracts, general market trends, etc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dirty="0"/>
              <a:t>Workshops to solve tricky problems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dirty="0"/>
              <a:t>A few times per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dirty="0"/>
              <a:t>Roadmap discussions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dirty="0"/>
              <a:t>Spånskiva (innovation workshops)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1600" dirty="0"/>
              <a:t>Att ”spåna” = to brainstorm, improvise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1600" dirty="0"/>
              <a:t>”Skiva” = party </a:t>
            </a:r>
          </a:p>
        </p:txBody>
      </p:sp>
    </p:spTree>
    <p:extLst>
      <p:ext uri="{BB962C8B-B14F-4D97-AF65-F5344CB8AC3E}">
        <p14:creationId xmlns:p14="http://schemas.microsoft.com/office/powerpoint/2010/main" val="150192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7845-FBE5-4045-A4CD-868E6092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Innovation environment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25AE-4E81-4175-AF40-63066B67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756298"/>
            <a:ext cx="6096890" cy="434172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dirty="0"/>
              <a:t>NanoSpace is small, but with creative and talented personel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~ 50% PhD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~ 50% Lic + MSc</a:t>
            </a:r>
            <a:endParaRPr lang="sv-SE" dirty="0"/>
          </a:p>
          <a:p>
            <a:pPr marL="0" indent="0">
              <a:buNone/>
            </a:pPr>
            <a:r>
              <a:rPr lang="sv-SE" sz="18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dirty="0"/>
              <a:t>Everyone is up to date with market, technology, trends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sv-SE" sz="1800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dirty="0"/>
              <a:t>Everyone knows that if we want to keep market lead we must innovate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sv-SE" sz="1800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dirty="0"/>
              <a:t>Everyone agrees that the innovation process should be based on customer and market needs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Focus on what is needed, not technical solutions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08781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7845-FBE5-4045-A4CD-868E6092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Innovation environment, cont.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25AE-4E81-4175-AF40-63066B67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6298"/>
            <a:ext cx="7812898" cy="434172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dirty="0"/>
              <a:t>Predicting future trends and customer needs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Talk to customers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Talk to researchers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Participate in conferences, workshops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sv-SE" sz="1800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dirty="0"/>
              <a:t>Cooperation with external experts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Industry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University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sv-SE" sz="1600" dirty="0"/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dirty="0"/>
              <a:t>Systematic collection and evaluation of ideas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Organized outputs after workshops/spånskiva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REA/EA system – (Request for) Engineering Action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75691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7845-FBE5-4045-A4CD-868E6092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REA/EA – (Request for) Engineering Action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25AE-4E81-4175-AF40-63066B673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5772404"/>
            <a:ext cx="7716009" cy="32624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sv-SE" sz="1800" b="1" i="0" dirty="0"/>
              <a:t> Good tool for collecting and tracking ideas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22532-899D-4519-AB09-59A21DE4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6" y="1826320"/>
            <a:ext cx="8369487" cy="34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5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>
                <a:effectLst>
                  <a:glow rad="63500">
                    <a:schemeClr val="tx1">
                      <a:alpha val="80000"/>
                    </a:schemeClr>
                  </a:glow>
                </a:effectLst>
              </a:rPr>
              <a:t>Propelling the new space era</a:t>
            </a:r>
            <a:endParaRPr lang="en-US" sz="2400" dirty="0">
              <a:effectLst>
                <a:glow rad="63500">
                  <a:schemeClr val="tx1">
                    <a:alpha val="80000"/>
                  </a:schemeClr>
                </a:glow>
              </a:effectLst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Company Confidential – Do not distribute without permission</a:t>
            </a:r>
          </a:p>
        </p:txBody>
      </p:sp>
    </p:spTree>
    <p:extLst>
      <p:ext uri="{BB962C8B-B14F-4D97-AF65-F5344CB8AC3E}">
        <p14:creationId xmlns:p14="http://schemas.microsoft.com/office/powerpoint/2010/main" val="123171845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GomSpaceFinal">
      <a:dk1>
        <a:srgbClr val="000000"/>
      </a:dk1>
      <a:lt1>
        <a:srgbClr val="FFFFFF"/>
      </a:lt1>
      <a:dk2>
        <a:srgbClr val="4D4E50"/>
      </a:dk2>
      <a:lt2>
        <a:srgbClr val="949494"/>
      </a:lt2>
      <a:accent1>
        <a:srgbClr val="B0C535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D676A8"/>
      </a:accent6>
      <a:hlink>
        <a:srgbClr val="709BBE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template" id="{E58D5AA2-2B06-9F40-9E01-4767BC584F47}" vid="{CDA7C8D3-A65A-6644-94AC-A108BC4B5E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323</Words>
  <Application>Microsoft Office PowerPoint</Application>
  <PresentationFormat>On-screen Show (4:3)</PresentationFormat>
  <Paragraphs>77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Helvetica</vt:lpstr>
      <vt:lpstr>Helvetica Neue Condensed</vt:lpstr>
      <vt:lpstr>Helvetica Neue Light</vt:lpstr>
      <vt:lpstr>Verdana</vt:lpstr>
      <vt:lpstr>Wingdings</vt:lpstr>
      <vt:lpstr>Master</vt:lpstr>
      <vt:lpstr>PowerPoint Presentation</vt:lpstr>
      <vt:lpstr>NanoSpace range of products</vt:lpstr>
      <vt:lpstr>| Summary: 3 decades – 3 stages | </vt:lpstr>
      <vt:lpstr>NanoSpace workflow</vt:lpstr>
      <vt:lpstr>Innovation environment</vt:lpstr>
      <vt:lpstr>Innovation environment, cont. </vt:lpstr>
      <vt:lpstr>REA/EA – (Request for) Engineering Action</vt:lpstr>
      <vt:lpstr>Propelling the new space 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 PROP11:Thrust Measurment</dc:title>
  <dc:creator>Ana Zaldívar Salaverri</dc:creator>
  <cp:lastModifiedBy>Johan Sundqvist</cp:lastModifiedBy>
  <cp:revision>73</cp:revision>
  <dcterms:created xsi:type="dcterms:W3CDTF">2017-10-13T12:14:52Z</dcterms:created>
  <dcterms:modified xsi:type="dcterms:W3CDTF">2017-11-13T16:11:37Z</dcterms:modified>
</cp:coreProperties>
</file>