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5" r:id="rId2"/>
    <p:sldId id="287" r:id="rId3"/>
    <p:sldId id="288" r:id="rId4"/>
    <p:sldId id="289" r:id="rId5"/>
    <p:sldId id="297" r:id="rId6"/>
    <p:sldId id="281" r:id="rId7"/>
    <p:sldId id="283" r:id="rId8"/>
    <p:sldId id="284" r:id="rId9"/>
    <p:sldId id="282" r:id="rId10"/>
    <p:sldId id="259" r:id="rId11"/>
    <p:sldId id="298" r:id="rId12"/>
    <p:sldId id="300" r:id="rId13"/>
    <p:sldId id="292" r:id="rId14"/>
    <p:sldId id="290" r:id="rId15"/>
    <p:sldId id="294" r:id="rId16"/>
    <p:sldId id="296" r:id="rId17"/>
    <p:sldId id="274" r:id="rId18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09" autoAdjust="0"/>
  </p:normalViewPr>
  <p:slideViewPr>
    <p:cSldViewPr snapToGrid="0" snapToObjects="1">
      <p:cViewPr varScale="1">
        <p:scale>
          <a:sx n="88" d="100"/>
          <a:sy n="88" d="100"/>
        </p:scale>
        <p:origin x="66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EU Cash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2"/>
                <c:pt idx="0">
                  <c:v>Budget</c:v>
                </c:pt>
                <c:pt idx="1">
                  <c:v>Deviation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</c:v>
                </c:pt>
                <c:pt idx="1">
                  <c:v>47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Partners Cash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2"/>
                <c:pt idx="0">
                  <c:v>Budget</c:v>
                </c:pt>
                <c:pt idx="1">
                  <c:v>Deviation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Partners In kind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2"/>
                <c:pt idx="0">
                  <c:v>Budget</c:v>
                </c:pt>
                <c:pt idx="1">
                  <c:v>Deviation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183656"/>
        <c:axId val="199189928"/>
      </c:barChart>
      <c:catAx>
        <c:axId val="19918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9189928"/>
        <c:crosses val="autoZero"/>
        <c:auto val="1"/>
        <c:lblAlgn val="ctr"/>
        <c:lblOffset val="100"/>
        <c:noMultiLvlLbl val="0"/>
      </c:catAx>
      <c:valAx>
        <c:axId val="19918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918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AF3B1-7E9B-4089-9659-89D8D631B241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B346A-6C69-4015-A16B-A4DCE6F455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14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strategy is based on three overarching priorities that are mutually reinforcing: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- Smart growth </a:t>
            </a:r>
            <a:r>
              <a:rPr lang="en-US" sz="1200" dirty="0" smtClean="0"/>
              <a:t>developing an economy based on knowledge and innovation.</a:t>
            </a:r>
            <a:br>
              <a:rPr lang="en-US" sz="1200" dirty="0" smtClean="0"/>
            </a:br>
            <a:r>
              <a:rPr lang="en-US" sz="1200" dirty="0" smtClean="0"/>
              <a:t>- </a:t>
            </a:r>
            <a:r>
              <a:rPr lang="en-US" sz="1200" b="1" dirty="0" smtClean="0"/>
              <a:t>Sustainable growth </a:t>
            </a:r>
            <a:r>
              <a:rPr lang="en-US" sz="1200" dirty="0" smtClean="0"/>
              <a:t>promoting a more resource efficient, greener and more competitive economy.</a:t>
            </a:r>
            <a:br>
              <a:rPr lang="en-US" sz="1200" dirty="0" smtClean="0"/>
            </a:br>
            <a:r>
              <a:rPr lang="en-US" sz="1200" dirty="0" smtClean="0"/>
              <a:t>- </a:t>
            </a:r>
            <a:r>
              <a:rPr lang="en-US" sz="1200" b="1" dirty="0" smtClean="0"/>
              <a:t>Inclusive growth </a:t>
            </a:r>
            <a:r>
              <a:rPr lang="en-US" sz="1200" dirty="0" smtClean="0"/>
              <a:t>fostering a high-employment economy delivering social and territorial cohesion.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346A-6C69-4015-A16B-A4DCE6F4554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79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850105"/>
            <a:ext cx="7772400" cy="1102519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206012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80D677A-51DE-DB45-88B7-408AAB3533BE}" type="datetimeFigureOut">
              <a:rPr lang="sv-SE" smtClean="0"/>
              <a:pPr/>
              <a:t>2015-10-08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B5C0B56-2ABF-5042-988F-75EBEE9372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650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83364"/>
            <a:ext cx="8229600" cy="85725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3470"/>
            <a:ext cx="8229600" cy="339447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80D677A-51DE-DB45-88B7-408AAB3533BE}" type="datetimeFigureOut">
              <a:rPr lang="sv-SE" smtClean="0"/>
              <a:pPr/>
              <a:t>2015-10-08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B5C0B56-2ABF-5042-988F-75EBEE9372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66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2082723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84483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80D677A-51DE-DB45-88B7-408AAB3533BE}" type="datetimeFigureOut">
              <a:rPr lang="sv-SE" smtClean="0"/>
              <a:pPr/>
              <a:t>2015-10-08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B5C0B56-2ABF-5042-988F-75EBEE9372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129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43589"/>
            <a:ext cx="8229600" cy="85725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837723"/>
            <a:ext cx="4038600" cy="2545556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37723"/>
            <a:ext cx="4038600" cy="2545556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80D677A-51DE-DB45-88B7-408AAB3533BE}" type="datetimeFigureOut">
              <a:rPr lang="sv-SE" smtClean="0"/>
              <a:pPr/>
              <a:t>2015-10-08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B5C0B56-2ABF-5042-988F-75EBEE9372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920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68733"/>
            <a:ext cx="8229600" cy="103727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89235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67001"/>
            <a:ext cx="4040188" cy="2963466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89235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367001"/>
            <a:ext cx="4041775" cy="2963466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677A-51DE-DB45-88B7-408AAB3533BE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0B56-2ABF-5042-988F-75EBEE9372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28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18088"/>
            <a:ext cx="8229600" cy="85725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677A-51DE-DB45-88B7-408AAB3533BE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0B56-2ABF-5042-988F-75EBEE9372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732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80D677A-51DE-DB45-88B7-408AAB3533BE}" type="datetimeFigureOut">
              <a:rPr lang="sv-SE" smtClean="0"/>
              <a:pPr/>
              <a:t>2015-10-08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B5C0B56-2ABF-5042-988F-75EBEE9372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585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976463"/>
            <a:ext cx="5486400" cy="25692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80D677A-51DE-DB45-88B7-408AAB3533BE}" type="datetimeFigureOut">
              <a:rPr lang="sv-SE" smtClean="0"/>
              <a:pPr/>
              <a:t>2015-10-08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B5C0B56-2ABF-5042-988F-75EBEE9372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46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677A-51DE-DB45-88B7-408AAB3533BE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0B56-2ABF-5042-988F-75EBEE93727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PPT-grund RIT_bakgrund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5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u.tillvaxtverket.se/genomfora.4.4e043d611454b1662ff7cc5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ltu_ROT_wide_nyrenet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82" y="-1"/>
            <a:ext cx="9209607" cy="518500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191422" y="3278315"/>
            <a:ext cx="7061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b="1" dirty="0" err="1">
                <a:solidFill>
                  <a:schemeClr val="bg1"/>
                </a:solidFill>
              </a:rPr>
              <a:t>Practicalities</a:t>
            </a:r>
            <a:r>
              <a:rPr lang="sv-SE" sz="4000" b="1" dirty="0">
                <a:solidFill>
                  <a:schemeClr val="bg1"/>
                </a:solidFill>
              </a:rPr>
              <a:t> </a:t>
            </a:r>
            <a:r>
              <a:rPr lang="sv-SE" sz="4000" b="1" dirty="0" err="1">
                <a:solidFill>
                  <a:schemeClr val="bg1"/>
                </a:solidFill>
              </a:rPr>
              <a:t>within</a:t>
            </a:r>
            <a:r>
              <a:rPr lang="sv-SE" sz="4000" b="1" dirty="0">
                <a:solidFill>
                  <a:schemeClr val="bg1"/>
                </a:solidFill>
              </a:rPr>
              <a:t> a EU </a:t>
            </a:r>
            <a:r>
              <a:rPr lang="sv-SE" sz="4000" b="1" dirty="0" err="1">
                <a:solidFill>
                  <a:schemeClr val="bg1"/>
                </a:solidFill>
              </a:rPr>
              <a:t>project</a:t>
            </a:r>
            <a:endParaRPr lang="sv-S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sv-SE" sz="2800" b="1" dirty="0" err="1" smtClean="0"/>
              <a:t>Fundings</a:t>
            </a:r>
            <a:endParaRPr lang="sv-SE" sz="2800" b="1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54528932"/>
              </p:ext>
            </p:extLst>
          </p:nvPr>
        </p:nvGraphicFramePr>
        <p:xfrm>
          <a:off x="1745141" y="1765990"/>
          <a:ext cx="4326924" cy="256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Koppling 15"/>
          <p:cNvSpPr/>
          <p:nvPr/>
        </p:nvSpPr>
        <p:spPr>
          <a:xfrm>
            <a:off x="6403348" y="1940266"/>
            <a:ext cx="1971396" cy="1738823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For in kind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Crucial </a:t>
            </a:r>
            <a:r>
              <a:rPr lang="en-GB" sz="1400" dirty="0">
                <a:solidFill>
                  <a:schemeClr val="tx1"/>
                </a:solidFill>
              </a:rPr>
              <a:t>to report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time </a:t>
            </a:r>
            <a:r>
              <a:rPr lang="en-GB" sz="1400" dirty="0">
                <a:solidFill>
                  <a:schemeClr val="tx1"/>
                </a:solidFill>
              </a:rPr>
              <a:t>and </a:t>
            </a:r>
            <a:r>
              <a:rPr lang="en-GB" sz="1400" dirty="0" smtClean="0">
                <a:solidFill>
                  <a:schemeClr val="tx1"/>
                </a:solidFill>
              </a:rPr>
              <a:t>expenses 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sv-SE" sz="2800" b="1" dirty="0" err="1" smtClean="0"/>
              <a:t>Reporting</a:t>
            </a:r>
            <a:r>
              <a:rPr lang="sv-SE" sz="2800" b="1" dirty="0" smtClean="0"/>
              <a:t> </a:t>
            </a:r>
            <a:r>
              <a:rPr lang="sv-SE" sz="2800" b="1" dirty="0" err="1"/>
              <a:t>periodically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740239" y="1685711"/>
            <a:ext cx="56243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sv-SE" sz="1400" dirty="0"/>
          </a:p>
          <a:p>
            <a:r>
              <a:rPr lang="en-US" sz="1400" b="1" dirty="0" smtClean="0"/>
              <a:t>Status Report 2 times a year</a:t>
            </a:r>
          </a:p>
          <a:p>
            <a:r>
              <a:rPr lang="en-US" sz="1400" b="1" dirty="0" smtClean="0"/>
              <a:t>Including eventual deviations and suggestions on how to correct them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 regularly inform TVV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</a:t>
            </a:r>
            <a:r>
              <a:rPr lang="en-US" sz="1400" dirty="0" smtClean="0"/>
              <a:t>o inform the project </a:t>
            </a:r>
            <a:r>
              <a:rPr lang="en-US" sz="1400" dirty="0"/>
              <a:t>staff, steering </a:t>
            </a:r>
            <a:r>
              <a:rPr lang="en-US" sz="1400" dirty="0" smtClean="0"/>
              <a:t>committees </a:t>
            </a:r>
            <a:r>
              <a:rPr lang="en-US" sz="1400" dirty="0"/>
              <a:t>and reference </a:t>
            </a:r>
            <a:r>
              <a:rPr lang="en-US" sz="1400" dirty="0" smtClean="0"/>
              <a:t>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</a:t>
            </a:r>
            <a:r>
              <a:rPr lang="en-US" sz="1400" dirty="0" smtClean="0"/>
              <a:t>o keep all involved on track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Annual Report in </a:t>
            </a:r>
            <a:r>
              <a:rPr lang="en-US" sz="1400" b="1" dirty="0"/>
              <a:t>D</a:t>
            </a:r>
            <a:r>
              <a:rPr lang="en-US" sz="1400" b="1" dirty="0" smtClean="0"/>
              <a:t>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</a:t>
            </a:r>
            <a:r>
              <a:rPr lang="en-US" sz="1400" dirty="0" smtClean="0"/>
              <a:t>he third Status Report of the year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dirty="0" smtClean="0"/>
              <a:t>Final report at the end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11066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sv-SE" sz="2800" b="1" dirty="0" err="1" smtClean="0"/>
              <a:t>Reporting</a:t>
            </a:r>
            <a:r>
              <a:rPr lang="sv-SE" sz="2800" b="1" dirty="0" smtClean="0"/>
              <a:t> </a:t>
            </a:r>
            <a:r>
              <a:rPr lang="sv-SE" sz="2800" b="1" dirty="0" err="1"/>
              <a:t>periodically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4333491" y="1685711"/>
            <a:ext cx="3923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sv-SE" sz="1400" dirty="0"/>
          </a:p>
          <a:p>
            <a:r>
              <a:rPr lang="en-US" sz="1400" b="1" dirty="0" smtClean="0"/>
              <a:t>Who will report?</a:t>
            </a:r>
            <a:br>
              <a:rPr lang="en-US" sz="1400" b="1" dirty="0" smtClean="0"/>
            </a:br>
            <a:r>
              <a:rPr lang="en-US" sz="1400" dirty="0"/>
              <a:t>- PL and the project </a:t>
            </a:r>
            <a:r>
              <a:rPr lang="en-US" sz="1400" dirty="0" smtClean="0"/>
              <a:t>group (WP1, WP2 and WP3)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- Supervisors and the PhD students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Status and Annual </a:t>
            </a:r>
            <a:r>
              <a:rPr lang="en-US" sz="1400" b="1" dirty="0"/>
              <a:t>R</a:t>
            </a:r>
            <a:r>
              <a:rPr lang="en-US" sz="1400" b="1" dirty="0" smtClean="0"/>
              <a:t>eport</a:t>
            </a:r>
            <a:endParaRPr lang="en-US" sz="1400" dirty="0"/>
          </a:p>
          <a:p>
            <a:r>
              <a:rPr lang="en-US" sz="1400" dirty="0" smtClean="0"/>
              <a:t>Deadlines for all involved </a:t>
            </a:r>
            <a:br>
              <a:rPr lang="en-US" sz="1400" dirty="0" smtClean="0"/>
            </a:br>
            <a:endParaRPr lang="en-US" sz="1400" b="1" dirty="0" smtClean="0"/>
          </a:p>
          <a:p>
            <a:r>
              <a:rPr lang="en-US" sz="1400" b="1" dirty="0" smtClean="0"/>
              <a:t>Final report at the end of the project</a:t>
            </a:r>
          </a:p>
          <a:p>
            <a:r>
              <a:rPr lang="en-US" sz="1400" dirty="0" smtClean="0"/>
              <a:t>PL and the project group + Sanna, Reza, Javier)</a:t>
            </a: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9762"/>
              </p:ext>
            </p:extLst>
          </p:nvPr>
        </p:nvGraphicFramePr>
        <p:xfrm>
          <a:off x="2491803" y="1895213"/>
          <a:ext cx="1647709" cy="2468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557"/>
                <a:gridCol w="1059152"/>
              </a:tblGrid>
              <a:tr h="254863"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To PL and Controller</a:t>
                      </a:r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2016-01-31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2016-04-30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3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2016-09-30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4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2017-01-31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5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2017-04-30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6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2017-09-30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7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2018-01-31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8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2018-04-30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9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2018-09-30</a:t>
                      </a:r>
                      <a:endParaRPr lang="sv-SE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49115"/>
              </p:ext>
            </p:extLst>
          </p:nvPr>
        </p:nvGraphicFramePr>
        <p:xfrm>
          <a:off x="731887" y="1895213"/>
          <a:ext cx="1602792" cy="2705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45"/>
                <a:gridCol w="1315247"/>
              </a:tblGrid>
              <a:tr h="245919"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err="1" smtClean="0"/>
                        <a:t>Reporting</a:t>
                      </a:r>
                      <a:r>
                        <a:rPr lang="sv-SE" sz="800" dirty="0" smtClean="0"/>
                        <a:t> period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2015-09-01 to 2015-12-31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2016-01-01 to 2016-03-31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3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2016-04-01 to 2016-08-31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4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2016-09-01</a:t>
                      </a:r>
                      <a:r>
                        <a:rPr lang="sv-SE" sz="800" baseline="0" dirty="0" smtClean="0"/>
                        <a:t> to </a:t>
                      </a:r>
                      <a:r>
                        <a:rPr lang="sv-SE" sz="800" dirty="0" smtClean="0"/>
                        <a:t>016-12-31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5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2017-01-01 to 2017-03-31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6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2017-04-01 to 2017-08-31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7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2017-09-01 to 2017-12-31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8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2018-01-01 to 2018-03-31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9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2018-04-01 to 2018-08-31</a:t>
                      </a:r>
                      <a:endParaRPr lang="sv-SE" sz="800" dirty="0"/>
                    </a:p>
                  </a:txBody>
                  <a:tcPr/>
                </a:tc>
              </a:tr>
              <a:tr h="245919"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10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2018-09-01 to 2018-12-31</a:t>
                      </a:r>
                      <a:endParaRPr lang="sv-SE" sz="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3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Meetings and Meeting Points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740239" y="1685711"/>
            <a:ext cx="58900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57175" indent="-257175">
              <a:buFont typeface="+mj-lt"/>
              <a:buAutoNum type="arabicPeriod"/>
            </a:pPr>
            <a:r>
              <a:rPr lang="sv-SE" sz="1400" dirty="0" err="1" smtClean="0"/>
              <a:t>Steering</a:t>
            </a:r>
            <a:r>
              <a:rPr lang="sv-SE" sz="1400" dirty="0" smtClean="0"/>
              <a:t> </a:t>
            </a:r>
            <a:r>
              <a:rPr lang="sv-SE" sz="1400" dirty="0" err="1" smtClean="0"/>
              <a:t>Commettee</a:t>
            </a:r>
            <a:r>
              <a:rPr lang="sv-SE" sz="1400" dirty="0" smtClean="0"/>
              <a:t> / Board </a:t>
            </a:r>
            <a:r>
              <a:rPr lang="sv-SE" sz="1400" dirty="0" err="1" smtClean="0"/>
              <a:t>of</a:t>
            </a:r>
            <a:r>
              <a:rPr lang="sv-SE" sz="1400" dirty="0" smtClean="0"/>
              <a:t> Directors / </a:t>
            </a:r>
            <a:r>
              <a:rPr lang="sv-SE" sz="1400" dirty="0" err="1" smtClean="0"/>
              <a:t>Reference</a:t>
            </a:r>
            <a:r>
              <a:rPr lang="sv-SE" sz="1400" dirty="0" smtClean="0"/>
              <a:t> Group meetings</a:t>
            </a:r>
          </a:p>
          <a:p>
            <a:pPr marL="257175" indent="-257175">
              <a:buFont typeface="+mj-lt"/>
              <a:buAutoNum type="arabicPeriod"/>
            </a:pPr>
            <a:r>
              <a:rPr lang="sv-SE" sz="1400" dirty="0" smtClean="0"/>
              <a:t>Project Group meetings </a:t>
            </a:r>
          </a:p>
          <a:p>
            <a:pPr marL="257175" indent="-257175">
              <a:buFont typeface="+mj-lt"/>
              <a:buAutoNum type="arabicPeriod"/>
            </a:pPr>
            <a:r>
              <a:rPr lang="sv-SE" sz="1400" dirty="0" err="1" smtClean="0"/>
              <a:t>Work</a:t>
            </a:r>
            <a:r>
              <a:rPr lang="sv-SE" sz="1400" dirty="0" smtClean="0"/>
              <a:t> </a:t>
            </a:r>
            <a:r>
              <a:rPr lang="sv-SE" sz="1400" dirty="0" err="1" smtClean="0"/>
              <a:t>Package</a:t>
            </a:r>
            <a:r>
              <a:rPr lang="sv-SE" sz="1400" dirty="0" smtClean="0"/>
              <a:t> meetings</a:t>
            </a:r>
          </a:p>
          <a:p>
            <a:pPr marL="257175" indent="-257175">
              <a:buFont typeface="+mj-lt"/>
              <a:buAutoNum type="arabicPeriod"/>
            </a:pPr>
            <a:r>
              <a:rPr lang="sv-SE" sz="1400" dirty="0" smtClean="0"/>
              <a:t>Supervisor – PhD student – Space </a:t>
            </a:r>
            <a:r>
              <a:rPr lang="sv-SE" sz="1400" dirty="0" err="1" smtClean="0"/>
              <a:t>company</a:t>
            </a:r>
            <a:endParaRPr lang="sv-SE" sz="1400" dirty="0" smtClean="0"/>
          </a:p>
          <a:p>
            <a:pPr marL="257175" indent="-257175">
              <a:buFont typeface="+mj-lt"/>
              <a:buAutoNum type="arabicPeriod"/>
            </a:pPr>
            <a:r>
              <a:rPr lang="sv-SE" sz="1400" dirty="0" smtClean="0"/>
              <a:t>Supervisors </a:t>
            </a:r>
            <a:r>
              <a:rPr lang="sv-SE" sz="1400" dirty="0"/>
              <a:t>– PhD </a:t>
            </a:r>
            <a:r>
              <a:rPr lang="sv-SE" sz="1400" dirty="0" smtClean="0"/>
              <a:t>students </a:t>
            </a:r>
            <a:r>
              <a:rPr lang="sv-SE" sz="1400" dirty="0"/>
              <a:t>– Space </a:t>
            </a:r>
            <a:r>
              <a:rPr lang="sv-SE" sz="1400" dirty="0" err="1" smtClean="0"/>
              <a:t>companies</a:t>
            </a:r>
            <a:r>
              <a:rPr lang="sv-SE" sz="1400" dirty="0" smtClean="0"/>
              <a:t/>
            </a:r>
            <a:br>
              <a:rPr lang="sv-SE" sz="1400" dirty="0" smtClean="0"/>
            </a:br>
            <a:endParaRPr lang="sv-SE" sz="1400" dirty="0" smtClean="0"/>
          </a:p>
          <a:p>
            <a:pPr marL="257175" indent="-257175">
              <a:buFont typeface="+mj-lt"/>
              <a:buAutoNum type="arabicPeriod"/>
            </a:pPr>
            <a:r>
              <a:rPr lang="sv-SE" sz="1400" dirty="0" smtClean="0"/>
              <a:t>Meetings </a:t>
            </a:r>
            <a:r>
              <a:rPr lang="sv-SE" sz="1400" dirty="0" err="1" smtClean="0"/>
              <a:t>including</a:t>
            </a:r>
            <a:r>
              <a:rPr lang="sv-SE" sz="1400" dirty="0" smtClean="0"/>
              <a:t> RIT and the </a:t>
            </a:r>
            <a:r>
              <a:rPr lang="sv-SE" sz="1400" dirty="0" err="1" smtClean="0"/>
              <a:t>Garduate</a:t>
            </a:r>
            <a:r>
              <a:rPr lang="sv-SE" sz="1400" dirty="0" smtClean="0"/>
              <a:t> </a:t>
            </a:r>
            <a:r>
              <a:rPr lang="sv-SE" sz="1400" dirty="0" err="1" smtClean="0"/>
              <a:t>School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Space </a:t>
            </a:r>
            <a:r>
              <a:rPr lang="sv-SE" sz="1400" dirty="0" err="1" smtClean="0"/>
              <a:t>Technology</a:t>
            </a:r>
            <a:r>
              <a:rPr lang="sv-SE" sz="1400" dirty="0" smtClean="0"/>
              <a:t/>
            </a:r>
            <a:br>
              <a:rPr lang="sv-SE" sz="1400" dirty="0" smtClean="0"/>
            </a:br>
            <a:endParaRPr lang="sv-SE" sz="1400" dirty="0" smtClean="0"/>
          </a:p>
          <a:p>
            <a:pPr marL="257175" indent="-257175">
              <a:buFont typeface="+mj-lt"/>
              <a:buAutoNum type="arabicPeriod"/>
            </a:pPr>
            <a:r>
              <a:rPr lang="sv-SE" sz="1400" dirty="0" err="1" smtClean="0"/>
              <a:t>Six</a:t>
            </a:r>
            <a:r>
              <a:rPr lang="sv-SE" sz="1400" dirty="0" smtClean="0"/>
              <a:t> </a:t>
            </a:r>
            <a:r>
              <a:rPr lang="sv-SE" sz="1400" dirty="0"/>
              <a:t>”Meeting Points” </a:t>
            </a:r>
            <a:r>
              <a:rPr lang="sv-SE" sz="1400" dirty="0" err="1"/>
              <a:t>during</a:t>
            </a:r>
            <a:r>
              <a:rPr lang="sv-SE" sz="1400" dirty="0"/>
              <a:t> the </a:t>
            </a:r>
            <a:r>
              <a:rPr lang="sv-SE" sz="1400" dirty="0" err="1"/>
              <a:t>project</a:t>
            </a:r>
            <a:r>
              <a:rPr lang="sv-SE" sz="1400" dirty="0"/>
              <a:t> </a:t>
            </a:r>
            <a:br>
              <a:rPr lang="sv-SE" sz="1400" dirty="0"/>
            </a:br>
            <a:r>
              <a:rPr lang="sv-SE" sz="1400" dirty="0"/>
              <a:t>Workshops lunch – </a:t>
            </a:r>
            <a:r>
              <a:rPr lang="sv-SE" sz="1400" dirty="0" smtClean="0"/>
              <a:t>lunch</a:t>
            </a:r>
            <a:br>
              <a:rPr lang="sv-SE" sz="1400" dirty="0" smtClean="0"/>
            </a:br>
            <a:r>
              <a:rPr lang="sv-SE" sz="1400" dirty="0" smtClean="0"/>
              <a:t>Students-PhD:s-Scientists-Engineers-</a:t>
            </a:r>
            <a:r>
              <a:rPr lang="sv-SE" sz="1400" dirty="0" err="1" smtClean="0"/>
              <a:t>Entrepreneurs</a:t>
            </a:r>
            <a:r>
              <a:rPr lang="sv-SE" sz="1400" dirty="0" smtClean="0"/>
              <a:t>-SME:s </a:t>
            </a:r>
            <a:r>
              <a:rPr lang="sv-SE" sz="1400" smtClean="0"/>
              <a:t>etc</a:t>
            </a:r>
            <a:endParaRPr lang="sv-SE" sz="1400" dirty="0"/>
          </a:p>
          <a:p>
            <a:pPr marL="257175" indent="-257175">
              <a:buFont typeface="+mj-lt"/>
              <a:buAutoNum type="arabicPeriod"/>
            </a:pPr>
            <a:endParaRPr lang="sv-S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sv-SE" sz="2800" b="1" dirty="0" err="1" smtClean="0"/>
              <a:t>Activities</a:t>
            </a:r>
            <a:r>
              <a:rPr lang="sv-SE" sz="2800" b="1" dirty="0" smtClean="0"/>
              <a:t> 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473200" y="1685711"/>
            <a:ext cx="69775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Project management</a:t>
            </a:r>
            <a:endParaRPr lang="en-US" sz="1400" dirty="0"/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External </a:t>
            </a:r>
            <a:r>
              <a:rPr lang="en-US" sz="1400" dirty="0"/>
              <a:t>communication and dissemination of results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Evaluation </a:t>
            </a:r>
            <a:r>
              <a:rPr lang="en-US" sz="1400" dirty="0"/>
              <a:t>and learning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Clearance work</a:t>
            </a:r>
            <a:br>
              <a:rPr lang="en-US" sz="1400" dirty="0" smtClean="0"/>
            </a:br>
            <a:endParaRPr lang="en-US" sz="1400" dirty="0" smtClean="0"/>
          </a:p>
          <a:p>
            <a:pPr marL="257175" indent="-257175">
              <a:buFont typeface="+mj-lt"/>
              <a:buAutoNum type="arabicPeriod"/>
            </a:pPr>
            <a:r>
              <a:rPr lang="en-US" sz="1400" dirty="0"/>
              <a:t>Skills and competitive </a:t>
            </a:r>
            <a:r>
              <a:rPr lang="en-US" sz="1400" dirty="0" smtClean="0"/>
              <a:t>development – </a:t>
            </a:r>
            <a:r>
              <a:rPr lang="en-US" sz="1000" dirty="0" smtClean="0">
                <a:solidFill>
                  <a:srgbClr val="FF0000"/>
                </a:solidFill>
              </a:rPr>
              <a:t>WP 1 Centre of Excellence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Work </a:t>
            </a:r>
            <a:r>
              <a:rPr lang="en-US" sz="1400" dirty="0"/>
              <a:t>with innovation </a:t>
            </a:r>
            <a:r>
              <a:rPr lang="en-US" sz="1400" dirty="0" smtClean="0"/>
              <a:t>projects – </a:t>
            </a:r>
            <a:r>
              <a:rPr lang="en-US" sz="1000" dirty="0" smtClean="0">
                <a:solidFill>
                  <a:srgbClr val="FF0000"/>
                </a:solidFill>
              </a:rPr>
              <a:t>WP 2 PhD innovation projects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Initiate </a:t>
            </a:r>
            <a:r>
              <a:rPr lang="en-US" sz="1400" dirty="0"/>
              <a:t>an innovation support systems in the aerospace </a:t>
            </a:r>
            <a:r>
              <a:rPr lang="en-US" sz="1400" dirty="0" smtClean="0"/>
              <a:t>industry – </a:t>
            </a:r>
            <a:r>
              <a:rPr lang="en-US" sz="1000" dirty="0" smtClean="0">
                <a:solidFill>
                  <a:srgbClr val="FF0000"/>
                </a:solidFill>
              </a:rPr>
              <a:t>WP 3 Innovation support system</a:t>
            </a:r>
            <a:endParaRPr lang="en-US" sz="1000" dirty="0">
              <a:solidFill>
                <a:srgbClr val="FF0000"/>
              </a:solidFill>
            </a:endParaRPr>
          </a:p>
          <a:p>
            <a:pPr marL="257175" indent="-257175">
              <a:buFont typeface="+mj-lt"/>
              <a:buAutoNum type="arabicPeriod"/>
            </a:pPr>
            <a:endParaRPr lang="en-US" sz="1400" dirty="0" smtClean="0"/>
          </a:p>
          <a:p>
            <a:pPr marL="257175" indent="-257175">
              <a:buFont typeface="+mj-lt"/>
              <a:buAutoNum type="arabicPeriod"/>
            </a:pPr>
            <a:endParaRPr lang="sv-S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Follow-up-Evaluation-Lessons </a:t>
            </a:r>
            <a:r>
              <a:rPr lang="en-US" sz="2800" b="1" dirty="0"/>
              <a:t>Learned 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740239" y="1685711"/>
            <a:ext cx="53298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/>
          </a:p>
          <a:p>
            <a:r>
              <a:rPr lang="sv-SE" sz="1400" dirty="0" smtClean="0"/>
              <a:t>”</a:t>
            </a:r>
            <a:r>
              <a:rPr lang="sv-SE" sz="1400" dirty="0" err="1" smtClean="0"/>
              <a:t>Följefoskare</a:t>
            </a:r>
            <a:r>
              <a:rPr lang="sv-SE" sz="1400" dirty="0" smtClean="0"/>
              <a:t>”</a:t>
            </a:r>
          </a:p>
          <a:p>
            <a:pPr marL="285750" indent="-285750">
              <a:buFontTx/>
              <a:buChar char="-"/>
            </a:pPr>
            <a:r>
              <a:rPr lang="sv-SE" sz="1400" dirty="0" smtClean="0"/>
              <a:t>Will </a:t>
            </a:r>
            <a:r>
              <a:rPr lang="sv-SE" sz="1400" dirty="0" err="1" smtClean="0"/>
              <a:t>follow-up</a:t>
            </a:r>
            <a:r>
              <a:rPr lang="sv-SE" sz="1400" dirty="0" smtClean="0"/>
              <a:t> the </a:t>
            </a:r>
            <a:r>
              <a:rPr lang="sv-SE" sz="1400" dirty="0" err="1" smtClean="0"/>
              <a:t>project</a:t>
            </a: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sz="1400" dirty="0" smtClean="0"/>
              <a:t>C</a:t>
            </a:r>
            <a:r>
              <a:rPr lang="en-US" sz="1400" dirty="0" err="1" smtClean="0"/>
              <a:t>ontinuous</a:t>
            </a:r>
            <a:r>
              <a:rPr lang="en-US" sz="1400" dirty="0" smtClean="0"/>
              <a:t> </a:t>
            </a:r>
            <a:r>
              <a:rPr lang="en-US" sz="1400" dirty="0"/>
              <a:t>learning in the </a:t>
            </a:r>
            <a:r>
              <a:rPr lang="en-US" sz="1400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A tool to help us keep the right direction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Quality </a:t>
            </a:r>
            <a:r>
              <a:rPr lang="en-US" sz="1400" dirty="0"/>
              <a:t>assurance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6387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sv-SE" sz="2800" b="1" dirty="0" err="1" smtClean="0"/>
              <a:t>Time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tracking</a:t>
            </a:r>
            <a:r>
              <a:rPr lang="sv-SE" sz="2800" b="1" dirty="0" smtClean="0"/>
              <a:t> </a:t>
            </a:r>
            <a:r>
              <a:rPr lang="sv-SE" sz="1400" b="1" dirty="0" smtClean="0"/>
              <a:t>– </a:t>
            </a:r>
            <a:r>
              <a:rPr lang="sv-SE" sz="1400" b="1" dirty="0" err="1" smtClean="0"/>
              <a:t>only</a:t>
            </a:r>
            <a:r>
              <a:rPr lang="sv-SE" sz="1400" b="1" dirty="0" smtClean="0"/>
              <a:t> for ”In kind”</a:t>
            </a:r>
            <a:endParaRPr lang="sv-SE" sz="1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740239" y="1685711"/>
            <a:ext cx="53298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57175" indent="-257175">
              <a:buFont typeface="+mj-lt"/>
              <a:buAutoNum type="arabicPeriod"/>
            </a:pPr>
            <a:r>
              <a:rPr lang="sv-SE" sz="1400" dirty="0" err="1" smtClean="0"/>
              <a:t>Routines</a:t>
            </a:r>
            <a:endParaRPr lang="sv-SE" sz="1400" dirty="0" smtClean="0"/>
          </a:p>
          <a:p>
            <a:pPr marL="257175" indent="-257175">
              <a:buFont typeface="+mj-lt"/>
              <a:buAutoNum type="arabicPeriod"/>
            </a:pPr>
            <a:r>
              <a:rPr lang="sv-SE" sz="1400" dirty="0" err="1" smtClean="0"/>
              <a:t>How</a:t>
            </a:r>
            <a:r>
              <a:rPr lang="sv-SE" sz="1400" dirty="0" smtClean="0"/>
              <a:t>?</a:t>
            </a:r>
          </a:p>
          <a:p>
            <a:pPr marL="257175" indent="-257175">
              <a:buFont typeface="+mj-lt"/>
              <a:buAutoNum type="arabicPeriod"/>
            </a:pPr>
            <a:r>
              <a:rPr lang="sv-SE" sz="1400" dirty="0" err="1" smtClean="0"/>
              <a:t>What</a:t>
            </a:r>
            <a:r>
              <a:rPr lang="sv-SE" sz="1400" dirty="0" smtClean="0"/>
              <a:t>?</a:t>
            </a:r>
          </a:p>
          <a:p>
            <a:pPr marL="257175" indent="-257175">
              <a:buFont typeface="+mj-lt"/>
              <a:buAutoNum type="arabicPeriod"/>
            </a:pPr>
            <a:r>
              <a:rPr lang="sv-SE" sz="1400" dirty="0" err="1" smtClean="0"/>
              <a:t>When</a:t>
            </a:r>
            <a:r>
              <a:rPr lang="sv-SE" sz="1400" dirty="0" smtClean="0"/>
              <a:t>?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1777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73426" y="2718578"/>
            <a:ext cx="765764" cy="430677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250" b="1" i="1" dirty="0"/>
              <a:t>Tack!</a:t>
            </a:r>
          </a:p>
        </p:txBody>
      </p:sp>
      <p:pic>
        <p:nvPicPr>
          <p:cNvPr id="5" name="Picture 2" descr="https://www.ltu.se/cms_fs/1.88958!/img/img/20120202-048.jpg_gen/derivatives/landscape_800/20120202-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12" y="988984"/>
            <a:ext cx="1771054" cy="117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5" b="14788"/>
          <a:stretch/>
        </p:blipFill>
        <p:spPr bwMode="auto">
          <a:xfrm>
            <a:off x="5357935" y="1271520"/>
            <a:ext cx="1066319" cy="108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48" y="1376498"/>
            <a:ext cx="1688423" cy="112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15" y="3224987"/>
            <a:ext cx="1842609" cy="11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60" y="2250479"/>
            <a:ext cx="1411451" cy="10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4"/>
          <a:stretch/>
        </p:blipFill>
        <p:spPr>
          <a:xfrm>
            <a:off x="1034308" y="2327597"/>
            <a:ext cx="1967037" cy="115124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7" b="9993"/>
          <a:stretch/>
        </p:blipFill>
        <p:spPr bwMode="auto">
          <a:xfrm>
            <a:off x="3169087" y="3989955"/>
            <a:ext cx="1944224" cy="105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12" y="3353715"/>
            <a:ext cx="1629377" cy="1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tu_ROT_wide_skarpheader_baksi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sv-SE" sz="2800" b="1" dirty="0" err="1"/>
              <a:t>Practicalities</a:t>
            </a:r>
            <a:r>
              <a:rPr lang="sv-SE" sz="2800" b="1" dirty="0"/>
              <a:t> </a:t>
            </a:r>
            <a:r>
              <a:rPr lang="sv-SE" sz="2800" b="1" dirty="0" err="1"/>
              <a:t>within</a:t>
            </a:r>
            <a:r>
              <a:rPr lang="sv-SE" sz="2800" b="1" dirty="0"/>
              <a:t> </a:t>
            </a:r>
            <a:r>
              <a:rPr lang="sv-SE" sz="2800" b="1" dirty="0" smtClean="0"/>
              <a:t>a EU </a:t>
            </a:r>
            <a:r>
              <a:rPr lang="sv-SE" sz="2800" b="1" dirty="0" err="1" smtClean="0"/>
              <a:t>project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740239" y="1685711"/>
            <a:ext cx="53298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What is special with EU projects?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Regulatory documents</a:t>
            </a:r>
            <a:endParaRPr lang="en-US" sz="1400" dirty="0"/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Funding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Reporting regularly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Meeting points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Activities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Dissemination of results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Follow-up </a:t>
            </a:r>
            <a:r>
              <a:rPr lang="en-US" sz="1400" dirty="0"/>
              <a:t>/ Evaluation / </a:t>
            </a:r>
            <a:r>
              <a:rPr lang="en-US" sz="1400" dirty="0" smtClean="0"/>
              <a:t>Lessons Learned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Audit </a:t>
            </a:r>
            <a:r>
              <a:rPr lang="en-US" sz="1400" dirty="0"/>
              <a:t>and control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/>
              <a:t>Time tracking (in-kind)</a:t>
            </a:r>
            <a:endParaRPr lang="sv-S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dirty="0"/>
              <a:t>What is special with EU projects?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295272" y="1695022"/>
            <a:ext cx="58529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Based on “The Europe 2020 strategy” – GROWTH!</a:t>
            </a:r>
            <a:endParaRPr lang="en-US" sz="1400" b="1" dirty="0"/>
          </a:p>
          <a:p>
            <a:pPr marL="257175" indent="-257175">
              <a:buFont typeface="+mj-lt"/>
              <a:buAutoNum type="arabicPeriod"/>
            </a:pPr>
            <a:r>
              <a:rPr lang="sv-SE" sz="1400" dirty="0" err="1"/>
              <a:t>Regulatory</a:t>
            </a:r>
            <a:r>
              <a:rPr lang="sv-SE" sz="1400" dirty="0"/>
              <a:t> </a:t>
            </a:r>
            <a:r>
              <a:rPr lang="sv-SE" sz="1400" dirty="0" err="1" smtClean="0"/>
              <a:t>documents</a:t>
            </a:r>
            <a:endParaRPr lang="sv-SE" sz="1400" dirty="0" smtClean="0"/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Cost efficiency</a:t>
            </a:r>
            <a:endParaRPr lang="en-US" sz="1400" dirty="0"/>
          </a:p>
          <a:p>
            <a:pPr marL="257175" indent="-257175">
              <a:buFont typeface="+mj-lt"/>
              <a:buAutoNum type="arabicPeriod"/>
            </a:pPr>
            <a:r>
              <a:rPr lang="sv-SE" sz="1400" dirty="0"/>
              <a:t>A </a:t>
            </a:r>
            <a:r>
              <a:rPr lang="sv-SE" sz="1400" dirty="0" err="1"/>
              <a:t>separate</a:t>
            </a:r>
            <a:r>
              <a:rPr lang="sv-SE" sz="1400" dirty="0"/>
              <a:t> </a:t>
            </a:r>
            <a:r>
              <a:rPr lang="sv-SE" sz="1400" dirty="0" err="1"/>
              <a:t>accounting</a:t>
            </a:r>
            <a:r>
              <a:rPr lang="sv-SE" sz="1400" dirty="0"/>
              <a:t> </a:t>
            </a:r>
            <a:r>
              <a:rPr lang="sv-SE" sz="1400" dirty="0" smtClean="0"/>
              <a:t>system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/>
              <a:t>We apply for payment in arrears</a:t>
            </a:r>
          </a:p>
          <a:p>
            <a:pPr marL="257175" indent="-257175">
              <a:buFont typeface="+mj-lt"/>
              <a:buAutoNum type="arabicPeriod"/>
            </a:pPr>
            <a:r>
              <a:rPr lang="sv-SE" sz="1400" dirty="0" err="1" smtClean="0"/>
              <a:t>Documentation</a:t>
            </a:r>
            <a:r>
              <a:rPr lang="sv-SE" sz="1400" dirty="0" smtClean="0"/>
              <a:t> for 10 </a:t>
            </a:r>
            <a:r>
              <a:rPr lang="sv-SE" sz="1400" dirty="0" err="1" smtClean="0"/>
              <a:t>years</a:t>
            </a:r>
            <a:endParaRPr lang="sv-SE" sz="1400" dirty="0" smtClean="0"/>
          </a:p>
          <a:p>
            <a:pPr marL="257175" indent="-257175">
              <a:buFont typeface="+mj-lt"/>
              <a:buAutoNum type="arabicPeriod"/>
            </a:pPr>
            <a:r>
              <a:rPr lang="sv-SE" sz="1400" dirty="0" err="1"/>
              <a:t>Regular</a:t>
            </a:r>
            <a:r>
              <a:rPr lang="sv-SE" sz="1400" dirty="0"/>
              <a:t> </a:t>
            </a:r>
            <a:r>
              <a:rPr lang="sv-SE" sz="1400" dirty="0" err="1"/>
              <a:t>external</a:t>
            </a:r>
            <a:r>
              <a:rPr lang="sv-SE" sz="1400" dirty="0"/>
              <a:t> </a:t>
            </a:r>
            <a:r>
              <a:rPr lang="sv-SE" sz="1400" dirty="0" err="1"/>
              <a:t>evaluation</a:t>
            </a:r>
            <a:endParaRPr lang="sv-SE" sz="1400" dirty="0"/>
          </a:p>
          <a:p>
            <a:pPr marL="257175" indent="-257175">
              <a:buFont typeface="+mj-lt"/>
              <a:buAutoNum type="arabicPeriod"/>
            </a:pPr>
            <a:r>
              <a:rPr lang="sv-SE" sz="1400" dirty="0" smtClean="0"/>
              <a:t>Communication – </a:t>
            </a:r>
            <a:r>
              <a:rPr lang="sv-SE" sz="1400" dirty="0" err="1" smtClean="0"/>
              <a:t>always</a:t>
            </a:r>
            <a:r>
              <a:rPr lang="sv-SE" sz="1400" dirty="0" smtClean="0"/>
              <a:t> the EU logo!</a:t>
            </a:r>
          </a:p>
          <a:p>
            <a:pPr marL="257175" indent="-257175">
              <a:buFont typeface="+mj-lt"/>
              <a:buAutoNum type="arabicPeriod"/>
            </a:pPr>
            <a:r>
              <a:rPr lang="sv-SE" sz="1400" dirty="0" err="1" smtClean="0"/>
              <a:t>Purchasing</a:t>
            </a:r>
            <a:r>
              <a:rPr lang="sv-SE" sz="1400" dirty="0" smtClean="0"/>
              <a:t> - the </a:t>
            </a:r>
            <a:r>
              <a:rPr lang="sv-SE" sz="1400" dirty="0"/>
              <a:t>Public </a:t>
            </a:r>
            <a:r>
              <a:rPr lang="sv-SE" sz="1400" dirty="0" err="1"/>
              <a:t>Procurement</a:t>
            </a:r>
            <a:r>
              <a:rPr lang="sv-SE" sz="1400" dirty="0"/>
              <a:t> </a:t>
            </a:r>
            <a:r>
              <a:rPr lang="sv-SE" sz="1400" dirty="0" err="1" smtClean="0"/>
              <a:t>Act</a:t>
            </a:r>
            <a:endParaRPr lang="sv-SE" sz="1400" dirty="0" smtClean="0"/>
          </a:p>
          <a:p>
            <a:pPr marL="257175" indent="-257175">
              <a:buFont typeface="+mj-lt"/>
              <a:buAutoNum type="arabicPeriod"/>
            </a:pPr>
            <a:r>
              <a:rPr lang="sv-SE" sz="1400" dirty="0" smtClean="0"/>
              <a:t>Not </a:t>
            </a:r>
            <a:r>
              <a:rPr lang="sv-SE" sz="1400" dirty="0" err="1" smtClean="0"/>
              <a:t>directed</a:t>
            </a:r>
            <a:r>
              <a:rPr lang="sv-SE" sz="1400" dirty="0" smtClean="0"/>
              <a:t> </a:t>
            </a:r>
            <a:r>
              <a:rPr lang="en-US" sz="1400" dirty="0" smtClean="0"/>
              <a:t>to </a:t>
            </a:r>
            <a:r>
              <a:rPr lang="en-US" sz="1400" dirty="0"/>
              <a:t>the research </a:t>
            </a:r>
            <a:r>
              <a:rPr lang="en-US" sz="1400" dirty="0" smtClean="0"/>
              <a:t>community in the first place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We get 50% of the funding from EU</a:t>
            </a:r>
            <a:endParaRPr lang="sv-SE" sz="1400" dirty="0" smtClean="0"/>
          </a:p>
          <a:p>
            <a:pPr marL="257175" indent="-257175">
              <a:buFont typeface="+mj-lt"/>
              <a:buAutoNum type="arabicPeriod"/>
            </a:pPr>
            <a:endParaRPr lang="sv-SE" sz="1400" dirty="0" smtClean="0"/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 marL="257175" indent="-257175">
              <a:buFont typeface="+mj-lt"/>
              <a:buAutoNum type="arabicPeriod"/>
            </a:pPr>
            <a:endParaRPr lang="sv-SE" sz="1400" dirty="0"/>
          </a:p>
        </p:txBody>
      </p:sp>
      <p:pic>
        <p:nvPicPr>
          <p:cNvPr id="1030" name="Picture 6" descr="http://eu.tillvaxtverket.se/images/18.3453fc5214836a9a47285c90/1443048290933/EUlogo_eng_c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1" y="1945028"/>
            <a:ext cx="13144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sv-SE" sz="2800" b="1" dirty="0" err="1" smtClean="0"/>
              <a:t>Conditions</a:t>
            </a:r>
            <a:r>
              <a:rPr lang="sv-SE" sz="2800" b="1" dirty="0" smtClean="0"/>
              <a:t> for RIT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740239" y="1932845"/>
            <a:ext cx="5329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3 </a:t>
            </a:r>
            <a:r>
              <a:rPr lang="sv-SE" sz="1400" dirty="0" err="1" smtClean="0"/>
              <a:t>years</a:t>
            </a:r>
            <a:r>
              <a:rPr lang="sv-SE" sz="1400" dirty="0" smtClean="0"/>
              <a:t> (+ 4 </a:t>
            </a:r>
            <a:r>
              <a:rPr lang="sv-SE" sz="1400" dirty="0" err="1" smtClean="0"/>
              <a:t>month</a:t>
            </a:r>
            <a:r>
              <a:rPr lang="sv-SE" sz="1400" dirty="0" smtClean="0"/>
              <a:t> to rap </a:t>
            </a:r>
            <a:r>
              <a:rPr lang="sv-SE" sz="1400" dirty="0" err="1" smtClean="0"/>
              <a:t>up</a:t>
            </a:r>
            <a:r>
              <a:rPr lang="sv-SE" sz="1400" dirty="0" smtClean="0"/>
              <a:t>)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37 </a:t>
            </a:r>
            <a:r>
              <a:rPr lang="sv-SE" sz="1400" dirty="0" smtClean="0"/>
              <a:t>MSEK (</a:t>
            </a:r>
            <a:r>
              <a:rPr lang="sv-SE" sz="1400" dirty="0" err="1" smtClean="0"/>
              <a:t>mostly</a:t>
            </a:r>
            <a:r>
              <a:rPr lang="sv-SE" sz="1400" dirty="0" smtClean="0"/>
              <a:t> </a:t>
            </a:r>
            <a:r>
              <a:rPr lang="sv-SE" sz="1400" dirty="0" err="1" smtClean="0"/>
              <a:t>saleries</a:t>
            </a:r>
            <a:r>
              <a:rPr lang="sv-SE" sz="1400" dirty="0" smtClean="0"/>
              <a:t>)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12 new </a:t>
            </a:r>
            <a:r>
              <a:rPr lang="sv-SE" sz="1400" dirty="0" err="1" smtClean="0"/>
              <a:t>jobs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Collaborative</a:t>
            </a:r>
            <a:r>
              <a:rPr lang="sv-SE" sz="1400" dirty="0"/>
              <a:t> </a:t>
            </a:r>
            <a:r>
              <a:rPr lang="sv-SE" sz="1400" dirty="0" err="1"/>
              <a:t>projects</a:t>
            </a:r>
            <a:r>
              <a:rPr lang="sv-SE" sz="1400" dirty="0"/>
              <a:t> </a:t>
            </a:r>
            <a:r>
              <a:rPr lang="sv-SE" sz="1400" dirty="0" err="1" smtClean="0"/>
              <a:t>between</a:t>
            </a:r>
            <a:r>
              <a:rPr lang="sv-SE" sz="1400" dirty="0" smtClean="0"/>
              <a:t> LTU and LTU Business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In addition 10 partners</a:t>
            </a:r>
            <a:br>
              <a:rPr lang="sv-SE" sz="1400" dirty="0" smtClean="0"/>
            </a:br>
            <a:r>
              <a:rPr lang="sv-SE" sz="1400" dirty="0" smtClean="0"/>
              <a:t>- Space </a:t>
            </a:r>
            <a:r>
              <a:rPr lang="sv-SE" sz="1400" dirty="0" err="1" smtClean="0"/>
              <a:t>industry</a:t>
            </a:r>
            <a:r>
              <a:rPr lang="sv-SE" sz="1400" dirty="0" smtClean="0"/>
              <a:t>: </a:t>
            </a:r>
            <a:r>
              <a:rPr lang="sv-SE" sz="1200" dirty="0" smtClean="0"/>
              <a:t>SSC</a:t>
            </a:r>
            <a:r>
              <a:rPr lang="sv-SE" sz="1200" dirty="0"/>
              <a:t>, GKN, ÅAC Microtec, NanoSpace, OHB </a:t>
            </a:r>
            <a:r>
              <a:rPr lang="sv-SE" sz="1200" dirty="0" smtClean="0"/>
              <a:t>Sweden</a:t>
            </a: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/>
              <a:t>- </a:t>
            </a:r>
            <a:r>
              <a:rPr lang="sv-SE" sz="1400" dirty="0" smtClean="0"/>
              <a:t>Support </a:t>
            </a:r>
            <a:r>
              <a:rPr lang="sv-SE" sz="1400" dirty="0" err="1" smtClean="0"/>
              <a:t>actors</a:t>
            </a:r>
            <a:r>
              <a:rPr lang="sv-SE" sz="1400" dirty="0" smtClean="0"/>
              <a:t>: </a:t>
            </a:r>
            <a:r>
              <a:rPr lang="sv-SE" sz="1200" dirty="0" smtClean="0"/>
              <a:t>ABI</a:t>
            </a:r>
            <a:r>
              <a:rPr lang="sv-SE" sz="1200" dirty="0"/>
              <a:t>, Progressum, Kiruna </a:t>
            </a:r>
            <a:r>
              <a:rPr lang="sv-SE" sz="1200" dirty="0" smtClean="0"/>
              <a:t>kommun</a:t>
            </a: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 smtClean="0"/>
              <a:t>- </a:t>
            </a:r>
            <a:r>
              <a:rPr lang="sv-SE" sz="1400" dirty="0" err="1" smtClean="0"/>
              <a:t>Financiers</a:t>
            </a:r>
            <a:r>
              <a:rPr lang="sv-SE" sz="1400" dirty="0" smtClean="0"/>
              <a:t>: Länsstyrelsen, </a:t>
            </a:r>
            <a:r>
              <a:rPr lang="sv-SE" sz="1400" dirty="0"/>
              <a:t>NLL, </a:t>
            </a:r>
            <a:r>
              <a:rPr lang="sv-SE" sz="1400" dirty="0" smtClean="0"/>
              <a:t>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One</a:t>
            </a:r>
            <a:r>
              <a:rPr lang="sv-SE" sz="1400" dirty="0" smtClean="0"/>
              <a:t> </a:t>
            </a:r>
            <a:r>
              <a:rPr lang="sv-SE" sz="1400" dirty="0" err="1" smtClean="0"/>
              <a:t>project</a:t>
            </a:r>
            <a:r>
              <a:rPr lang="sv-SE" sz="1400" dirty="0" smtClean="0"/>
              <a:t>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Three </a:t>
            </a:r>
            <a:r>
              <a:rPr lang="sv-SE" sz="1400" dirty="0" err="1" smtClean="0"/>
              <a:t>subproject</a:t>
            </a:r>
            <a:r>
              <a:rPr lang="sv-SE" sz="1400" dirty="0" smtClean="0"/>
              <a:t> managers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8561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SWOT - </a:t>
            </a:r>
            <a:r>
              <a:rPr lang="sv-SE" sz="2800" b="1" dirty="0" err="1" smtClean="0"/>
              <a:t>Strengths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482811" y="1475648"/>
            <a:ext cx="558731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LTU invests in space and took the lead for RIT (unique in Sweden)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Funding in place (unique in Sweden)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A strong project team in place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10 well established partners in the </a:t>
            </a:r>
            <a:r>
              <a:rPr lang="en-GB" sz="1200" dirty="0" smtClean="0"/>
              <a:t>project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8 innovations projects up and running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The </a:t>
            </a:r>
            <a:r>
              <a:rPr lang="en-GB" sz="1200" dirty="0"/>
              <a:t>Graduate School of Space Technology (unique in Sweden)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Proximity to IRF and EISCAT (world class research – unique!)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Members of Space Kiruna 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Esrange Space Centre (uniquely in Sweden, Europe</a:t>
            </a:r>
            <a:r>
              <a:rPr lang="en-GB" sz="1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5 of Sweden’s strongest space companies on </a:t>
            </a:r>
            <a:r>
              <a:rPr lang="en-GB" sz="1200" dirty="0" err="1"/>
              <a:t>boardRexus</a:t>
            </a:r>
            <a:r>
              <a:rPr lang="en-GB" sz="1200" dirty="0"/>
              <a:t> </a:t>
            </a:r>
            <a:r>
              <a:rPr lang="en-GB" sz="1200" dirty="0" smtClean="0"/>
              <a:t>&amp; </a:t>
            </a:r>
            <a:r>
              <a:rPr lang="en-GB" sz="1200" dirty="0" err="1" smtClean="0"/>
              <a:t>Bexus</a:t>
            </a: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Space Campus (unique in Sweden)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Kiruna </a:t>
            </a:r>
            <a:r>
              <a:rPr lang="en-GB" sz="1200" dirty="0"/>
              <a:t>is a Space City with broad experience and expertise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Broad experience and expertise in innovation support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Established processes and methods for effective innovation support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A ESA space incubator established Q4 2015 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Strong national and international networks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2107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SWOT - </a:t>
            </a:r>
            <a:r>
              <a:rPr lang="sv-SE" sz="2800" b="1" dirty="0" err="1" smtClean="0"/>
              <a:t>Opportunites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479682" y="1812711"/>
            <a:ext cx="50662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Society </a:t>
            </a:r>
            <a:r>
              <a:rPr lang="en-GB" sz="1200" dirty="0"/>
              <a:t>need space (GPS, climate observations, communication </a:t>
            </a:r>
            <a:r>
              <a:rPr lang="en-GB" sz="1200" dirty="0" err="1"/>
              <a:t>etc</a:t>
            </a:r>
            <a:r>
              <a:rPr lang="en-GB" sz="1200" dirty="0"/>
              <a:t>)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The geographic location with unique space phenomena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Development projects within Space Kiruna (SSC, IRF, EISCAT </a:t>
            </a:r>
            <a:r>
              <a:rPr lang="en-GB" sz="1200" dirty="0" err="1"/>
              <a:t>etc</a:t>
            </a:r>
            <a:r>
              <a:rPr lang="en-GB" sz="1200" dirty="0"/>
              <a:t>)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Connect </a:t>
            </a:r>
            <a:r>
              <a:rPr lang="en-GB" sz="1200" dirty="0"/>
              <a:t>academia - industry - innovation support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Exotic environment - attractive space environment (Northern lights)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Additional national and international partners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We </a:t>
            </a:r>
            <a:r>
              <a:rPr lang="en-GB" sz="1200" dirty="0"/>
              <a:t>are in step with the Swedish Space investigation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Industry can increase R&amp;D projects with Space Kiruna actors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Industry can interact more with space education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Possible to strengthen the research infrastructure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ESA has strong budget for applications (Galileo and Copernicus)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New research themes of space (Additive manufacturing, lubricants, etc.)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Collaboration with other industries - technology transfer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Experience within EIT (European Institute of Innovation and Technology)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Experience within KIC (Knowledge and Innovation Communities</a:t>
            </a:r>
            <a:endParaRPr lang="sv-SE" sz="1200" dirty="0"/>
          </a:p>
        </p:txBody>
      </p:sp>
      <p:sp>
        <p:nvSpPr>
          <p:cNvPr id="3" name="Rektangel 2"/>
          <p:cNvSpPr/>
          <p:nvPr/>
        </p:nvSpPr>
        <p:spPr>
          <a:xfrm>
            <a:off x="5545953" y="1812711"/>
            <a:ext cx="31034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Space is fascinating - huge interest 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Space is an industry of the </a:t>
            </a:r>
            <a:r>
              <a:rPr lang="en-GB" sz="1200" dirty="0" smtClean="0"/>
              <a:t>future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New Esrange – launch small </a:t>
            </a:r>
            <a:r>
              <a:rPr lang="en-GB" sz="1200" dirty="0" smtClean="0"/>
              <a:t>satellites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Regional SMEs can be involved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Collaboration with ESA/BIC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06961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SWOT – </a:t>
            </a:r>
            <a:r>
              <a:rPr lang="sv-SE" sz="2800" b="1" dirty="0" err="1" smtClean="0"/>
              <a:t>Weaknesses</a:t>
            </a:r>
            <a:r>
              <a:rPr lang="sv-SE" sz="2800" b="1" dirty="0" smtClean="0"/>
              <a:t> and </a:t>
            </a:r>
            <a:r>
              <a:rPr lang="sv-SE" sz="2800" b="1" dirty="0" err="1" smtClean="0"/>
              <a:t>Threats</a:t>
            </a:r>
            <a:r>
              <a:rPr lang="sv-SE" sz="2800" b="1" dirty="0" smtClean="0"/>
              <a:t> – </a:t>
            </a:r>
            <a:r>
              <a:rPr lang="sv-SE" sz="2800" b="1" dirty="0" smtClean="0">
                <a:solidFill>
                  <a:srgbClr val="FF0000"/>
                </a:solidFill>
              </a:rPr>
              <a:t>RISKS !</a:t>
            </a:r>
            <a:endParaRPr lang="sv-SE" sz="2800" b="1" dirty="0">
              <a:solidFill>
                <a:srgbClr val="FF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462045" y="1744749"/>
            <a:ext cx="50662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Difficult to recruit the right skills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Long </a:t>
            </a:r>
            <a:r>
              <a:rPr lang="en-GB" sz="1200" dirty="0"/>
              <a:t>time to commit (3 years</a:t>
            </a:r>
            <a:r>
              <a:rPr lang="en-GB" sz="1200" dirty="0" smtClean="0"/>
              <a:t>)</a:t>
            </a:r>
            <a:r>
              <a:rPr lang="en-GB" sz="1200" dirty="0"/>
              <a:t> </a:t>
            </a:r>
            <a:r>
              <a:rPr lang="en-GB" sz="1200" dirty="0" smtClean="0"/>
              <a:t>- Can </a:t>
            </a:r>
            <a:r>
              <a:rPr lang="en-GB" sz="1200" dirty="0"/>
              <a:t>we keep the project participants' interest alive for three 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Is the </a:t>
            </a:r>
            <a:r>
              <a:rPr lang="sv-SE" sz="1200" dirty="0" err="1" smtClean="0"/>
              <a:t>project</a:t>
            </a:r>
            <a:r>
              <a:rPr lang="sv-SE" sz="1200" dirty="0" smtClean="0"/>
              <a:t> </a:t>
            </a:r>
            <a:r>
              <a:rPr lang="sv-SE" sz="1200" dirty="0" err="1" smtClean="0"/>
              <a:t>well</a:t>
            </a:r>
            <a:r>
              <a:rPr lang="sv-SE" sz="1200" dirty="0" smtClean="0"/>
              <a:t> </a:t>
            </a:r>
            <a:r>
              <a:rPr lang="en-GB" sz="1200" dirty="0" smtClean="0"/>
              <a:t>anchored </a:t>
            </a:r>
            <a:r>
              <a:rPr lang="en-GB" sz="1200" dirty="0"/>
              <a:t>a</a:t>
            </a:r>
            <a:r>
              <a:rPr lang="en-GB" sz="1200" dirty="0" smtClean="0"/>
              <a:t>mongst the </a:t>
            </a:r>
            <a:r>
              <a:rPr lang="en-GB" sz="1200" dirty="0"/>
              <a:t>project </a:t>
            </a:r>
            <a:r>
              <a:rPr lang="en-GB" sz="1200" dirty="0" smtClean="0"/>
              <a:t>partners?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Financing “In kind” is a risk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The project partners are geographically dispersed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TVV and EU makes it complicated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Matrix </a:t>
            </a:r>
            <a:r>
              <a:rPr lang="en-GB" sz="1200" dirty="0" smtClean="0"/>
              <a:t>organization – and new (immature?)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Individual </a:t>
            </a:r>
            <a:r>
              <a:rPr lang="en-GB" sz="1200" dirty="0" smtClean="0"/>
              <a:t>dependent </a:t>
            </a:r>
            <a:r>
              <a:rPr lang="en-GB" sz="1200" dirty="0"/>
              <a:t>(key persons)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Multiple </a:t>
            </a:r>
            <a:r>
              <a:rPr lang="en-GB" sz="1200" dirty="0"/>
              <a:t>languages - communication difficulties?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The parties have different driving forces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Are </a:t>
            </a:r>
            <a:r>
              <a:rPr lang="en-GB" sz="1200" dirty="0"/>
              <a:t>supervisors positive to commercialization?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Fear of "open innovation"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Engagement - some </a:t>
            </a:r>
            <a:r>
              <a:rPr lang="en-GB" sz="1200" dirty="0"/>
              <a:t>are short of time and have hard to say "</a:t>
            </a:r>
            <a:r>
              <a:rPr lang="en-GB" sz="1200" dirty="0" smtClean="0"/>
              <a:t>no“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EU does not accept our reports / expense (recovery)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2467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8341" y="837747"/>
            <a:ext cx="7772400" cy="1102519"/>
          </a:xfrm>
        </p:spPr>
        <p:txBody>
          <a:bodyPr>
            <a:normAutofit/>
          </a:bodyPr>
          <a:lstStyle/>
          <a:p>
            <a:r>
              <a:rPr lang="sv-SE" sz="2800" b="1" dirty="0" err="1" smtClean="0"/>
              <a:t>Regulatory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documents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740239" y="1685711"/>
            <a:ext cx="5890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57175" indent="-257175">
              <a:buFont typeface="+mj-lt"/>
              <a:buAutoNum type="arabicPeriod"/>
            </a:pPr>
            <a:r>
              <a:rPr lang="en-US" sz="1400" dirty="0"/>
              <a:t>The D</a:t>
            </a:r>
            <a:r>
              <a:rPr lang="en-US" sz="1400" dirty="0" smtClean="0"/>
              <a:t>ecision from TVV </a:t>
            </a:r>
            <a:r>
              <a:rPr lang="en-US" sz="1200" dirty="0" smtClean="0"/>
              <a:t>(</a:t>
            </a:r>
            <a:r>
              <a:rPr lang="en-US" sz="1200" dirty="0"/>
              <a:t>Swedish Agency for Economic and Regional </a:t>
            </a:r>
            <a:r>
              <a:rPr lang="en-US" sz="1200" dirty="0" smtClean="0"/>
              <a:t>Growth)</a:t>
            </a:r>
            <a:endParaRPr lang="en-US" sz="1200" dirty="0"/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TVV's </a:t>
            </a:r>
            <a:r>
              <a:rPr lang="en-US" sz="1400" dirty="0"/>
              <a:t>website for requirements etc.</a:t>
            </a:r>
            <a:br>
              <a:rPr lang="en-US" sz="1400" dirty="0"/>
            </a:br>
            <a:r>
              <a:rPr lang="sv-SE" sz="1400" dirty="0">
                <a:hlinkClick r:id="rId2"/>
              </a:rPr>
              <a:t>http://eu.tillvaxtverket.se/genomfora.4.4e043d611454b1662ff7cc5.html</a:t>
            </a:r>
            <a:r>
              <a:rPr lang="sv-SE" sz="1400" dirty="0"/>
              <a:t>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Collaborative Agreement</a:t>
            </a:r>
            <a:endParaRPr lang="en-US" sz="1400" dirty="0"/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Project </a:t>
            </a:r>
            <a:r>
              <a:rPr lang="en-US" sz="1400" dirty="0"/>
              <a:t>Agreement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Project Plan</a:t>
            </a:r>
            <a:endParaRPr lang="en-US" sz="1400" dirty="0"/>
          </a:p>
          <a:p>
            <a:pPr marL="257175" indent="-257175">
              <a:buFont typeface="+mj-lt"/>
              <a:buAutoNum type="arabicPeriod"/>
            </a:pPr>
            <a:r>
              <a:rPr lang="en-US" sz="1400" dirty="0" smtClean="0"/>
              <a:t>Communication Plan</a:t>
            </a:r>
            <a:endParaRPr lang="en-US" sz="1400" dirty="0"/>
          </a:p>
          <a:p>
            <a:pPr marL="257175" indent="-257175">
              <a:buFont typeface="+mj-lt"/>
              <a:buAutoNum type="arabicPeriod"/>
            </a:pPr>
            <a:r>
              <a:rPr lang="en-US" sz="1400" dirty="0"/>
              <a:t>Follow-up Plan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4339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849</Words>
  <Application>Microsoft Office PowerPoint</Application>
  <PresentationFormat>Bildspel på skärmen (16:9)</PresentationFormat>
  <Paragraphs>199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Office-tema</vt:lpstr>
      <vt:lpstr> </vt:lpstr>
      <vt:lpstr>PowerPoint-presentation</vt:lpstr>
      <vt:lpstr>Practicalities within a EU project</vt:lpstr>
      <vt:lpstr>What is special with EU projects? </vt:lpstr>
      <vt:lpstr>Conditions for RIT</vt:lpstr>
      <vt:lpstr>SWOT - Strengths</vt:lpstr>
      <vt:lpstr>SWOT - Opportunites</vt:lpstr>
      <vt:lpstr>SWOT – Weaknesses and Threats – RISKS !</vt:lpstr>
      <vt:lpstr>Regulatory documents</vt:lpstr>
      <vt:lpstr>Fundings</vt:lpstr>
      <vt:lpstr>Reporting periodically</vt:lpstr>
      <vt:lpstr>Reporting periodically</vt:lpstr>
      <vt:lpstr>Meetings and Meeting Points</vt:lpstr>
      <vt:lpstr>Activities </vt:lpstr>
      <vt:lpstr>Follow-up-Evaluation-Lessons Learned </vt:lpstr>
      <vt:lpstr>Time tracking – only for ”In kind”</vt:lpstr>
      <vt:lpstr>PowerPoint-presentation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Patrik Öhman</dc:creator>
  <cp:lastModifiedBy>Johanna Bergström Roos</cp:lastModifiedBy>
  <cp:revision>86</cp:revision>
  <dcterms:created xsi:type="dcterms:W3CDTF">2015-09-25T10:19:30Z</dcterms:created>
  <dcterms:modified xsi:type="dcterms:W3CDTF">2015-10-08T10:40:30Z</dcterms:modified>
</cp:coreProperties>
</file>