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5" r:id="rId2"/>
    <p:sldId id="287" r:id="rId3"/>
    <p:sldId id="303" r:id="rId4"/>
    <p:sldId id="339" r:id="rId5"/>
    <p:sldId id="304" r:id="rId6"/>
    <p:sldId id="319" r:id="rId7"/>
    <p:sldId id="322" r:id="rId8"/>
    <p:sldId id="323" r:id="rId9"/>
    <p:sldId id="324" r:id="rId10"/>
    <p:sldId id="318" r:id="rId11"/>
    <p:sldId id="342" r:id="rId12"/>
    <p:sldId id="349" r:id="rId13"/>
    <p:sldId id="325" r:id="rId14"/>
    <p:sldId id="346" r:id="rId15"/>
    <p:sldId id="328" r:id="rId16"/>
    <p:sldId id="347" r:id="rId17"/>
    <p:sldId id="335" r:id="rId18"/>
    <p:sldId id="336" r:id="rId19"/>
    <p:sldId id="332" r:id="rId20"/>
    <p:sldId id="350" r:id="rId21"/>
    <p:sldId id="292" r:id="rId22"/>
    <p:sldId id="344" r:id="rId23"/>
    <p:sldId id="348" r:id="rId24"/>
    <p:sldId id="274" r:id="rId25"/>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829" autoAdjust="0"/>
  </p:normalViewPr>
  <p:slideViewPr>
    <p:cSldViewPr snapToGrid="0" snapToObjects="1">
      <p:cViewPr varScale="1">
        <p:scale>
          <a:sx n="109" d="100"/>
          <a:sy n="109" d="100"/>
        </p:scale>
        <p:origin x="758" y="62"/>
      </p:cViewPr>
      <p:guideLst>
        <p:guide orient="horz" pos="1620"/>
        <p:guide pos="2880"/>
      </p:guideLst>
    </p:cSldViewPr>
  </p:slideViewPr>
  <p:outlineViewPr>
    <p:cViewPr>
      <p:scale>
        <a:sx n="33" d="100"/>
        <a:sy n="33" d="100"/>
      </p:scale>
      <p:origin x="0" y="-549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45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AF3B1-7E9B-4089-9659-89D8D631B241}" type="datetimeFigureOut">
              <a:rPr lang="sv-SE" smtClean="0"/>
              <a:t>2017-02-09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B346A-6C69-4015-A16B-A4DCE6F45541}" type="slidenum">
              <a:rPr lang="sv-SE" smtClean="0"/>
              <a:t>‹#›</a:t>
            </a:fld>
            <a:endParaRPr lang="sv-SE"/>
          </a:p>
        </p:txBody>
      </p:sp>
    </p:spTree>
    <p:extLst>
      <p:ext uri="{BB962C8B-B14F-4D97-AF65-F5344CB8AC3E}">
        <p14:creationId xmlns:p14="http://schemas.microsoft.com/office/powerpoint/2010/main" val="31251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roject_manager" TargetMode="External"/><Relationship Id="rId13" Type="http://schemas.openxmlformats.org/officeDocument/2006/relationships/hyperlink" Target="https://en.wikipedia.org/wiki/API" TargetMode="External"/><Relationship Id="rId3" Type="http://schemas.openxmlformats.org/officeDocument/2006/relationships/hyperlink" Target="https://en.wikipedia.org/wiki/Computer_programmer" TargetMode="External"/><Relationship Id="rId7" Type="http://schemas.openxmlformats.org/officeDocument/2006/relationships/hyperlink" Target="https://en.wikipedia.org/wiki/User_interface_design" TargetMode="External"/><Relationship Id="rId12" Type="http://schemas.openxmlformats.org/officeDocument/2006/relationships/hyperlink" Target="https://en.wikipedia.org/wiki/Operating_syste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Graphic_designer" TargetMode="External"/><Relationship Id="rId11" Type="http://schemas.openxmlformats.org/officeDocument/2006/relationships/hyperlink" Target="https://en.wikipedia.org/wiki/Programming_language" TargetMode="External"/><Relationship Id="rId5" Type="http://schemas.openxmlformats.org/officeDocument/2006/relationships/hyperlink" Target="https://en.wikipedia.org/w/index.php?title=Hardware_development&amp;action=edit&amp;redlink=1" TargetMode="External"/><Relationship Id="rId15" Type="http://schemas.openxmlformats.org/officeDocument/2006/relationships/hyperlink" Target="https://en.wikipedia.org/wiki/Hackathon#cite_note-2" TargetMode="External"/><Relationship Id="rId10" Type="http://schemas.openxmlformats.org/officeDocument/2006/relationships/hyperlink" Target="https://en.wikipedia.org/wiki/Hackathon#cite_note-the_hackathon_is_on-1" TargetMode="External"/><Relationship Id="rId4" Type="http://schemas.openxmlformats.org/officeDocument/2006/relationships/hyperlink" Target="https://en.wikipedia.org/wiki/Software_development" TargetMode="External"/><Relationship Id="rId9" Type="http://schemas.openxmlformats.org/officeDocument/2006/relationships/hyperlink" Target="https://en.wikipedia.org/wiki/Software" TargetMode="External"/><Relationship Id="rId14" Type="http://schemas.openxmlformats.org/officeDocument/2006/relationships/hyperlink" Target="https://en.wikipedia.org/wiki/Palo_Alt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381000" y="685800"/>
            <a:ext cx="6097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sv-SE" dirty="0"/>
          </a:p>
        </p:txBody>
      </p:sp>
    </p:spTree>
    <p:extLst>
      <p:ext uri="{BB962C8B-B14F-4D97-AF65-F5344CB8AC3E}">
        <p14:creationId xmlns:p14="http://schemas.microsoft.com/office/powerpoint/2010/main" val="397147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RIT stands for “</a:t>
            </a:r>
            <a:r>
              <a:rPr lang="en-GB" sz="1200" b="0" i="0" kern="1200" dirty="0" err="1">
                <a:solidFill>
                  <a:schemeClr val="tx1"/>
                </a:solidFill>
                <a:effectLst/>
                <a:latin typeface="+mn-lt"/>
                <a:ea typeface="+mn-ea"/>
                <a:cs typeface="+mn-cs"/>
              </a:rPr>
              <a:t>Rymd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för</a:t>
            </a:r>
            <a:r>
              <a:rPr lang="en-GB" sz="1200" b="0" i="0" kern="1200" dirty="0">
                <a:solidFill>
                  <a:schemeClr val="tx1"/>
                </a:solidFill>
                <a:effectLst/>
                <a:latin typeface="+mn-lt"/>
                <a:ea typeface="+mn-ea"/>
                <a:cs typeface="+mn-cs"/>
              </a:rPr>
              <a:t> innovation och </a:t>
            </a:r>
            <a:r>
              <a:rPr lang="en-GB" sz="1200" b="0" i="0" kern="1200" dirty="0" err="1">
                <a:solidFill>
                  <a:schemeClr val="tx1"/>
                </a:solidFill>
                <a:effectLst/>
                <a:latin typeface="+mn-lt"/>
                <a:ea typeface="+mn-ea"/>
                <a:cs typeface="+mn-cs"/>
              </a:rPr>
              <a:t>tillväxt</a:t>
            </a:r>
            <a:r>
              <a:rPr lang="en-GB" sz="1200" b="0" i="0" kern="1200" dirty="0">
                <a:solidFill>
                  <a:schemeClr val="tx1"/>
                </a:solidFill>
                <a:effectLst/>
                <a:latin typeface="+mn-lt"/>
                <a:ea typeface="+mn-ea"/>
                <a:cs typeface="+mn-cs"/>
              </a:rPr>
              <a:t>” which is ”Space for innovation and growth” in English.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RIT is an EU funded project co-operated by LTU and LTU Business </a:t>
            </a:r>
            <a:r>
              <a:rPr lang="en-GB" sz="1200" kern="1200" dirty="0">
                <a:solidFill>
                  <a:schemeClr val="tx1"/>
                </a:solidFill>
                <a:effectLst/>
                <a:latin typeface="+mn-lt"/>
                <a:ea typeface="+mn-ea"/>
                <a:cs typeface="+mn-cs"/>
              </a:rPr>
              <a:t>with the objective to create sustainable growth in </a:t>
            </a:r>
            <a:r>
              <a:rPr lang="en-GB" sz="1200" kern="1200" dirty="0" err="1">
                <a:solidFill>
                  <a:schemeClr val="tx1"/>
                </a:solidFill>
                <a:effectLst/>
                <a:latin typeface="+mn-lt"/>
                <a:ea typeface="+mn-ea"/>
                <a:cs typeface="+mn-cs"/>
              </a:rPr>
              <a:t>Norrbotten</a:t>
            </a:r>
            <a:r>
              <a:rPr lang="en-GB" sz="1200" kern="1200" dirty="0">
                <a:solidFill>
                  <a:schemeClr val="tx1"/>
                </a:solidFill>
                <a:effectLst/>
                <a:latin typeface="+mn-lt"/>
                <a:ea typeface="+mn-ea"/>
                <a:cs typeface="+mn-cs"/>
              </a:rPr>
              <a:t> and strengthens Sweden as a space nation.</a:t>
            </a:r>
            <a:r>
              <a:rPr lang="en-GB" sz="1200" kern="1200" baseline="0" dirty="0">
                <a:solidFill>
                  <a:schemeClr val="tx1"/>
                </a:solidFill>
                <a:effectLst/>
                <a:latin typeface="+mn-lt"/>
                <a:ea typeface="+mn-ea"/>
                <a:cs typeface="+mn-cs"/>
              </a:rPr>
              <a:t> This b</a:t>
            </a:r>
            <a:r>
              <a:rPr lang="en-GB" sz="1200" i="0" kern="1200" dirty="0">
                <a:solidFill>
                  <a:schemeClr val="tx1"/>
                </a:solidFill>
                <a:effectLst/>
                <a:latin typeface="+mn-lt"/>
                <a:ea typeface="+mn-ea"/>
                <a:cs typeface="+mn-cs"/>
              </a:rPr>
              <a:t>y strengthening R&amp;D collaboration between academy,</a:t>
            </a:r>
            <a:r>
              <a:rPr lang="en-GB" sz="1200" i="0" kern="1200" baseline="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the space sector</a:t>
            </a:r>
            <a:r>
              <a:rPr lang="en-GB" sz="1200" i="0" kern="1200" baseline="0" dirty="0">
                <a:solidFill>
                  <a:schemeClr val="tx1"/>
                </a:solidFill>
                <a:effectLst/>
                <a:latin typeface="+mn-lt"/>
                <a:ea typeface="+mn-ea"/>
                <a:cs typeface="+mn-cs"/>
              </a:rPr>
              <a:t> and the innovation support system</a:t>
            </a:r>
            <a:r>
              <a:rPr lang="en-GB" sz="1200" i="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RIT will build a productive and attractive innovation environment to attracts people, investors and companies to the region.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 partners involved in the project belong to academia (LTU), Swedish space industry (SSC, GKN, NanoSpace, OHB Sweden, ÅAC Microtec), regional innovation support system (LTU Business, Arctic Business Incubator (ABI), Progressum) as well as the public sector (Kiruna Municipality, </a:t>
            </a:r>
            <a:r>
              <a:rPr lang="en-GB" sz="1200" i="0" kern="1200" dirty="0" err="1">
                <a:solidFill>
                  <a:schemeClr val="tx1"/>
                </a:solidFill>
                <a:effectLst/>
                <a:latin typeface="+mn-lt"/>
                <a:ea typeface="+mn-ea"/>
                <a:cs typeface="+mn-cs"/>
              </a:rPr>
              <a:t>Norrbotten</a:t>
            </a:r>
            <a:r>
              <a:rPr lang="en-GB" sz="1200" i="0" kern="1200" dirty="0">
                <a:solidFill>
                  <a:schemeClr val="tx1"/>
                </a:solidFill>
                <a:effectLst/>
                <a:latin typeface="+mn-lt"/>
                <a:ea typeface="+mn-ea"/>
                <a:cs typeface="+mn-cs"/>
              </a:rPr>
              <a:t> County Administrative Board, </a:t>
            </a:r>
            <a:r>
              <a:rPr lang="en-GB" sz="1200" i="0" kern="1200" dirty="0" err="1">
                <a:solidFill>
                  <a:schemeClr val="tx1"/>
                </a:solidFill>
                <a:effectLst/>
                <a:latin typeface="+mn-lt"/>
                <a:ea typeface="+mn-ea"/>
                <a:cs typeface="+mn-cs"/>
              </a:rPr>
              <a:t>Norrbotten</a:t>
            </a:r>
            <a:r>
              <a:rPr lang="en-GB" sz="1200" i="0" kern="1200" dirty="0">
                <a:solidFill>
                  <a:schemeClr val="tx1"/>
                </a:solidFill>
                <a:effectLst/>
                <a:latin typeface="+mn-lt"/>
                <a:ea typeface="+mn-ea"/>
                <a:cs typeface="+mn-cs"/>
              </a:rPr>
              <a:t> County Council (NLL)).</a:t>
            </a:r>
            <a:endParaRPr lang="en-GB" sz="1200" b="0" i="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err="1">
                <a:solidFill>
                  <a:schemeClr val="tx1"/>
                </a:solidFill>
                <a:effectLst/>
                <a:latin typeface="+mn-lt"/>
                <a:ea typeface="+mn-ea"/>
                <a:cs typeface="+mn-cs"/>
              </a:rPr>
              <a:t>Work</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Package</a:t>
            </a:r>
            <a:r>
              <a:rPr lang="sv-SE" sz="1200" b="1" kern="1200" dirty="0">
                <a:solidFill>
                  <a:schemeClr val="tx1"/>
                </a:solidFill>
                <a:effectLst/>
                <a:latin typeface="+mn-lt"/>
                <a:ea typeface="+mn-ea"/>
                <a:cs typeface="+mn-cs"/>
              </a:rPr>
              <a:t> 1 - </a:t>
            </a:r>
            <a:r>
              <a:rPr lang="en-GB" sz="1200" b="1" kern="1200" dirty="0">
                <a:solidFill>
                  <a:schemeClr val="tx1"/>
                </a:solidFill>
                <a:effectLst/>
                <a:latin typeface="+mn-lt"/>
                <a:ea typeface="+mn-ea"/>
                <a:cs typeface="+mn-cs"/>
              </a:rPr>
              <a:t>Establish a </a:t>
            </a:r>
            <a:r>
              <a:rPr lang="en-GB" sz="1200" b="1" kern="1200" dirty="0" err="1">
                <a:solidFill>
                  <a:schemeClr val="tx1"/>
                </a:solidFill>
                <a:effectLst/>
                <a:latin typeface="+mn-lt"/>
                <a:ea typeface="+mn-ea"/>
                <a:cs typeface="+mn-cs"/>
              </a:rPr>
              <a:t>Center</a:t>
            </a:r>
            <a:r>
              <a:rPr lang="en-GB" sz="1200" b="1" kern="1200" dirty="0">
                <a:solidFill>
                  <a:schemeClr val="tx1"/>
                </a:solidFill>
                <a:effectLst/>
                <a:latin typeface="+mn-lt"/>
                <a:ea typeface="+mn-ea"/>
                <a:cs typeface="+mn-cs"/>
              </a:rPr>
              <a:t> of</a:t>
            </a:r>
            <a:r>
              <a:rPr lang="en-GB" sz="1200" b="1" kern="1200" baseline="0" dirty="0">
                <a:solidFill>
                  <a:schemeClr val="tx1"/>
                </a:solidFill>
                <a:effectLst/>
                <a:latin typeface="+mn-lt"/>
                <a:ea typeface="+mn-ea"/>
                <a:cs typeface="+mn-cs"/>
              </a:rPr>
              <a:t> Excellence in T</a:t>
            </a:r>
            <a:r>
              <a:rPr lang="en-GB" sz="1200" b="1" kern="1200" dirty="0">
                <a:solidFill>
                  <a:schemeClr val="tx1"/>
                </a:solidFill>
                <a:effectLst/>
                <a:latin typeface="+mn-lt"/>
                <a:ea typeface="+mn-ea"/>
                <a:cs typeface="+mn-cs"/>
              </a:rPr>
              <a:t>echnology in Kiruna</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This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of Excellence establishes an attractive test and development arena in the region for space industry and academia.</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Cooperation between space actors creates synergies that strengthen the region's attractiveness and ability to grow.</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the end of the project the project participants runs the arena together and a strong commitment has been created to continue to operate the research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Work Package 2 - Implement joint R&amp;D space projects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Actors in the space sector increases their skills in R&amp;D by running joint projects.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Initially eight R&amp;D projects, related to the needs of the space industry, are implemented.  The goal is that additional innovation projects take shape during the project.</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the end of the project at least eight new products or services are identified for further development toward commercialization.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Work Package 3 - Initiate an innovation support system</a:t>
            </a:r>
            <a:r>
              <a:rPr lang="sv-SE" sz="1200" b="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for the space business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support system for innovation examine the commercial prospects for new business ideas, where great emphasis is put on analysing the market's interest.</a:t>
            </a:r>
            <a:endParaRPr lang="sv-SE"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number of creative meeting places are implemented, in order to stimulate interaction between space industry, academia and regional entrepreneurs.</a:t>
            </a:r>
            <a:endParaRPr lang="sv-SE" sz="1200" kern="1200">
              <a:solidFill>
                <a:schemeClr val="tx1"/>
              </a:solidFill>
              <a:effectLst/>
              <a:latin typeface="+mn-lt"/>
              <a:ea typeface="+mn-ea"/>
              <a:cs typeface="+mn-cs"/>
            </a:endParaRPr>
          </a:p>
          <a:p>
            <a:pPr marL="171450" indent="-171450">
              <a:buFontTx/>
              <a:buChar char="-"/>
            </a:pPr>
            <a:r>
              <a:rPr lang="en-GB" sz="1200" kern="1200">
                <a:solidFill>
                  <a:schemeClr val="tx1"/>
                </a:solidFill>
                <a:effectLst/>
                <a:latin typeface="+mn-lt"/>
                <a:ea typeface="+mn-ea"/>
                <a:cs typeface="+mn-cs"/>
              </a:rPr>
              <a:t>At </a:t>
            </a:r>
            <a:r>
              <a:rPr lang="en-GB" sz="1200" kern="1200" dirty="0">
                <a:solidFill>
                  <a:schemeClr val="tx1"/>
                </a:solidFill>
                <a:effectLst/>
                <a:latin typeface="+mn-lt"/>
                <a:ea typeface="+mn-ea"/>
                <a:cs typeface="+mn-cs"/>
              </a:rPr>
              <a:t>the end of the project the support system will contribute so that new knowledge and ideas benefit to mankind.</a:t>
            </a: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7EB9C77-6C4B-494B-BBC8-910273A617FC}" type="slidenum">
              <a:rPr lang="en-CA" smtClean="0"/>
              <a:t>10</a:t>
            </a:fld>
            <a:endParaRPr lang="en-CA"/>
          </a:p>
        </p:txBody>
      </p:sp>
    </p:spTree>
    <p:extLst>
      <p:ext uri="{BB962C8B-B14F-4D97-AF65-F5344CB8AC3E}">
        <p14:creationId xmlns:p14="http://schemas.microsoft.com/office/powerpoint/2010/main" val="327695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4AB346A-6C69-4015-A16B-A4DCE6F45541}" type="slidenum">
              <a:rPr lang="sv-SE" smtClean="0"/>
              <a:t>19</a:t>
            </a:fld>
            <a:endParaRPr lang="sv-SE"/>
          </a:p>
        </p:txBody>
      </p:sp>
    </p:spTree>
    <p:extLst>
      <p:ext uri="{BB962C8B-B14F-4D97-AF65-F5344CB8AC3E}">
        <p14:creationId xmlns:p14="http://schemas.microsoft.com/office/powerpoint/2010/main" val="203014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4AB346A-6C69-4015-A16B-A4DCE6F45541}" type="slidenum">
              <a:rPr lang="sv-SE" smtClean="0"/>
              <a:t>20</a:t>
            </a:fld>
            <a:endParaRPr lang="sv-SE"/>
          </a:p>
        </p:txBody>
      </p:sp>
    </p:spTree>
    <p:extLst>
      <p:ext uri="{BB962C8B-B14F-4D97-AF65-F5344CB8AC3E}">
        <p14:creationId xmlns:p14="http://schemas.microsoft.com/office/powerpoint/2010/main" val="426111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5</a:t>
            </a:r>
            <a:r>
              <a:rPr lang="en-US" baseline="30000" dirty="0"/>
              <a:t>th</a:t>
            </a:r>
            <a:r>
              <a:rPr lang="en-US" baseline="0" dirty="0"/>
              <a:t> International Workshop of </a:t>
            </a:r>
            <a:r>
              <a:rPr lang="en-US" baseline="0" dirty="0" err="1"/>
              <a:t>LunarCuces</a:t>
            </a:r>
            <a:br>
              <a:rPr lang="en-US" baseline="0" dirty="0"/>
            </a:br>
            <a:r>
              <a:rPr lang="en-US" dirty="0"/>
              <a:t>A </a:t>
            </a:r>
            <a:r>
              <a:rPr lang="en-US" b="1" dirty="0"/>
              <a:t>hackathon</a:t>
            </a:r>
            <a:r>
              <a:rPr lang="en-US" dirty="0"/>
              <a:t> (also known as a </a:t>
            </a:r>
            <a:r>
              <a:rPr lang="en-US" b="1" dirty="0"/>
              <a:t>hack day</a:t>
            </a:r>
            <a:r>
              <a:rPr lang="en-US" dirty="0"/>
              <a:t>, </a:t>
            </a:r>
            <a:r>
              <a:rPr lang="en-US" b="1" dirty="0" err="1"/>
              <a:t>hackfest</a:t>
            </a:r>
            <a:r>
              <a:rPr lang="en-US" dirty="0"/>
              <a:t> or </a:t>
            </a:r>
            <a:r>
              <a:rPr lang="en-US" b="1" dirty="0"/>
              <a:t>codefest</a:t>
            </a:r>
            <a:r>
              <a:rPr lang="en-US" dirty="0"/>
              <a:t>) is an event in which </a:t>
            </a:r>
            <a:r>
              <a:rPr lang="en-US" dirty="0">
                <a:hlinkClick r:id="rId3" tooltip="Computer programmer"/>
              </a:rPr>
              <a:t>computer programmers</a:t>
            </a:r>
            <a:r>
              <a:rPr lang="en-US" dirty="0"/>
              <a:t> and others involved in </a:t>
            </a:r>
            <a:r>
              <a:rPr lang="en-US" dirty="0">
                <a:hlinkClick r:id="rId4" tooltip="Software development"/>
              </a:rPr>
              <a:t>software development</a:t>
            </a:r>
            <a:r>
              <a:rPr lang="en-US" dirty="0"/>
              <a:t> and </a:t>
            </a:r>
            <a:r>
              <a:rPr lang="en-US" dirty="0">
                <a:hlinkClick r:id="rId5" tooltip="Hardware development (page does not exist)"/>
              </a:rPr>
              <a:t>hardware development</a:t>
            </a:r>
            <a:r>
              <a:rPr lang="en-US" dirty="0"/>
              <a:t>, including </a:t>
            </a:r>
            <a:r>
              <a:rPr lang="en-US" dirty="0">
                <a:hlinkClick r:id="rId6" tooltip="Graphic designer"/>
              </a:rPr>
              <a:t>graphic designers</a:t>
            </a:r>
            <a:r>
              <a:rPr lang="en-US" dirty="0"/>
              <a:t>, </a:t>
            </a:r>
            <a:r>
              <a:rPr lang="en-US" dirty="0">
                <a:hlinkClick r:id="rId7" tooltip="User interface design"/>
              </a:rPr>
              <a:t>interface designers</a:t>
            </a:r>
            <a:r>
              <a:rPr lang="en-US" dirty="0"/>
              <a:t> and </a:t>
            </a:r>
            <a:r>
              <a:rPr lang="en-US" dirty="0">
                <a:hlinkClick r:id="rId8" tooltip="Project manager"/>
              </a:rPr>
              <a:t>project managers</a:t>
            </a:r>
            <a:r>
              <a:rPr lang="en-US" dirty="0"/>
              <a:t>, collaborate intensively on </a:t>
            </a:r>
            <a:r>
              <a:rPr lang="en-US" dirty="0">
                <a:hlinkClick r:id="rId9" tooltip="Software"/>
              </a:rPr>
              <a:t>software</a:t>
            </a:r>
            <a:r>
              <a:rPr lang="en-US" dirty="0"/>
              <a:t> projects.</a:t>
            </a:r>
            <a:r>
              <a:rPr lang="en-US" baseline="30000" dirty="0">
                <a:hlinkClick r:id="rId10"/>
              </a:rPr>
              <a:t>[1]</a:t>
            </a:r>
            <a:r>
              <a:rPr lang="en-US" dirty="0"/>
              <a:t> Occasionally, there is a hardware component as well. </a:t>
            </a:r>
          </a:p>
          <a:p>
            <a:endParaRPr lang="en-US" dirty="0"/>
          </a:p>
          <a:p>
            <a:r>
              <a:rPr lang="en-US" dirty="0"/>
              <a:t>Hackathons typically last between a day and a week. Some hackathons are intended simply for educational or social purposes, although in many cases the goal is to create usable software. Hackathons tend to have a specific focus, which can include </a:t>
            </a:r>
            <a:r>
              <a:rPr lang="en-US" dirty="0" err="1"/>
              <a:t>the</a:t>
            </a:r>
            <a:r>
              <a:rPr lang="en-US" dirty="0" err="1">
                <a:hlinkClick r:id="rId11" tooltip="Programming language"/>
              </a:rPr>
              <a:t>programming</a:t>
            </a:r>
            <a:r>
              <a:rPr lang="en-US" dirty="0">
                <a:hlinkClick r:id="rId11" tooltip="Programming language"/>
              </a:rPr>
              <a:t> language</a:t>
            </a:r>
            <a:r>
              <a:rPr lang="en-US" dirty="0"/>
              <a:t> used, the </a:t>
            </a:r>
            <a:r>
              <a:rPr lang="en-US" dirty="0">
                <a:hlinkClick r:id="rId12" tooltip="Operating system"/>
              </a:rPr>
              <a:t>operating system</a:t>
            </a:r>
            <a:r>
              <a:rPr lang="en-US" dirty="0"/>
              <a:t>, an application, an </a:t>
            </a:r>
            <a:r>
              <a:rPr lang="en-US" dirty="0">
                <a:hlinkClick r:id="rId13" tooltip="API"/>
              </a:rPr>
              <a:t>API</a:t>
            </a:r>
            <a:r>
              <a:rPr lang="en-US" dirty="0"/>
              <a:t>, or the subject and the demographic group of the programmers. In other cases, there is no restriction on the type of software being created.</a:t>
            </a:r>
          </a:p>
          <a:p>
            <a:endParaRPr lang="en-US" dirty="0"/>
          </a:p>
          <a:p>
            <a:r>
              <a:rPr lang="en-US" dirty="0"/>
              <a:t>The term "hackathon" has also been used as a term for more general "focused innovation efforts" that includes non-coders and community members, such as in the </a:t>
            </a:r>
            <a:r>
              <a:rPr lang="en-US" dirty="0">
                <a:hlinkClick r:id="rId14" tooltip="Palo Alto"/>
              </a:rPr>
              <a:t>Palo Alto</a:t>
            </a:r>
            <a:r>
              <a:rPr lang="en-US" dirty="0"/>
              <a:t> civic hackathon event Hack Palo Alto.</a:t>
            </a:r>
            <a:r>
              <a:rPr lang="en-US" baseline="30000" dirty="0">
                <a:hlinkClick r:id="rId15"/>
              </a:rPr>
              <a:t>[2]</a:t>
            </a:r>
            <a:endParaRPr lang="en-US" dirty="0"/>
          </a:p>
          <a:p>
            <a:endParaRPr lang="sv-SE" dirty="0"/>
          </a:p>
        </p:txBody>
      </p:sp>
      <p:sp>
        <p:nvSpPr>
          <p:cNvPr id="4" name="Platshållare för bildnummer 3"/>
          <p:cNvSpPr>
            <a:spLocks noGrp="1"/>
          </p:cNvSpPr>
          <p:nvPr>
            <p:ph type="sldNum" sz="quarter" idx="10"/>
          </p:nvPr>
        </p:nvSpPr>
        <p:spPr/>
        <p:txBody>
          <a:bodyPr/>
          <a:lstStyle/>
          <a:p>
            <a:fld id="{64AB346A-6C69-4015-A16B-A4DCE6F45541}" type="slidenum">
              <a:rPr lang="sv-SE" smtClean="0"/>
              <a:t>21</a:t>
            </a:fld>
            <a:endParaRPr lang="sv-SE"/>
          </a:p>
        </p:txBody>
      </p:sp>
    </p:spTree>
    <p:extLst>
      <p:ext uri="{BB962C8B-B14F-4D97-AF65-F5344CB8AC3E}">
        <p14:creationId xmlns:p14="http://schemas.microsoft.com/office/powerpoint/2010/main" val="192966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4AB346A-6C69-4015-A16B-A4DCE6F45541}" type="slidenum">
              <a:rPr lang="sv-SE" smtClean="0"/>
              <a:t>22</a:t>
            </a:fld>
            <a:endParaRPr lang="sv-SE"/>
          </a:p>
        </p:txBody>
      </p:sp>
    </p:spTree>
    <p:extLst>
      <p:ext uri="{BB962C8B-B14F-4D97-AF65-F5344CB8AC3E}">
        <p14:creationId xmlns:p14="http://schemas.microsoft.com/office/powerpoint/2010/main" val="196782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850105"/>
            <a:ext cx="7772400" cy="1102519"/>
          </a:xfrm>
        </p:spPr>
        <p:txBody>
          <a:bodyPr/>
          <a:lstStyle>
            <a:lvl1pPr algn="l">
              <a:defRPr>
                <a:latin typeface="Arial"/>
                <a:cs typeface="Arial"/>
              </a:defRPr>
            </a:lvl1pPr>
          </a:lstStyle>
          <a:p>
            <a:r>
              <a:rPr lang="sv-SE" dirty="0"/>
              <a:t>Klicka här för att ändra format</a:t>
            </a:r>
          </a:p>
        </p:txBody>
      </p:sp>
      <p:sp>
        <p:nvSpPr>
          <p:cNvPr id="3" name="Underrubrik 2"/>
          <p:cNvSpPr>
            <a:spLocks noGrp="1"/>
          </p:cNvSpPr>
          <p:nvPr>
            <p:ph type="subTitle" idx="1"/>
          </p:nvPr>
        </p:nvSpPr>
        <p:spPr>
          <a:xfrm>
            <a:off x="685800" y="2060120"/>
            <a:ext cx="6400800" cy="1314450"/>
          </a:xfrm>
        </p:spPr>
        <p:txBody>
          <a:bodyPr/>
          <a:lstStyle>
            <a:lvl1pPr marL="0" indent="0" algn="l">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141650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983364"/>
            <a:ext cx="8229600" cy="857250"/>
          </a:xfrm>
        </p:spPr>
        <p:txBody>
          <a:bodyPr/>
          <a:lstStyle>
            <a:lvl1pPr algn="l">
              <a:defRPr>
                <a:latin typeface="Arial"/>
                <a:cs typeface="Arial"/>
              </a:defRPr>
            </a:lvl1pPr>
          </a:lstStyle>
          <a:p>
            <a:r>
              <a:rPr lang="sv-SE" dirty="0"/>
              <a:t>Klicka här för att ändra format</a:t>
            </a:r>
          </a:p>
        </p:txBody>
      </p:sp>
      <p:sp>
        <p:nvSpPr>
          <p:cNvPr id="3" name="Platshållare för innehåll 2"/>
          <p:cNvSpPr>
            <a:spLocks noGrp="1"/>
          </p:cNvSpPr>
          <p:nvPr>
            <p:ph idx="1"/>
          </p:nvPr>
        </p:nvSpPr>
        <p:spPr>
          <a:xfrm>
            <a:off x="457200" y="1983470"/>
            <a:ext cx="8229600" cy="3394472"/>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38866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2082723"/>
            <a:ext cx="7772400" cy="1021556"/>
          </a:xfrm>
        </p:spPr>
        <p:txBody>
          <a:bodyPr anchor="t">
            <a:noAutofit/>
          </a:bodyPr>
          <a:lstStyle>
            <a:lvl1pPr algn="l">
              <a:defRPr sz="2800" b="1" cap="all">
                <a:latin typeface="Arial"/>
                <a:cs typeface="Arial"/>
              </a:defRPr>
            </a:lvl1pPr>
          </a:lstStyle>
          <a:p>
            <a:r>
              <a:rPr lang="sv-SE" dirty="0"/>
              <a:t>Klicka här för att ändra format</a:t>
            </a:r>
          </a:p>
        </p:txBody>
      </p:sp>
      <p:sp>
        <p:nvSpPr>
          <p:cNvPr id="3" name="Platshållare för text 2"/>
          <p:cNvSpPr>
            <a:spLocks noGrp="1"/>
          </p:cNvSpPr>
          <p:nvPr>
            <p:ph type="body" idx="1"/>
          </p:nvPr>
        </p:nvSpPr>
        <p:spPr>
          <a:xfrm>
            <a:off x="722313" y="844831"/>
            <a:ext cx="7772400" cy="1125140"/>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399129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1143589"/>
            <a:ext cx="8229600" cy="857250"/>
          </a:xfrm>
        </p:spPr>
        <p:txBody>
          <a:bodyPr/>
          <a:lstStyle>
            <a:lvl1pPr>
              <a:defRPr>
                <a:latin typeface="Arial"/>
                <a:cs typeface="Arial"/>
              </a:defRPr>
            </a:lvl1pPr>
          </a:lstStyle>
          <a:p>
            <a:r>
              <a:rPr lang="sv-SE" dirty="0"/>
              <a:t>Klicka här för att ändra format</a:t>
            </a:r>
          </a:p>
        </p:txBody>
      </p:sp>
      <p:sp>
        <p:nvSpPr>
          <p:cNvPr id="3" name="Platshållare för innehåll 2"/>
          <p:cNvSpPr>
            <a:spLocks noGrp="1"/>
          </p:cNvSpPr>
          <p:nvPr>
            <p:ph sz="half" idx="1"/>
          </p:nvPr>
        </p:nvSpPr>
        <p:spPr>
          <a:xfrm>
            <a:off x="457200" y="1837723"/>
            <a:ext cx="4038600" cy="2545556"/>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37723"/>
            <a:ext cx="4038600" cy="2545556"/>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94920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68733"/>
            <a:ext cx="8229600" cy="1037273"/>
          </a:xfrm>
        </p:spPr>
        <p:txBody>
          <a:bodyPr/>
          <a:lstStyle>
            <a:lvl1pPr>
              <a:defRPr>
                <a:latin typeface="Arial"/>
                <a:cs typeface="Arial"/>
              </a:defRPr>
            </a:lvl1pPr>
          </a:lstStyle>
          <a:p>
            <a:r>
              <a:rPr lang="sv-SE" dirty="0"/>
              <a:t>Klicka här för att ändra format</a:t>
            </a:r>
          </a:p>
        </p:txBody>
      </p:sp>
      <p:sp>
        <p:nvSpPr>
          <p:cNvPr id="3" name="Platshållare för text 2"/>
          <p:cNvSpPr>
            <a:spLocks noGrp="1"/>
          </p:cNvSpPr>
          <p:nvPr>
            <p:ph type="body" idx="1"/>
          </p:nvPr>
        </p:nvSpPr>
        <p:spPr>
          <a:xfrm>
            <a:off x="457200" y="1892355"/>
            <a:ext cx="4040188" cy="479822"/>
          </a:xfrm>
        </p:spPr>
        <p:txBody>
          <a:bodyPr anchor="b">
            <a:no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57200" y="2367001"/>
            <a:ext cx="4040188" cy="2963466"/>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45026" y="1892355"/>
            <a:ext cx="4041775" cy="479822"/>
          </a:xfrm>
        </p:spPr>
        <p:txBody>
          <a:bodyPr anchor="b">
            <a:no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45026" y="2367001"/>
            <a:ext cx="4041775" cy="2963466"/>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180D677A-51DE-DB45-88B7-408AAB3533BE}" type="datetimeFigureOut">
              <a:rPr lang="sv-SE" smtClean="0"/>
              <a:t>2017-02-09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B5C0B56-2ABF-5042-988F-75EBEE93727D}" type="slidenum">
              <a:rPr lang="sv-SE" smtClean="0"/>
              <a:t>‹#›</a:t>
            </a:fld>
            <a:endParaRPr lang="sv-SE"/>
          </a:p>
        </p:txBody>
      </p:sp>
    </p:spTree>
    <p:extLst>
      <p:ext uri="{BB962C8B-B14F-4D97-AF65-F5344CB8AC3E}">
        <p14:creationId xmlns:p14="http://schemas.microsoft.com/office/powerpoint/2010/main" val="418128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918088"/>
            <a:ext cx="8229600" cy="857250"/>
          </a:xfrm>
        </p:spPr>
        <p:txBody>
          <a:bodyPr/>
          <a:lstStyle>
            <a:lvl1pPr>
              <a:defRPr>
                <a:latin typeface="Arial"/>
                <a:cs typeface="Aria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180D677A-51DE-DB45-88B7-408AAB3533BE}" type="datetimeFigureOut">
              <a:rPr lang="sv-SE" smtClean="0"/>
              <a:t>2017-02-09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B5C0B56-2ABF-5042-988F-75EBEE93727D}" type="slidenum">
              <a:rPr lang="sv-SE" smtClean="0"/>
              <a:t>‹#›</a:t>
            </a:fld>
            <a:endParaRPr lang="sv-SE"/>
          </a:p>
        </p:txBody>
      </p:sp>
    </p:spTree>
    <p:extLst>
      <p:ext uri="{BB962C8B-B14F-4D97-AF65-F5344CB8AC3E}">
        <p14:creationId xmlns:p14="http://schemas.microsoft.com/office/powerpoint/2010/main" val="146732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3" name="Platshållare för sidfot 2"/>
          <p:cNvSpPr>
            <a:spLocks noGrp="1"/>
          </p:cNvSpPr>
          <p:nvPr>
            <p:ph type="ftr" sz="quarter" idx="11"/>
          </p:nvPr>
        </p:nvSpPr>
        <p:spPr/>
        <p:txBody>
          <a:bodyPr/>
          <a:lstStyle>
            <a:lvl1pPr>
              <a:defRPr>
                <a:latin typeface="Arial"/>
                <a:cs typeface="Arial"/>
              </a:defRPr>
            </a:lvl1pPr>
          </a:lstStyle>
          <a:p>
            <a:endParaRPr lang="sv-SE" dirty="0"/>
          </a:p>
        </p:txBody>
      </p:sp>
      <p:sp>
        <p:nvSpPr>
          <p:cNvPr id="4" name="Platshållare för bildnummer 3"/>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126585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2000" b="1">
                <a:latin typeface="Arial"/>
                <a:cs typeface="Arial"/>
              </a:defRPr>
            </a:lvl1pPr>
          </a:lstStyle>
          <a:p>
            <a:r>
              <a:rPr lang="sv-SE" dirty="0"/>
              <a:t>Klicka här för att ändra format</a:t>
            </a:r>
          </a:p>
        </p:txBody>
      </p:sp>
      <p:sp>
        <p:nvSpPr>
          <p:cNvPr id="3" name="Platshållare för bild 2"/>
          <p:cNvSpPr>
            <a:spLocks noGrp="1"/>
          </p:cNvSpPr>
          <p:nvPr>
            <p:ph type="pic" idx="1"/>
          </p:nvPr>
        </p:nvSpPr>
        <p:spPr>
          <a:xfrm>
            <a:off x="1792288" y="976463"/>
            <a:ext cx="5486400" cy="2569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21746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80D677A-51DE-DB45-88B7-408AAB3533BE}" type="datetimeFigureOut">
              <a:rPr lang="sv-SE" smtClean="0"/>
              <a:t>2017-02-09</a:t>
            </a:fld>
            <a:endParaRPr lang="sv-SE"/>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5C0B56-2ABF-5042-988F-75EBEE93727D}" type="slidenum">
              <a:rPr lang="sv-SE" smtClean="0"/>
              <a:t>‹#›</a:t>
            </a:fld>
            <a:endParaRPr lang="sv-SE"/>
          </a:p>
        </p:txBody>
      </p:sp>
      <p:pic>
        <p:nvPicPr>
          <p:cNvPr id="8" name="Bildobjekt 7" descr="PPT-grund RIT_bakgrund.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135955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4.jpe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36.jpg"/><Relationship Id="rId7" Type="http://schemas.openxmlformats.org/officeDocument/2006/relationships/image" Target="../media/image40.jpeg"/><Relationship Id="rId12" Type="http://schemas.openxmlformats.org/officeDocument/2006/relationships/image" Target="../media/image52.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51.jpeg"/><Relationship Id="rId5" Type="http://schemas.openxmlformats.org/officeDocument/2006/relationships/image" Target="../media/image38.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37.jpg"/><Relationship Id="rId9" Type="http://schemas.openxmlformats.org/officeDocument/2006/relationships/image" Target="../media/image49.jpeg"/><Relationship Id="rId1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4.jpeg"/><Relationship Id="rId18" Type="http://schemas.openxmlformats.org/officeDocument/2006/relationships/image" Target="../media/image34.jpeg"/><Relationship Id="rId3" Type="http://schemas.openxmlformats.org/officeDocument/2006/relationships/image" Target="../media/image51.jpeg"/><Relationship Id="rId21" Type="http://schemas.openxmlformats.org/officeDocument/2006/relationships/image" Target="../media/image70.jpeg"/><Relationship Id="rId7" Type="http://schemas.openxmlformats.org/officeDocument/2006/relationships/image" Target="../media/image59.gif"/><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image" Target="../media/image48.jpeg"/><Relationship Id="rId16" Type="http://schemas.openxmlformats.org/officeDocument/2006/relationships/image" Target="../media/image67.jpg"/><Relationship Id="rId20"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5" Type="http://schemas.openxmlformats.org/officeDocument/2006/relationships/image" Target="../media/image66.jpeg"/><Relationship Id="rId23" Type="http://schemas.openxmlformats.org/officeDocument/2006/relationships/image" Target="../media/image71.jpeg"/><Relationship Id="rId10" Type="http://schemas.openxmlformats.org/officeDocument/2006/relationships/image" Target="../media/image50.jpeg"/><Relationship Id="rId19" Type="http://schemas.openxmlformats.org/officeDocument/2006/relationships/image" Target="../media/image69.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5.jpeg"/><Relationship Id="rId22" Type="http://schemas.openxmlformats.org/officeDocument/2006/relationships/image" Target="../media/image55.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45.jpeg"/><Relationship Id="rId12" Type="http://schemas.openxmlformats.org/officeDocument/2006/relationships/image" Target="../media/image7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image" Target="../media/image76.png"/><Relationship Id="rId5" Type="http://schemas.openxmlformats.org/officeDocument/2006/relationships/image" Target="../media/image43.jpeg"/><Relationship Id="rId15" Type="http://schemas.openxmlformats.org/officeDocument/2006/relationships/image" Target="../media/image72.jpeg"/><Relationship Id="rId10" Type="http://schemas.openxmlformats.org/officeDocument/2006/relationships/image" Target="../media/image75.png"/><Relationship Id="rId4" Type="http://schemas.openxmlformats.org/officeDocument/2006/relationships/image" Target="../media/image42.jpg"/><Relationship Id="rId9" Type="http://schemas.openxmlformats.org/officeDocument/2006/relationships/image" Target="../media/image74.jpeg"/><Relationship Id="rId14" Type="http://schemas.openxmlformats.org/officeDocument/2006/relationships/image" Target="../media/image79.jpeg"/></Relationships>
</file>

<file path=ppt/slides/_rels/slide2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2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 </a:t>
            </a:r>
          </a:p>
        </p:txBody>
      </p:sp>
      <p:sp>
        <p:nvSpPr>
          <p:cNvPr id="3" name="Underrubrik 2"/>
          <p:cNvSpPr>
            <a:spLocks noGrp="1"/>
          </p:cNvSpPr>
          <p:nvPr>
            <p:ph type="subTitle" idx="1"/>
          </p:nvPr>
        </p:nvSpPr>
        <p:spPr/>
        <p:txBody>
          <a:bodyPr/>
          <a:lstStyle/>
          <a:p>
            <a:endParaRPr lang="sv-SE"/>
          </a:p>
        </p:txBody>
      </p:sp>
      <p:pic>
        <p:nvPicPr>
          <p:cNvPr id="4" name="Bildobjekt 3" descr="ltu_ROT_wide_nyrenett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82" y="-1"/>
            <a:ext cx="9209607" cy="5185009"/>
          </a:xfrm>
          <a:prstGeom prst="rect">
            <a:avLst/>
          </a:prstGeom>
        </p:spPr>
      </p:pic>
      <p:sp>
        <p:nvSpPr>
          <p:cNvPr id="5" name="textruta 4"/>
          <p:cNvSpPr txBox="1"/>
          <p:nvPr/>
        </p:nvSpPr>
        <p:spPr>
          <a:xfrm>
            <a:off x="3571437" y="3200659"/>
            <a:ext cx="2001125" cy="738664"/>
          </a:xfrm>
          <a:prstGeom prst="rect">
            <a:avLst/>
          </a:prstGeom>
          <a:noFill/>
        </p:spPr>
        <p:txBody>
          <a:bodyPr wrap="none" rtlCol="0">
            <a:spAutoFit/>
          </a:bodyPr>
          <a:lstStyle/>
          <a:p>
            <a:pPr algn="ctr"/>
            <a:r>
              <a:rPr lang="sv-SE" sz="1400" dirty="0">
                <a:solidFill>
                  <a:schemeClr val="bg1"/>
                </a:solidFill>
              </a:rPr>
              <a:t>Johanna Bergström-Roos</a:t>
            </a:r>
          </a:p>
          <a:p>
            <a:pPr algn="ctr"/>
            <a:r>
              <a:rPr lang="sv-SE" sz="1400" dirty="0">
                <a:solidFill>
                  <a:schemeClr val="bg1"/>
                </a:solidFill>
              </a:rPr>
              <a:t>Project Manager</a:t>
            </a:r>
          </a:p>
          <a:p>
            <a:pPr algn="ctr"/>
            <a:r>
              <a:rPr lang="sv-SE" sz="1400" dirty="0">
                <a:solidFill>
                  <a:schemeClr val="bg1"/>
                </a:solidFill>
              </a:rPr>
              <a:t>LTU Business</a:t>
            </a:r>
          </a:p>
        </p:txBody>
      </p:sp>
    </p:spTree>
    <p:extLst>
      <p:ext uri="{BB962C8B-B14F-4D97-AF65-F5344CB8AC3E}">
        <p14:creationId xmlns:p14="http://schemas.microsoft.com/office/powerpoint/2010/main" val="26621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3443" y="2468234"/>
            <a:ext cx="2289546" cy="1708355"/>
          </a:xfrm>
          <a:prstGeom prst="rect">
            <a:avLst/>
          </a:prstGeom>
        </p:spPr>
      </p:pic>
      <p:sp>
        <p:nvSpPr>
          <p:cNvPr id="9" name="Rubrik 1"/>
          <p:cNvSpPr txBox="1">
            <a:spLocks/>
          </p:cNvSpPr>
          <p:nvPr/>
        </p:nvSpPr>
        <p:spPr>
          <a:xfrm>
            <a:off x="4517822" y="3738170"/>
            <a:ext cx="3510520" cy="991137"/>
          </a:xfrm>
          <a:prstGeom prst="rect">
            <a:avLst/>
          </a:prstGeom>
        </p:spPr>
        <p:txBody>
          <a:bodyPr vert="horz" lIns="51435" tIns="25718" rIns="51435" bIns="25718"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457200"/>
            <a:r>
              <a:rPr lang="sv-SE" sz="2800" b="1" dirty="0">
                <a:latin typeface="+mn-lt"/>
                <a:ea typeface="+mn-ea"/>
                <a:cs typeface="+mn-cs"/>
              </a:rPr>
              <a:t>WP3</a:t>
            </a:r>
          </a:p>
          <a:p>
            <a:pPr algn="ctr" defTabSz="457200"/>
            <a:r>
              <a:rPr lang="sv-SE" sz="1400" b="1" dirty="0">
                <a:latin typeface="+mn-lt"/>
                <a:ea typeface="+mn-ea"/>
                <a:cs typeface="+mn-cs"/>
              </a:rPr>
              <a:t>An innovation Support System for Aerospace</a:t>
            </a:r>
            <a:br>
              <a:rPr lang="sv-SE" sz="1400" b="1" dirty="0">
                <a:latin typeface="+mn-lt"/>
                <a:ea typeface="+mn-ea"/>
                <a:cs typeface="+mn-cs"/>
              </a:rPr>
            </a:br>
            <a:endParaRPr lang="sv-SE" sz="1400" b="1" dirty="0">
              <a:latin typeface="+mn-lt"/>
              <a:ea typeface="+mn-ea"/>
              <a:cs typeface="+mn-cs"/>
            </a:endParaRPr>
          </a:p>
        </p:txBody>
      </p:sp>
      <p:sp>
        <p:nvSpPr>
          <p:cNvPr id="10" name="Rektangel 9"/>
          <p:cNvSpPr/>
          <p:nvPr/>
        </p:nvSpPr>
        <p:spPr>
          <a:xfrm>
            <a:off x="240929" y="3738170"/>
            <a:ext cx="4132305" cy="738664"/>
          </a:xfrm>
          <a:prstGeom prst="rect">
            <a:avLst/>
          </a:prstGeom>
        </p:spPr>
        <p:txBody>
          <a:bodyPr wrap="square">
            <a:spAutoFit/>
          </a:bodyPr>
          <a:lstStyle/>
          <a:p>
            <a:pPr algn="ctr"/>
            <a:r>
              <a:rPr lang="sv-SE" sz="2800" b="1" dirty="0"/>
              <a:t>WP2</a:t>
            </a:r>
          </a:p>
          <a:p>
            <a:pPr algn="ctr"/>
            <a:r>
              <a:rPr lang="sv-SE" sz="1400" b="1" dirty="0"/>
              <a:t>R&amp;D </a:t>
            </a:r>
            <a:r>
              <a:rPr lang="sv-SE" sz="1400" b="1" dirty="0" err="1"/>
              <a:t>projects</a:t>
            </a:r>
            <a:r>
              <a:rPr lang="sv-SE" sz="1400" b="1" dirty="0"/>
              <a:t> </a:t>
            </a:r>
            <a:r>
              <a:rPr lang="sv-SE" sz="1400" b="1" dirty="0" err="1"/>
              <a:t>between</a:t>
            </a:r>
            <a:r>
              <a:rPr lang="sv-SE" sz="1400" b="1" dirty="0"/>
              <a:t> </a:t>
            </a:r>
            <a:r>
              <a:rPr lang="sv-SE" sz="1400" b="1" dirty="0" err="1"/>
              <a:t>Acadamia</a:t>
            </a:r>
            <a:r>
              <a:rPr lang="sv-SE" sz="1400" b="1" dirty="0"/>
              <a:t> and Space </a:t>
            </a:r>
            <a:r>
              <a:rPr lang="sv-SE" sz="1400" b="1" dirty="0" err="1"/>
              <a:t>Sector</a:t>
            </a:r>
            <a:endParaRPr lang="sv-SE" sz="1400" b="1" dirty="0"/>
          </a:p>
        </p:txBody>
      </p:sp>
      <p:sp>
        <p:nvSpPr>
          <p:cNvPr id="11" name="Rektangel 10"/>
          <p:cNvSpPr/>
          <p:nvPr/>
        </p:nvSpPr>
        <p:spPr>
          <a:xfrm>
            <a:off x="4517822" y="1729570"/>
            <a:ext cx="3707833" cy="738664"/>
          </a:xfrm>
          <a:prstGeom prst="rect">
            <a:avLst/>
          </a:prstGeom>
        </p:spPr>
        <p:txBody>
          <a:bodyPr wrap="square">
            <a:spAutoFit/>
          </a:bodyPr>
          <a:lstStyle/>
          <a:p>
            <a:pPr algn="ctr"/>
            <a:r>
              <a:rPr lang="sv-SE" sz="2800" b="1" dirty="0"/>
              <a:t>WP1 </a:t>
            </a:r>
          </a:p>
          <a:p>
            <a:pPr algn="ctr"/>
            <a:r>
              <a:rPr lang="sv-SE" sz="1400" b="1" dirty="0"/>
              <a:t>A Centre </a:t>
            </a:r>
            <a:r>
              <a:rPr lang="sv-SE" sz="1400" b="1" dirty="0" err="1"/>
              <a:t>of</a:t>
            </a:r>
            <a:r>
              <a:rPr lang="sv-SE" sz="1400" b="1" dirty="0"/>
              <a:t> </a:t>
            </a:r>
            <a:r>
              <a:rPr lang="sv-SE" sz="1400" b="1" dirty="0" err="1"/>
              <a:t>Excellence</a:t>
            </a:r>
            <a:r>
              <a:rPr lang="sv-SE" sz="1400" b="1" dirty="0"/>
              <a:t> for Space </a:t>
            </a:r>
            <a:r>
              <a:rPr lang="sv-SE" sz="1400" b="1" dirty="0" err="1"/>
              <a:t>Technology</a:t>
            </a:r>
            <a:endParaRPr lang="sv-SE" sz="1400" dirty="0"/>
          </a:p>
        </p:txBody>
      </p:sp>
      <p:sp>
        <p:nvSpPr>
          <p:cNvPr id="12" name="Rektangel 11"/>
          <p:cNvSpPr/>
          <p:nvPr/>
        </p:nvSpPr>
        <p:spPr>
          <a:xfrm>
            <a:off x="-536084" y="1298683"/>
            <a:ext cx="5686333" cy="1169551"/>
          </a:xfrm>
          <a:prstGeom prst="rect">
            <a:avLst/>
          </a:prstGeom>
        </p:spPr>
        <p:txBody>
          <a:bodyPr wrap="square">
            <a:spAutoFit/>
          </a:bodyPr>
          <a:lstStyle/>
          <a:p>
            <a:pPr algn="ctr"/>
            <a:r>
              <a:rPr lang="en-GB" sz="2800" b="1" dirty="0"/>
              <a:t>Strengthening </a:t>
            </a:r>
          </a:p>
          <a:p>
            <a:pPr algn="ctr"/>
            <a:r>
              <a:rPr lang="en-GB" sz="2800" b="1" dirty="0"/>
              <a:t>R&amp;D collaboration </a:t>
            </a:r>
          </a:p>
          <a:p>
            <a:pPr algn="ctr"/>
            <a:r>
              <a:rPr lang="en-GB" sz="1400" b="1" dirty="0"/>
              <a:t>Academia - Space Sector - Innovation Support System</a:t>
            </a:r>
            <a:endParaRPr lang="sv-SE" sz="1400" dirty="0"/>
          </a:p>
        </p:txBody>
      </p:sp>
    </p:spTree>
    <p:extLst>
      <p:ext uri="{BB962C8B-B14F-4D97-AF65-F5344CB8AC3E}">
        <p14:creationId xmlns:p14="http://schemas.microsoft.com/office/powerpoint/2010/main" val="1998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err="1"/>
              <a:t>What</a:t>
            </a:r>
            <a:r>
              <a:rPr lang="sv-SE" sz="2800" b="1" dirty="0"/>
              <a:t> </a:t>
            </a:r>
            <a:r>
              <a:rPr lang="sv-SE" sz="2800" b="1" dirty="0" err="1"/>
              <a:t>shall</a:t>
            </a:r>
            <a:r>
              <a:rPr lang="sv-SE" sz="2800" b="1" dirty="0"/>
              <a:t> </a:t>
            </a:r>
            <a:r>
              <a:rPr lang="sv-SE" sz="2800" b="1" dirty="0" err="1"/>
              <a:t>we</a:t>
            </a:r>
            <a:r>
              <a:rPr lang="sv-SE" sz="2800" b="1" dirty="0"/>
              <a:t> </a:t>
            </a:r>
            <a:r>
              <a:rPr lang="sv-SE" sz="2800" b="1" dirty="0" err="1"/>
              <a:t>deliver</a:t>
            </a:r>
            <a:r>
              <a:rPr lang="sv-SE" sz="2800" b="1" dirty="0"/>
              <a:t>?</a:t>
            </a:r>
          </a:p>
        </p:txBody>
      </p:sp>
      <p:graphicFrame>
        <p:nvGraphicFramePr>
          <p:cNvPr id="3" name="Tabell 2"/>
          <p:cNvGraphicFramePr>
            <a:graphicFrameLocks noGrp="1"/>
          </p:cNvGraphicFramePr>
          <p:nvPr>
            <p:extLst>
              <p:ext uri="{D42A27DB-BD31-4B8C-83A1-F6EECF244321}">
                <p14:modId xmlns:p14="http://schemas.microsoft.com/office/powerpoint/2010/main" val="2000112225"/>
              </p:ext>
            </p:extLst>
          </p:nvPr>
        </p:nvGraphicFramePr>
        <p:xfrm>
          <a:off x="955596" y="2153351"/>
          <a:ext cx="6696153" cy="2016760"/>
        </p:xfrm>
        <a:graphic>
          <a:graphicData uri="http://schemas.openxmlformats.org/drawingml/2006/table">
            <a:tbl>
              <a:tblPr firstRow="1" bandRow="1">
                <a:tableStyleId>{5C22544A-7EE6-4342-B048-85BDC9FD1C3A}</a:tableStyleId>
              </a:tblPr>
              <a:tblGrid>
                <a:gridCol w="2232051">
                  <a:extLst>
                    <a:ext uri="{9D8B030D-6E8A-4147-A177-3AD203B41FA5}">
                      <a16:colId xmlns:a16="http://schemas.microsoft.com/office/drawing/2014/main" val="20000"/>
                    </a:ext>
                  </a:extLst>
                </a:gridCol>
                <a:gridCol w="2232051">
                  <a:extLst>
                    <a:ext uri="{9D8B030D-6E8A-4147-A177-3AD203B41FA5}">
                      <a16:colId xmlns:a16="http://schemas.microsoft.com/office/drawing/2014/main" val="20001"/>
                    </a:ext>
                  </a:extLst>
                </a:gridCol>
                <a:gridCol w="2232051">
                  <a:extLst>
                    <a:ext uri="{9D8B030D-6E8A-4147-A177-3AD203B41FA5}">
                      <a16:colId xmlns:a16="http://schemas.microsoft.com/office/drawing/2014/main" val="20002"/>
                    </a:ext>
                  </a:extLst>
                </a:gridCol>
              </a:tblGrid>
              <a:tr h="370840">
                <a:tc>
                  <a:txBody>
                    <a:bodyPr/>
                    <a:lstStyle/>
                    <a:p>
                      <a:pPr algn="ctr"/>
                      <a:r>
                        <a:rPr lang="en-GB" noProof="0" dirty="0"/>
                        <a:t>WP 1</a:t>
                      </a:r>
                    </a:p>
                  </a:txBody>
                  <a:tcPr/>
                </a:tc>
                <a:tc>
                  <a:txBody>
                    <a:bodyPr/>
                    <a:lstStyle/>
                    <a:p>
                      <a:pPr algn="ctr"/>
                      <a:r>
                        <a:rPr lang="en-GB" noProof="0" dirty="0"/>
                        <a:t>WP 2</a:t>
                      </a:r>
                    </a:p>
                  </a:txBody>
                  <a:tcPr/>
                </a:tc>
                <a:tc>
                  <a:txBody>
                    <a:bodyPr/>
                    <a:lstStyle/>
                    <a:p>
                      <a:pPr algn="ctr"/>
                      <a:r>
                        <a:rPr lang="en-GB" noProof="0" dirty="0"/>
                        <a:t>WP 3</a:t>
                      </a:r>
                    </a:p>
                  </a:txBody>
                  <a:tcP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mj-lt"/>
                        </a:rPr>
                        <a:t>A Centre of Excellence</a:t>
                      </a:r>
                    </a:p>
                    <a:p>
                      <a:pPr algn="ctr"/>
                      <a:endParaRPr lang="en-GB" noProof="0" dirty="0"/>
                    </a:p>
                  </a:txBody>
                  <a:tcPr/>
                </a:tc>
                <a:tc>
                  <a:txBody>
                    <a:bodyPr/>
                    <a:lstStyle/>
                    <a:p>
                      <a:r>
                        <a:rPr lang="en-GB" sz="1400" noProof="0" dirty="0">
                          <a:solidFill>
                            <a:schemeClr val="tx1"/>
                          </a:solidFill>
                          <a:latin typeface="+mj-lt"/>
                        </a:rPr>
                        <a:t>8 PhD students half way through their education</a:t>
                      </a:r>
                    </a:p>
                    <a:p>
                      <a:endParaRPr lang="en-GB" sz="1400" noProof="0" dirty="0">
                        <a:solidFill>
                          <a:schemeClr val="tx1"/>
                        </a:solidFill>
                        <a:latin typeface="+mj-lt"/>
                      </a:endParaRPr>
                    </a:p>
                    <a:p>
                      <a:r>
                        <a:rPr lang="en-GB" sz="1400" noProof="0" dirty="0">
                          <a:solidFill>
                            <a:schemeClr val="tx1"/>
                          </a:solidFill>
                          <a:latin typeface="+mj-lt"/>
                        </a:rPr>
                        <a:t>Identified 8 products or services for commercialisation</a:t>
                      </a:r>
                    </a:p>
                    <a:p>
                      <a:pPr algn="ctr"/>
                      <a:endParaRPr lang="en-GB" noProof="0" dirty="0"/>
                    </a:p>
                  </a:txBody>
                  <a:tcPr/>
                </a:tc>
                <a:tc>
                  <a:txBody>
                    <a:bodyPr/>
                    <a:lstStyle/>
                    <a:p>
                      <a:pPr algn="ctr"/>
                      <a:r>
                        <a:rPr lang="en-GB" sz="1400" noProof="0" dirty="0"/>
                        <a:t>Initiate an</a:t>
                      </a:r>
                      <a:r>
                        <a:rPr lang="en-GB" sz="1400" baseline="0" noProof="0" dirty="0"/>
                        <a:t> </a:t>
                      </a:r>
                    </a:p>
                    <a:p>
                      <a:pPr algn="ctr"/>
                      <a:r>
                        <a:rPr lang="en-GB" sz="1400" baseline="0" noProof="0" dirty="0"/>
                        <a:t>innovations support system</a:t>
                      </a:r>
                    </a:p>
                    <a:p>
                      <a:pPr algn="ctr"/>
                      <a:endParaRPr lang="en-GB" sz="1400" baseline="0" noProof="0" dirty="0"/>
                    </a:p>
                    <a:p>
                      <a:pPr algn="ctr"/>
                      <a:r>
                        <a:rPr lang="en-GB" sz="1400" baseline="0" noProof="0" dirty="0"/>
                        <a:t>Involve 15 regional SME:s </a:t>
                      </a:r>
                      <a:br>
                        <a:rPr lang="en-GB" sz="1400" baseline="0" noProof="0" dirty="0"/>
                      </a:br>
                      <a:r>
                        <a:rPr lang="en-GB" sz="1400" baseline="0" noProof="0"/>
                        <a:t>in the space </a:t>
                      </a:r>
                      <a:r>
                        <a:rPr lang="en-GB" sz="1400" baseline="0" noProof="0" dirty="0"/>
                        <a:t>business</a:t>
                      </a:r>
                      <a:endParaRPr lang="en-GB" sz="1400" noProof="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044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Organisation</a:t>
            </a:r>
          </a:p>
        </p:txBody>
      </p:sp>
      <p:cxnSp>
        <p:nvCxnSpPr>
          <p:cNvPr id="4" name="Straight Connector 15"/>
          <p:cNvCxnSpPr/>
          <p:nvPr/>
        </p:nvCxnSpPr>
        <p:spPr>
          <a:xfrm>
            <a:off x="6227363" y="3009700"/>
            <a:ext cx="0" cy="631871"/>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5" name="Straight Connector 14"/>
          <p:cNvCxnSpPr/>
          <p:nvPr/>
        </p:nvCxnSpPr>
        <p:spPr>
          <a:xfrm>
            <a:off x="2812978" y="3004512"/>
            <a:ext cx="0" cy="631871"/>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7" name="Straight Connector 11"/>
          <p:cNvCxnSpPr/>
          <p:nvPr/>
        </p:nvCxnSpPr>
        <p:spPr>
          <a:xfrm>
            <a:off x="4524972" y="1940266"/>
            <a:ext cx="0" cy="1407167"/>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9" name="Ellips 3"/>
          <p:cNvSpPr>
            <a:spLocks noChangeArrowheads="1"/>
          </p:cNvSpPr>
          <p:nvPr/>
        </p:nvSpPr>
        <p:spPr bwMode="auto">
          <a:xfrm>
            <a:off x="3791947" y="2244354"/>
            <a:ext cx="1466051" cy="631871"/>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Projektgrupp</a:t>
            </a:r>
            <a:endParaRPr lang="sv-SE" altLang="sv-SE" sz="1013" dirty="0">
              <a:latin typeface="Arial" panose="020B0604020202020204" pitchFamily="34" charset="0"/>
            </a:endParaRPr>
          </a:p>
        </p:txBody>
      </p:sp>
      <p:sp>
        <p:nvSpPr>
          <p:cNvPr id="12" name="Ellips 6"/>
          <p:cNvSpPr>
            <a:spLocks noChangeArrowheads="1"/>
          </p:cNvSpPr>
          <p:nvPr/>
        </p:nvSpPr>
        <p:spPr bwMode="auto">
          <a:xfrm>
            <a:off x="3813046" y="3313130"/>
            <a:ext cx="1462538" cy="656883"/>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WP 2</a:t>
            </a:r>
            <a:endParaRPr lang="sv-SE" altLang="sv-SE" sz="675" dirty="0">
              <a:ea typeface="Times New Roman" panose="02020603050405020304" pitchFamily="18" charset="0"/>
            </a:endParaRPr>
          </a:p>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Innovationsdoktorander</a:t>
            </a:r>
            <a:endParaRPr lang="sv-SE" altLang="sv-SE" sz="1013" dirty="0">
              <a:latin typeface="Arial" panose="020B0604020202020204" pitchFamily="34" charset="0"/>
            </a:endParaRPr>
          </a:p>
        </p:txBody>
      </p:sp>
      <p:cxnSp>
        <p:nvCxnSpPr>
          <p:cNvPr id="19" name="Straight Connector 12"/>
          <p:cNvCxnSpPr/>
          <p:nvPr/>
        </p:nvCxnSpPr>
        <p:spPr>
          <a:xfrm>
            <a:off x="2812978" y="3008243"/>
            <a:ext cx="3423706"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32" name="Ellips 6"/>
          <p:cNvSpPr>
            <a:spLocks noChangeArrowheads="1"/>
          </p:cNvSpPr>
          <p:nvPr/>
        </p:nvSpPr>
        <p:spPr bwMode="auto">
          <a:xfrm>
            <a:off x="5551712" y="3323428"/>
            <a:ext cx="1326137" cy="656883"/>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WP 3</a:t>
            </a:r>
            <a:endParaRPr lang="sv-SE" altLang="sv-SE" sz="675" dirty="0">
              <a:ea typeface="Times New Roman" panose="02020603050405020304" pitchFamily="18" charset="0"/>
            </a:endParaRPr>
          </a:p>
          <a:p>
            <a:pPr algn="ctr" defTabSz="514350"/>
            <a:r>
              <a:rPr lang="sv-SE" altLang="sv-SE" sz="675" dirty="0" err="1">
                <a:solidFill>
                  <a:srgbClr val="FFFFFF"/>
                </a:solidFill>
                <a:latin typeface="Arial" panose="020B0604020202020204" pitchFamily="34" charset="0"/>
                <a:ea typeface="Times New Roman" panose="02020603050405020304" pitchFamily="18" charset="0"/>
                <a:cs typeface="Arial" panose="020B0604020202020204" pitchFamily="34" charset="0"/>
              </a:rPr>
              <a:t>Innovationstödsystem</a:t>
            </a:r>
            <a:endParaRPr lang="sv-SE" altLang="sv-SE" sz="1013" dirty="0">
              <a:latin typeface="Arial" panose="020B0604020202020204" pitchFamily="34" charset="0"/>
            </a:endParaRPr>
          </a:p>
        </p:txBody>
      </p:sp>
      <p:sp>
        <p:nvSpPr>
          <p:cNvPr id="35" name="Ellips 6"/>
          <p:cNvSpPr>
            <a:spLocks noChangeArrowheads="1"/>
          </p:cNvSpPr>
          <p:nvPr/>
        </p:nvSpPr>
        <p:spPr bwMode="auto">
          <a:xfrm>
            <a:off x="2147442" y="3317254"/>
            <a:ext cx="1326137" cy="656883"/>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WP 1</a:t>
            </a:r>
            <a:endParaRPr lang="sv-SE" altLang="sv-SE" sz="675" dirty="0">
              <a:ea typeface="Times New Roman" panose="02020603050405020304" pitchFamily="18" charset="0"/>
            </a:endParaRPr>
          </a:p>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Centrumbildning</a:t>
            </a:r>
            <a:endParaRPr lang="sv-SE" altLang="sv-SE" sz="1013" dirty="0">
              <a:latin typeface="Arial" panose="020B0604020202020204" pitchFamily="34" charset="0"/>
            </a:endParaRPr>
          </a:p>
        </p:txBody>
      </p:sp>
      <p:sp>
        <p:nvSpPr>
          <p:cNvPr id="36" name="Ellips 3"/>
          <p:cNvSpPr>
            <a:spLocks noChangeArrowheads="1"/>
          </p:cNvSpPr>
          <p:nvPr/>
        </p:nvSpPr>
        <p:spPr bwMode="auto">
          <a:xfrm>
            <a:off x="3783709" y="1488531"/>
            <a:ext cx="1466051" cy="631871"/>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Styrgrupp</a:t>
            </a:r>
            <a:endParaRPr lang="sv-SE" altLang="sv-SE" sz="1013" dirty="0">
              <a:latin typeface="Arial" panose="020B0604020202020204" pitchFamily="34" charset="0"/>
            </a:endParaRPr>
          </a:p>
        </p:txBody>
      </p:sp>
      <p:pic>
        <p:nvPicPr>
          <p:cNvPr id="3" name="Bildobjekt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1712" y="1300612"/>
            <a:ext cx="1080001" cy="812332"/>
          </a:xfrm>
          <a:prstGeom prst="rect">
            <a:avLst/>
          </a:prstGeom>
        </p:spPr>
      </p:pic>
      <p:sp>
        <p:nvSpPr>
          <p:cNvPr id="13" name="textruta 12"/>
          <p:cNvSpPr txBox="1"/>
          <p:nvPr/>
        </p:nvSpPr>
        <p:spPr>
          <a:xfrm>
            <a:off x="5622051" y="2118051"/>
            <a:ext cx="763351" cy="461665"/>
          </a:xfrm>
          <a:prstGeom prst="rect">
            <a:avLst/>
          </a:prstGeom>
          <a:noFill/>
        </p:spPr>
        <p:txBody>
          <a:bodyPr wrap="none" rtlCol="0">
            <a:spAutoFit/>
          </a:bodyPr>
          <a:lstStyle/>
          <a:p>
            <a:pPr algn="ctr"/>
            <a:r>
              <a:rPr lang="sv-SE" sz="800" i="1" dirty="0"/>
              <a:t>Jonas Ekman</a:t>
            </a:r>
            <a:br>
              <a:rPr lang="sv-SE" sz="800" i="1" dirty="0"/>
            </a:br>
            <a:r>
              <a:rPr lang="sv-SE" sz="800" i="1" dirty="0"/>
              <a:t>LTU</a:t>
            </a:r>
            <a:br>
              <a:rPr lang="sv-SE" sz="800" i="1" dirty="0"/>
            </a:br>
            <a:r>
              <a:rPr lang="sv-SE" sz="800" i="1" dirty="0"/>
              <a:t>Project </a:t>
            </a:r>
            <a:r>
              <a:rPr lang="sv-SE" sz="800" i="1" dirty="0" err="1"/>
              <a:t>owner</a:t>
            </a:r>
            <a:endParaRPr lang="sv-SE" sz="800" i="1" dirty="0"/>
          </a:p>
        </p:txBody>
      </p:sp>
      <p:pic>
        <p:nvPicPr>
          <p:cNvPr id="6" name="Bildobjekt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28256" y="1327788"/>
            <a:ext cx="848201" cy="785217"/>
          </a:xfrm>
          <a:prstGeom prst="rect">
            <a:avLst/>
          </a:prstGeom>
        </p:spPr>
      </p:pic>
      <p:sp>
        <p:nvSpPr>
          <p:cNvPr id="15" name="textruta 14"/>
          <p:cNvSpPr txBox="1"/>
          <p:nvPr/>
        </p:nvSpPr>
        <p:spPr>
          <a:xfrm>
            <a:off x="6687814" y="2125184"/>
            <a:ext cx="1178528" cy="461665"/>
          </a:xfrm>
          <a:prstGeom prst="rect">
            <a:avLst/>
          </a:prstGeom>
          <a:noFill/>
        </p:spPr>
        <p:txBody>
          <a:bodyPr wrap="none" rtlCol="0">
            <a:spAutoFit/>
          </a:bodyPr>
          <a:lstStyle/>
          <a:p>
            <a:pPr algn="ctr"/>
            <a:r>
              <a:rPr lang="sv-SE" sz="800" dirty="0"/>
              <a:t>Gry Holmgren </a:t>
            </a:r>
            <a:r>
              <a:rPr lang="sv-SE" sz="800" dirty="0" err="1"/>
              <a:t>Hafskjold</a:t>
            </a:r>
            <a:endParaRPr lang="sv-SE" sz="800" dirty="0"/>
          </a:p>
          <a:p>
            <a:pPr algn="ctr"/>
            <a:r>
              <a:rPr lang="sv-SE" sz="800" i="1" dirty="0"/>
              <a:t>LTU Business</a:t>
            </a:r>
            <a:br>
              <a:rPr lang="sv-SE" sz="800" i="1" dirty="0"/>
            </a:br>
            <a:r>
              <a:rPr lang="sv-SE" sz="800" i="1" dirty="0" err="1"/>
              <a:t>Interaction</a:t>
            </a:r>
            <a:r>
              <a:rPr lang="sv-SE" sz="800" i="1" dirty="0"/>
              <a:t> party</a:t>
            </a:r>
          </a:p>
        </p:txBody>
      </p:sp>
      <p:pic>
        <p:nvPicPr>
          <p:cNvPr id="16" name="Bildobjekt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97200" y="2116210"/>
            <a:ext cx="643541" cy="812338"/>
          </a:xfrm>
          <a:prstGeom prst="rect">
            <a:avLst/>
          </a:prstGeom>
        </p:spPr>
      </p:pic>
      <p:pic>
        <p:nvPicPr>
          <p:cNvPr id="17" name="Bildobjekt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4058" y="3765948"/>
            <a:ext cx="632518" cy="801187"/>
          </a:xfrm>
          <a:prstGeom prst="rect">
            <a:avLst/>
          </a:prstGeom>
        </p:spPr>
      </p:pic>
      <p:pic>
        <p:nvPicPr>
          <p:cNvPr id="18" name="Bildobjekt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67090" y="3771524"/>
            <a:ext cx="654325" cy="801187"/>
          </a:xfrm>
          <a:prstGeom prst="rect">
            <a:avLst/>
          </a:prstGeom>
        </p:spPr>
      </p:pic>
      <p:sp>
        <p:nvSpPr>
          <p:cNvPr id="21" name="textruta 20"/>
          <p:cNvSpPr txBox="1"/>
          <p:nvPr/>
        </p:nvSpPr>
        <p:spPr>
          <a:xfrm>
            <a:off x="1473201" y="2546578"/>
            <a:ext cx="1566456" cy="338554"/>
          </a:xfrm>
          <a:prstGeom prst="rect">
            <a:avLst/>
          </a:prstGeom>
          <a:noFill/>
        </p:spPr>
        <p:txBody>
          <a:bodyPr wrap="square" rtlCol="0">
            <a:spAutoFit/>
          </a:bodyPr>
          <a:lstStyle/>
          <a:p>
            <a:pPr algn="ctr"/>
            <a:r>
              <a:rPr lang="sv-SE" sz="800" i="1" dirty="0"/>
              <a:t>Johanna Bergström-Roos</a:t>
            </a:r>
          </a:p>
          <a:p>
            <a:pPr algn="ctr"/>
            <a:r>
              <a:rPr lang="sv-SE" sz="800" i="1" dirty="0"/>
              <a:t>LTU Business, Project manager</a:t>
            </a:r>
          </a:p>
        </p:txBody>
      </p:sp>
      <p:sp>
        <p:nvSpPr>
          <p:cNvPr id="22" name="textruta 21"/>
          <p:cNvSpPr txBox="1"/>
          <p:nvPr/>
        </p:nvSpPr>
        <p:spPr>
          <a:xfrm>
            <a:off x="566695" y="4385862"/>
            <a:ext cx="1373597" cy="338554"/>
          </a:xfrm>
          <a:prstGeom prst="rect">
            <a:avLst/>
          </a:prstGeom>
          <a:noFill/>
        </p:spPr>
        <p:txBody>
          <a:bodyPr wrap="square" rtlCol="0">
            <a:spAutoFit/>
          </a:bodyPr>
          <a:lstStyle/>
          <a:p>
            <a:pPr algn="ctr"/>
            <a:r>
              <a:rPr lang="sv-SE" sz="800" i="1" dirty="0"/>
              <a:t>Olle Persson, LTU </a:t>
            </a:r>
            <a:br>
              <a:rPr lang="sv-SE" sz="800" i="1" dirty="0"/>
            </a:br>
            <a:r>
              <a:rPr lang="sv-SE" sz="800" i="1" dirty="0"/>
              <a:t>Centre </a:t>
            </a:r>
            <a:r>
              <a:rPr lang="sv-SE" sz="800" i="1" dirty="0" err="1"/>
              <a:t>of</a:t>
            </a:r>
            <a:r>
              <a:rPr lang="sv-SE" sz="800" i="1" dirty="0"/>
              <a:t> </a:t>
            </a:r>
            <a:r>
              <a:rPr lang="sv-SE" sz="800" i="1" dirty="0" err="1"/>
              <a:t>Excellence</a:t>
            </a:r>
            <a:endParaRPr lang="sv-SE" sz="800" i="1" dirty="0"/>
          </a:p>
        </p:txBody>
      </p:sp>
      <p:sp>
        <p:nvSpPr>
          <p:cNvPr id="23" name="textruta 22"/>
          <p:cNvSpPr txBox="1"/>
          <p:nvPr/>
        </p:nvSpPr>
        <p:spPr>
          <a:xfrm>
            <a:off x="3791947" y="4428407"/>
            <a:ext cx="2124132" cy="338554"/>
          </a:xfrm>
          <a:prstGeom prst="rect">
            <a:avLst/>
          </a:prstGeom>
          <a:noFill/>
        </p:spPr>
        <p:txBody>
          <a:bodyPr wrap="square" rtlCol="0">
            <a:spAutoFit/>
          </a:bodyPr>
          <a:lstStyle/>
          <a:p>
            <a:pPr algn="ctr"/>
            <a:r>
              <a:rPr lang="sv-SE" sz="800" i="1" dirty="0"/>
              <a:t>Marta-Lena Antti, LTU </a:t>
            </a:r>
            <a:br>
              <a:rPr lang="sv-SE" sz="800" i="1" dirty="0"/>
            </a:br>
            <a:r>
              <a:rPr lang="sv-SE" sz="800" i="1" dirty="0" err="1"/>
              <a:t>Gratuate</a:t>
            </a:r>
            <a:r>
              <a:rPr lang="sv-SE" sz="800" i="1" dirty="0"/>
              <a:t> </a:t>
            </a:r>
            <a:r>
              <a:rPr lang="sv-SE" sz="800" i="1" dirty="0" err="1"/>
              <a:t>School</a:t>
            </a:r>
            <a:r>
              <a:rPr lang="sv-SE" sz="800" i="1" dirty="0"/>
              <a:t> </a:t>
            </a:r>
            <a:r>
              <a:rPr lang="sv-SE" sz="800" i="1" dirty="0" err="1"/>
              <a:t>of</a:t>
            </a:r>
            <a:r>
              <a:rPr lang="sv-SE" sz="800" i="1" dirty="0"/>
              <a:t> Space </a:t>
            </a:r>
            <a:r>
              <a:rPr lang="sv-SE" sz="800" i="1" dirty="0" err="1"/>
              <a:t>Technology</a:t>
            </a:r>
            <a:endParaRPr lang="sv-SE" sz="800" i="1" dirty="0"/>
          </a:p>
        </p:txBody>
      </p:sp>
      <p:sp>
        <p:nvSpPr>
          <p:cNvPr id="25" name="textruta 24"/>
          <p:cNvSpPr txBox="1"/>
          <p:nvPr/>
        </p:nvSpPr>
        <p:spPr>
          <a:xfrm>
            <a:off x="6972899" y="4428407"/>
            <a:ext cx="1841086" cy="338554"/>
          </a:xfrm>
          <a:prstGeom prst="rect">
            <a:avLst/>
          </a:prstGeom>
          <a:noFill/>
        </p:spPr>
        <p:txBody>
          <a:bodyPr wrap="square" rtlCol="0">
            <a:spAutoFit/>
          </a:bodyPr>
          <a:lstStyle/>
          <a:p>
            <a:pPr algn="ctr"/>
            <a:r>
              <a:rPr lang="sv-SE" sz="800" i="1" dirty="0"/>
              <a:t>Johanna Bergström-Roos</a:t>
            </a:r>
          </a:p>
          <a:p>
            <a:pPr algn="ctr"/>
            <a:r>
              <a:rPr lang="sv-SE" sz="800" i="1" dirty="0"/>
              <a:t>LTU Business, Innovation Support</a:t>
            </a:r>
          </a:p>
        </p:txBody>
      </p:sp>
      <p:pic>
        <p:nvPicPr>
          <p:cNvPr id="24" name="Bildobjekt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79143" y="3339422"/>
            <a:ext cx="629303" cy="853052"/>
          </a:xfrm>
          <a:prstGeom prst="rect">
            <a:avLst/>
          </a:prstGeom>
        </p:spPr>
      </p:pic>
      <p:pic>
        <p:nvPicPr>
          <p:cNvPr id="20" name="Bildobjekt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1129" y="3760373"/>
            <a:ext cx="643541" cy="812338"/>
          </a:xfrm>
          <a:prstGeom prst="rect">
            <a:avLst/>
          </a:prstGeom>
        </p:spPr>
      </p:pic>
      <p:sp>
        <p:nvSpPr>
          <p:cNvPr id="26" name="textruta 25"/>
          <p:cNvSpPr txBox="1"/>
          <p:nvPr/>
        </p:nvSpPr>
        <p:spPr>
          <a:xfrm>
            <a:off x="7415917" y="3925113"/>
            <a:ext cx="1841086" cy="338554"/>
          </a:xfrm>
          <a:prstGeom prst="rect">
            <a:avLst/>
          </a:prstGeom>
          <a:noFill/>
        </p:spPr>
        <p:txBody>
          <a:bodyPr wrap="square" rtlCol="0">
            <a:spAutoFit/>
          </a:bodyPr>
          <a:lstStyle/>
          <a:p>
            <a:pPr algn="ctr"/>
            <a:r>
              <a:rPr lang="sv-SE" sz="800" i="1" dirty="0"/>
              <a:t>Mattias Gustafsson</a:t>
            </a:r>
          </a:p>
          <a:p>
            <a:pPr algn="ctr"/>
            <a:r>
              <a:rPr lang="sv-SE" sz="800" i="1" dirty="0"/>
              <a:t>Trainee, LTU Business</a:t>
            </a:r>
          </a:p>
        </p:txBody>
      </p:sp>
    </p:spTree>
    <p:extLst>
      <p:ext uri="{BB962C8B-B14F-4D97-AF65-F5344CB8AC3E}">
        <p14:creationId xmlns:p14="http://schemas.microsoft.com/office/powerpoint/2010/main" val="122238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3032272"/>
            <a:ext cx="3171371" cy="2111228"/>
          </a:xfrm>
          <a:prstGeom prst="rect">
            <a:avLst/>
          </a:prstGeom>
        </p:spPr>
      </p:pic>
      <p:sp>
        <p:nvSpPr>
          <p:cNvPr id="2" name="Rubrik 1"/>
          <p:cNvSpPr>
            <a:spLocks noGrp="1"/>
          </p:cNvSpPr>
          <p:nvPr>
            <p:ph type="ctrTitle"/>
          </p:nvPr>
        </p:nvSpPr>
        <p:spPr>
          <a:xfrm>
            <a:off x="678341" y="837747"/>
            <a:ext cx="7772400" cy="1102519"/>
          </a:xfrm>
        </p:spPr>
        <p:txBody>
          <a:bodyPr>
            <a:normAutofit/>
          </a:bodyPr>
          <a:lstStyle/>
          <a:p>
            <a:r>
              <a:rPr lang="sv-SE" sz="2800" b="1" dirty="0" err="1"/>
              <a:t>Establish</a:t>
            </a:r>
            <a:r>
              <a:rPr lang="sv-SE" sz="2800" b="1" dirty="0"/>
              <a:t> a Centre </a:t>
            </a:r>
            <a:r>
              <a:rPr lang="sv-SE" sz="2800" b="1" dirty="0" err="1"/>
              <a:t>of</a:t>
            </a:r>
            <a:r>
              <a:rPr lang="sv-SE" sz="2800" b="1" dirty="0"/>
              <a:t> </a:t>
            </a:r>
            <a:r>
              <a:rPr lang="sv-SE" sz="2800" b="1" dirty="0" err="1"/>
              <a:t>Excellence</a:t>
            </a:r>
            <a:endParaRPr lang="sv-SE" sz="2800" b="1" dirty="0"/>
          </a:p>
        </p:txBody>
      </p:sp>
      <p:sp>
        <p:nvSpPr>
          <p:cNvPr id="8" name="textruta 7"/>
          <p:cNvSpPr txBox="1"/>
          <p:nvPr/>
        </p:nvSpPr>
        <p:spPr>
          <a:xfrm>
            <a:off x="678341" y="1744159"/>
            <a:ext cx="5329890" cy="1815882"/>
          </a:xfrm>
          <a:prstGeom prst="rect">
            <a:avLst/>
          </a:prstGeom>
          <a:noFill/>
        </p:spPr>
        <p:txBody>
          <a:bodyPr wrap="square" rtlCol="0">
            <a:spAutoFit/>
          </a:bodyPr>
          <a:lstStyle/>
          <a:p>
            <a:pPr marL="342900" indent="-342900">
              <a:buFont typeface="Arial" panose="020B0604020202020204" pitchFamily="34" charset="0"/>
              <a:buChar char="•"/>
            </a:pPr>
            <a:r>
              <a:rPr lang="en-US" sz="1400" dirty="0"/>
              <a:t>Create a development arena for academia and industry</a:t>
            </a:r>
          </a:p>
          <a:p>
            <a:pPr marL="342900" indent="-342900">
              <a:buFont typeface="Arial" panose="020B0604020202020204" pitchFamily="34" charset="0"/>
              <a:buChar char="•"/>
            </a:pPr>
            <a:r>
              <a:rPr lang="en-US" sz="1400" dirty="0"/>
              <a:t>Be based on the needs of industry</a:t>
            </a:r>
          </a:p>
          <a:p>
            <a:pPr marL="342900" indent="-342900">
              <a:buFont typeface="Arial" panose="020B0604020202020204" pitchFamily="34" charset="0"/>
              <a:buChar char="•"/>
            </a:pPr>
            <a:r>
              <a:rPr lang="en-US" sz="1400" dirty="0"/>
              <a:t>Make the expertise available </a:t>
            </a:r>
          </a:p>
          <a:p>
            <a:pPr marL="342900" indent="-342900">
              <a:buFont typeface="Arial" panose="020B0604020202020204" pitchFamily="34" charset="0"/>
              <a:buChar char="•"/>
            </a:pPr>
            <a:r>
              <a:rPr lang="en-US" sz="1400" dirty="0"/>
              <a:t>Invite SME's, entrepreneurs, inventors, other industries </a:t>
            </a:r>
            <a:r>
              <a:rPr lang="en-US" sz="1400" dirty="0" err="1"/>
              <a:t>etc</a:t>
            </a:r>
            <a:endParaRPr lang="en-US" sz="1400" dirty="0"/>
          </a:p>
          <a:p>
            <a:pPr marL="342900" indent="-342900">
              <a:buFont typeface="Arial" panose="020B0604020202020204" pitchFamily="34" charset="0"/>
              <a:buChar char="•"/>
            </a:pPr>
            <a:r>
              <a:rPr lang="en-US" sz="1400" dirty="0"/>
              <a:t>Implement the innovation support system</a:t>
            </a:r>
          </a:p>
          <a:p>
            <a:pPr marL="342900" indent="-342900">
              <a:buFont typeface="Arial" panose="020B0604020202020204" pitchFamily="34" charset="0"/>
              <a:buChar char="•"/>
            </a:pPr>
            <a:r>
              <a:rPr lang="en-US" sz="1400" dirty="0"/>
              <a:t>Implement commercialization and entrepreneurship</a:t>
            </a:r>
          </a:p>
          <a:p>
            <a:pPr marL="342900" indent="-342900">
              <a:buFont typeface="Arial" panose="020B0604020202020204" pitchFamily="34" charset="0"/>
              <a:buChar char="•"/>
            </a:pPr>
            <a:r>
              <a:rPr lang="en-US" sz="1400" dirty="0"/>
              <a:t>Establish new networks</a:t>
            </a:r>
            <a:endParaRPr lang="sv-SE" sz="1400" dirty="0"/>
          </a:p>
          <a:p>
            <a:endParaRPr lang="sv-SE" sz="1400" dirty="0"/>
          </a:p>
        </p:txBody>
      </p:sp>
      <p:sp>
        <p:nvSpPr>
          <p:cNvPr id="10" name="textruta 9"/>
          <p:cNvSpPr txBox="1"/>
          <p:nvPr/>
        </p:nvSpPr>
        <p:spPr>
          <a:xfrm>
            <a:off x="5574984" y="3222832"/>
            <a:ext cx="1035195" cy="215444"/>
          </a:xfrm>
          <a:prstGeom prst="rect">
            <a:avLst/>
          </a:prstGeom>
          <a:noFill/>
        </p:spPr>
        <p:txBody>
          <a:bodyPr wrap="square" rtlCol="0">
            <a:spAutoFit/>
          </a:bodyPr>
          <a:lstStyle/>
          <a:p>
            <a:pPr algn="ctr"/>
            <a:r>
              <a:rPr lang="sv-SE" sz="800" i="1" dirty="0"/>
              <a:t>Olle Persson</a:t>
            </a:r>
          </a:p>
        </p:txBody>
      </p:sp>
      <p:pic>
        <p:nvPicPr>
          <p:cNvPr id="11" name="Bildobjekt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7569" y="1940763"/>
            <a:ext cx="1006433" cy="1274812"/>
          </a:xfrm>
          <a:prstGeom prst="rect">
            <a:avLst/>
          </a:prstGeom>
        </p:spPr>
      </p:pic>
    </p:spTree>
    <p:extLst>
      <p:ext uri="{BB962C8B-B14F-4D97-AF65-F5344CB8AC3E}">
        <p14:creationId xmlns:p14="http://schemas.microsoft.com/office/powerpoint/2010/main" val="80300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3032272"/>
            <a:ext cx="3171371" cy="2111228"/>
          </a:xfrm>
          <a:prstGeom prst="rect">
            <a:avLst/>
          </a:prstGeom>
        </p:spPr>
      </p:pic>
      <p:sp>
        <p:nvSpPr>
          <p:cNvPr id="2" name="Rubrik 1"/>
          <p:cNvSpPr>
            <a:spLocks noGrp="1"/>
          </p:cNvSpPr>
          <p:nvPr>
            <p:ph type="ctrTitle"/>
          </p:nvPr>
        </p:nvSpPr>
        <p:spPr>
          <a:xfrm>
            <a:off x="678341" y="837747"/>
            <a:ext cx="7772400" cy="1102519"/>
          </a:xfrm>
        </p:spPr>
        <p:txBody>
          <a:bodyPr>
            <a:normAutofit/>
          </a:bodyPr>
          <a:lstStyle/>
          <a:p>
            <a:r>
              <a:rPr lang="sv-SE" sz="2800" b="1" dirty="0" err="1"/>
              <a:t>Establish</a:t>
            </a:r>
            <a:r>
              <a:rPr lang="sv-SE" sz="2800" b="1" dirty="0"/>
              <a:t> a Centre </a:t>
            </a:r>
            <a:r>
              <a:rPr lang="sv-SE" sz="2800" b="1" dirty="0" err="1"/>
              <a:t>of</a:t>
            </a:r>
            <a:r>
              <a:rPr lang="sv-SE" sz="2800" b="1" dirty="0"/>
              <a:t> </a:t>
            </a:r>
            <a:r>
              <a:rPr lang="sv-SE" sz="2800" b="1" dirty="0" err="1"/>
              <a:t>Excellence</a:t>
            </a:r>
            <a:endParaRPr lang="sv-SE" sz="2800" b="1" dirty="0"/>
          </a:p>
        </p:txBody>
      </p:sp>
      <p:sp>
        <p:nvSpPr>
          <p:cNvPr id="6" name="textruta 5"/>
          <p:cNvSpPr txBox="1"/>
          <p:nvPr/>
        </p:nvSpPr>
        <p:spPr>
          <a:xfrm>
            <a:off x="678341" y="1744159"/>
            <a:ext cx="5329890" cy="1815882"/>
          </a:xfrm>
          <a:prstGeom prst="rect">
            <a:avLst/>
          </a:prstGeom>
          <a:noFill/>
        </p:spPr>
        <p:txBody>
          <a:bodyPr wrap="square" rtlCol="0">
            <a:spAutoFit/>
          </a:bodyPr>
          <a:lstStyle/>
          <a:p>
            <a:pPr marL="342900" indent="-342900">
              <a:buFont typeface="Arial" panose="020B0604020202020204" pitchFamily="34" charset="0"/>
              <a:buChar char="•"/>
            </a:pPr>
            <a:r>
              <a:rPr lang="en-US" sz="1400" dirty="0"/>
              <a:t>Create a development arena for academia and industry</a:t>
            </a:r>
          </a:p>
          <a:p>
            <a:pPr marL="342900" indent="-342900">
              <a:buFont typeface="Arial" panose="020B0604020202020204" pitchFamily="34" charset="0"/>
              <a:buChar char="•"/>
            </a:pPr>
            <a:r>
              <a:rPr lang="en-US" sz="1400" dirty="0"/>
              <a:t>Be based on the needs of industry</a:t>
            </a:r>
          </a:p>
          <a:p>
            <a:pPr marL="342900" indent="-342900">
              <a:buFont typeface="Arial" panose="020B0604020202020204" pitchFamily="34" charset="0"/>
              <a:buChar char="•"/>
            </a:pPr>
            <a:r>
              <a:rPr lang="en-US" sz="1400" dirty="0"/>
              <a:t>Make the expertise available </a:t>
            </a:r>
          </a:p>
          <a:p>
            <a:pPr marL="342900" indent="-342900">
              <a:buFont typeface="Arial" panose="020B0604020202020204" pitchFamily="34" charset="0"/>
              <a:buChar char="•"/>
            </a:pPr>
            <a:r>
              <a:rPr lang="en-US" sz="1400" dirty="0"/>
              <a:t>Invite SME's, entrepreneurs, inventors, other industries </a:t>
            </a:r>
            <a:r>
              <a:rPr lang="en-US" sz="1400" dirty="0" err="1"/>
              <a:t>etc</a:t>
            </a:r>
            <a:endParaRPr lang="en-US" sz="1400" dirty="0"/>
          </a:p>
          <a:p>
            <a:pPr marL="342900" indent="-342900">
              <a:buFont typeface="Arial" panose="020B0604020202020204" pitchFamily="34" charset="0"/>
              <a:buChar char="•"/>
            </a:pPr>
            <a:r>
              <a:rPr lang="en-US" sz="1400" dirty="0"/>
              <a:t>Implement the innovation support system</a:t>
            </a:r>
          </a:p>
          <a:p>
            <a:pPr marL="342900" indent="-342900">
              <a:buFont typeface="Arial" panose="020B0604020202020204" pitchFamily="34" charset="0"/>
              <a:buChar char="•"/>
            </a:pPr>
            <a:r>
              <a:rPr lang="en-US" sz="1400" dirty="0"/>
              <a:t>Implement commercialization and entrepreneurship</a:t>
            </a:r>
          </a:p>
          <a:p>
            <a:pPr marL="342900" indent="-342900">
              <a:buFont typeface="Arial" panose="020B0604020202020204" pitchFamily="34" charset="0"/>
              <a:buChar char="•"/>
            </a:pPr>
            <a:r>
              <a:rPr lang="en-US" sz="1400" dirty="0"/>
              <a:t>Establish new networks</a:t>
            </a:r>
            <a:endParaRPr lang="sv-SE" sz="1400" dirty="0"/>
          </a:p>
          <a:p>
            <a:endParaRPr lang="sv-SE" sz="1400" dirty="0"/>
          </a:p>
        </p:txBody>
      </p:sp>
      <p:pic>
        <p:nvPicPr>
          <p:cNvPr id="13" name="Bildobjekt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4452" y="987755"/>
            <a:ext cx="999338" cy="1275940"/>
          </a:xfrm>
          <a:prstGeom prst="rect">
            <a:avLst/>
          </a:prstGeom>
        </p:spPr>
      </p:pic>
      <p:pic>
        <p:nvPicPr>
          <p:cNvPr id="14" name="Bildobjekt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3747" y="3416308"/>
            <a:ext cx="1006433" cy="1220705"/>
          </a:xfrm>
          <a:prstGeom prst="rect">
            <a:avLst/>
          </a:prstGeom>
        </p:spPr>
      </p:pic>
      <p:sp>
        <p:nvSpPr>
          <p:cNvPr id="15" name="textruta 14"/>
          <p:cNvSpPr txBox="1"/>
          <p:nvPr/>
        </p:nvSpPr>
        <p:spPr>
          <a:xfrm>
            <a:off x="5603748" y="4644955"/>
            <a:ext cx="1006432" cy="215444"/>
          </a:xfrm>
          <a:prstGeom prst="rect">
            <a:avLst/>
          </a:prstGeom>
          <a:noFill/>
        </p:spPr>
        <p:txBody>
          <a:bodyPr wrap="square" rtlCol="0">
            <a:spAutoFit/>
          </a:bodyPr>
          <a:lstStyle/>
          <a:p>
            <a:pPr algn="ctr"/>
            <a:r>
              <a:rPr lang="sv-SE" sz="800" i="1" dirty="0"/>
              <a:t>Reza Emami</a:t>
            </a:r>
          </a:p>
        </p:txBody>
      </p:sp>
      <p:sp>
        <p:nvSpPr>
          <p:cNvPr id="16" name="textruta 15"/>
          <p:cNvSpPr txBox="1"/>
          <p:nvPr/>
        </p:nvSpPr>
        <p:spPr>
          <a:xfrm>
            <a:off x="6536964" y="3641005"/>
            <a:ext cx="1273383" cy="215444"/>
          </a:xfrm>
          <a:prstGeom prst="rect">
            <a:avLst/>
          </a:prstGeom>
          <a:noFill/>
        </p:spPr>
        <p:txBody>
          <a:bodyPr wrap="square" rtlCol="0">
            <a:spAutoFit/>
          </a:bodyPr>
          <a:lstStyle/>
          <a:p>
            <a:pPr algn="ctr"/>
            <a:r>
              <a:rPr lang="sv-SE" sz="800" i="1" dirty="0"/>
              <a:t>Javier Martin Torres</a:t>
            </a:r>
          </a:p>
        </p:txBody>
      </p:sp>
      <p:pic>
        <p:nvPicPr>
          <p:cNvPr id="17" name="Picture 2" descr="http://static1.eldiario.es/bbtfile/3006_20140612wknH6j.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674452" y="2486187"/>
            <a:ext cx="998409" cy="11468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ruta 18"/>
          <p:cNvSpPr txBox="1"/>
          <p:nvPr/>
        </p:nvSpPr>
        <p:spPr>
          <a:xfrm>
            <a:off x="5574984" y="3222832"/>
            <a:ext cx="1035195" cy="215444"/>
          </a:xfrm>
          <a:prstGeom prst="rect">
            <a:avLst/>
          </a:prstGeom>
          <a:noFill/>
        </p:spPr>
        <p:txBody>
          <a:bodyPr wrap="square" rtlCol="0">
            <a:spAutoFit/>
          </a:bodyPr>
          <a:lstStyle/>
          <a:p>
            <a:pPr algn="ctr"/>
            <a:r>
              <a:rPr lang="sv-SE" sz="800" i="1" dirty="0"/>
              <a:t>Olle Persson</a:t>
            </a:r>
          </a:p>
        </p:txBody>
      </p:sp>
      <p:sp>
        <p:nvSpPr>
          <p:cNvPr id="20" name="textruta 19"/>
          <p:cNvSpPr txBox="1"/>
          <p:nvPr/>
        </p:nvSpPr>
        <p:spPr>
          <a:xfrm>
            <a:off x="6485600" y="2279214"/>
            <a:ext cx="1377042" cy="215444"/>
          </a:xfrm>
          <a:prstGeom prst="rect">
            <a:avLst/>
          </a:prstGeom>
          <a:noFill/>
        </p:spPr>
        <p:txBody>
          <a:bodyPr wrap="square" rtlCol="0">
            <a:spAutoFit/>
          </a:bodyPr>
          <a:lstStyle/>
          <a:p>
            <a:pPr algn="ctr"/>
            <a:r>
              <a:rPr lang="sv-SE" sz="800" i="1" dirty="0"/>
              <a:t>Maria-Paz Zorzano Mier</a:t>
            </a:r>
          </a:p>
        </p:txBody>
      </p:sp>
      <p:pic>
        <p:nvPicPr>
          <p:cNvPr id="21" name="Bildobjekt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07569" y="1940763"/>
            <a:ext cx="1006433" cy="1274812"/>
          </a:xfrm>
          <a:prstGeom prst="rect">
            <a:avLst/>
          </a:prstGeom>
        </p:spPr>
      </p:pic>
    </p:spTree>
    <p:extLst>
      <p:ext uri="{BB962C8B-B14F-4D97-AF65-F5344CB8AC3E}">
        <p14:creationId xmlns:p14="http://schemas.microsoft.com/office/powerpoint/2010/main" val="342978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R&amp;D </a:t>
            </a:r>
            <a:r>
              <a:rPr lang="sv-SE" sz="2800" b="1" dirty="0" err="1"/>
              <a:t>projects</a:t>
            </a:r>
            <a:endParaRPr lang="sv-SE" sz="2800" b="1" dirty="0"/>
          </a:p>
        </p:txBody>
      </p:sp>
      <p:sp>
        <p:nvSpPr>
          <p:cNvPr id="6" name="textruta 5"/>
          <p:cNvSpPr txBox="1"/>
          <p:nvPr/>
        </p:nvSpPr>
        <p:spPr>
          <a:xfrm>
            <a:off x="682346" y="1932845"/>
            <a:ext cx="6669140"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t>8 R&amp;D projects</a:t>
            </a:r>
          </a:p>
          <a:p>
            <a:pPr marL="285750" indent="-285750">
              <a:buFont typeface="Arial" panose="020B0604020202020204" pitchFamily="34" charset="0"/>
              <a:buChar char="•"/>
            </a:pPr>
            <a:r>
              <a:rPr lang="en-GB" sz="1400" dirty="0"/>
              <a:t>Already 2 additional ……..</a:t>
            </a:r>
          </a:p>
          <a:p>
            <a:pPr marL="285750" indent="-285750">
              <a:buFont typeface="Arial" panose="020B0604020202020204" pitchFamily="34" charset="0"/>
              <a:buChar char="•"/>
            </a:pPr>
            <a:r>
              <a:rPr lang="en-GB" sz="1400" dirty="0"/>
              <a:t>Research based on the needs of industry</a:t>
            </a:r>
          </a:p>
          <a:p>
            <a:pPr marL="285750" indent="-285750">
              <a:buFont typeface="Arial" panose="020B0604020202020204" pitchFamily="34" charset="0"/>
              <a:buChar char="•"/>
            </a:pPr>
            <a:r>
              <a:rPr lang="en-GB" sz="1400" dirty="0"/>
              <a:t>Research based on the academic competence</a:t>
            </a:r>
          </a:p>
          <a:p>
            <a:pPr marL="285750" indent="-285750">
              <a:buFont typeface="Arial" panose="020B0604020202020204" pitchFamily="34" charset="0"/>
              <a:buChar char="•"/>
            </a:pPr>
            <a:r>
              <a:rPr lang="en-GB" sz="1400" dirty="0"/>
              <a:t>Recruit and educate innovation PhD</a:t>
            </a:r>
          </a:p>
          <a:p>
            <a:pPr marL="285750" indent="-285750">
              <a:buFont typeface="Arial" panose="020B0604020202020204" pitchFamily="34" charset="0"/>
              <a:buChar char="•"/>
            </a:pPr>
            <a:r>
              <a:rPr lang="en-GB" sz="1400" dirty="0"/>
              <a:t>Involve SME if </a:t>
            </a:r>
            <a:r>
              <a:rPr lang="en-GB" sz="1400" dirty="0" err="1"/>
              <a:t>posible</a:t>
            </a:r>
            <a:endParaRPr lang="en-GB" sz="1400" dirty="0"/>
          </a:p>
          <a:p>
            <a:pPr marL="285750" indent="-285750">
              <a:buFont typeface="Arial" panose="020B0604020202020204" pitchFamily="34" charset="0"/>
              <a:buChar char="•"/>
            </a:pPr>
            <a:r>
              <a:rPr lang="en-GB" sz="1400" dirty="0"/>
              <a:t>Create bridges between industry and academia</a:t>
            </a:r>
          </a:p>
        </p:txBody>
      </p:sp>
      <p:sp>
        <p:nvSpPr>
          <p:cNvPr id="4" name="textruta 3"/>
          <p:cNvSpPr txBox="1"/>
          <p:nvPr/>
        </p:nvSpPr>
        <p:spPr>
          <a:xfrm>
            <a:off x="7083777" y="3207657"/>
            <a:ext cx="1255408" cy="276999"/>
          </a:xfrm>
          <a:prstGeom prst="rect">
            <a:avLst/>
          </a:prstGeom>
          <a:noFill/>
        </p:spPr>
        <p:txBody>
          <a:bodyPr wrap="none" rtlCol="0">
            <a:spAutoFit/>
          </a:bodyPr>
          <a:lstStyle/>
          <a:p>
            <a:r>
              <a:rPr lang="sv-SE" sz="1200" i="1" dirty="0"/>
              <a:t>Marta-Lena Antti</a:t>
            </a:r>
          </a:p>
        </p:txBody>
      </p:sp>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346" y="3856739"/>
            <a:ext cx="1512168" cy="1006279"/>
          </a:xfrm>
          <a:prstGeom prst="rect">
            <a:avLst/>
          </a:prstGeom>
        </p:spPr>
      </p:pic>
      <p:pic>
        <p:nvPicPr>
          <p:cNvPr id="10" name="Bildobjekt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080" y="3856740"/>
            <a:ext cx="1479501" cy="1006278"/>
          </a:xfrm>
          <a:prstGeom prst="rect">
            <a:avLst/>
          </a:prstGeom>
        </p:spPr>
      </p:pic>
      <p:pic>
        <p:nvPicPr>
          <p:cNvPr id="11" name="Bildobjekt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1890" y="3848790"/>
            <a:ext cx="954167" cy="1013802"/>
          </a:xfrm>
          <a:prstGeom prst="rect">
            <a:avLst/>
          </a:prstGeom>
        </p:spPr>
      </p:pic>
      <p:pic>
        <p:nvPicPr>
          <p:cNvPr id="12" name="Bildobjekt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7292" y="3856738"/>
            <a:ext cx="1006279" cy="1006279"/>
          </a:xfrm>
          <a:prstGeom prst="rect">
            <a:avLst/>
          </a:prstGeom>
        </p:spPr>
      </p:pic>
      <p:pic>
        <p:nvPicPr>
          <p:cNvPr id="13" name="Bildobjekt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4880" y="3848790"/>
            <a:ext cx="1184891" cy="1014227"/>
          </a:xfrm>
          <a:prstGeom prst="rect">
            <a:avLst/>
          </a:prstGeom>
        </p:spPr>
      </p:pic>
      <p:pic>
        <p:nvPicPr>
          <p:cNvPr id="14" name="Bildobjekt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5601" y="3852635"/>
            <a:ext cx="1010382" cy="1010382"/>
          </a:xfrm>
          <a:prstGeom prst="rect">
            <a:avLst/>
          </a:prstGeom>
        </p:spPr>
      </p:pic>
      <p:pic>
        <p:nvPicPr>
          <p:cNvPr id="3" name="Bildobjekt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60581" y="1842920"/>
            <a:ext cx="1039236" cy="1272491"/>
          </a:xfrm>
          <a:prstGeom prst="rect">
            <a:avLst/>
          </a:prstGeom>
        </p:spPr>
      </p:pic>
    </p:spTree>
    <p:extLst>
      <p:ext uri="{BB962C8B-B14F-4D97-AF65-F5344CB8AC3E}">
        <p14:creationId xmlns:p14="http://schemas.microsoft.com/office/powerpoint/2010/main" val="148831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a:t>8 Innovation </a:t>
            </a:r>
            <a:r>
              <a:rPr lang="sv-SE" sz="2800" dirty="0" err="1"/>
              <a:t>PhD’s</a:t>
            </a:r>
            <a:endParaRPr lang="sv-SE" sz="2800" dirty="0"/>
          </a:p>
        </p:txBody>
      </p:sp>
      <p:sp>
        <p:nvSpPr>
          <p:cNvPr id="4" name="Platshållare för innehåll 3"/>
          <p:cNvSpPr txBox="1">
            <a:spLocks noGrp="1"/>
          </p:cNvSpPr>
          <p:nvPr>
            <p:ph idx="1"/>
          </p:nvPr>
        </p:nvSpPr>
        <p:spPr>
          <a:xfrm>
            <a:off x="457200" y="1637396"/>
            <a:ext cx="8374743" cy="1975926"/>
          </a:xfrm>
          <a:prstGeom prst="rect">
            <a:avLst/>
          </a:prstGeom>
          <a:noFill/>
        </p:spPr>
        <p:txBody>
          <a:bodyPr wrap="square" rtlCol="0">
            <a:spAutoFit/>
          </a:bodyPr>
          <a:lstStyle/>
          <a:p>
            <a:pPr>
              <a:buFont typeface="+mj-lt"/>
              <a:buAutoNum type="arabicPeriod"/>
            </a:pPr>
            <a:r>
              <a:rPr lang="en-GB" sz="1200" dirty="0"/>
              <a:t>Facilitation of innovation within space manufacturing </a:t>
            </a:r>
            <a:r>
              <a:rPr lang="sv-SE" sz="1200" dirty="0"/>
              <a:t> (2 PhD:s)</a:t>
            </a:r>
            <a:endParaRPr lang="en-GB" sz="1200" dirty="0"/>
          </a:p>
          <a:p>
            <a:pPr>
              <a:buFont typeface="+mj-lt"/>
              <a:buAutoNum type="arabicPeriod"/>
            </a:pPr>
            <a:r>
              <a:rPr lang="sv-SE" sz="1200" dirty="0" err="1"/>
              <a:t>SMARTi</a:t>
            </a:r>
            <a:r>
              <a:rPr lang="sv-SE" sz="1200" dirty="0"/>
              <a:t> – </a:t>
            </a:r>
            <a:r>
              <a:rPr lang="en-US" sz="1200" dirty="0"/>
              <a:t>Links between additive metal deposition process and the mechanical properties of Ti-6Al-4V </a:t>
            </a:r>
            <a:r>
              <a:rPr lang="sv-SE" sz="1200" dirty="0"/>
              <a:t>(</a:t>
            </a:r>
            <a:r>
              <a:rPr lang="sv-SE" sz="1200" u="sng" dirty="0"/>
              <a:t>S</a:t>
            </a:r>
            <a:r>
              <a:rPr lang="sv-SE" sz="1200" dirty="0"/>
              <a:t>amband mellan additiv </a:t>
            </a:r>
            <a:r>
              <a:rPr lang="sv-SE" sz="1200" u="sng" dirty="0"/>
              <a:t>M</a:t>
            </a:r>
            <a:r>
              <a:rPr lang="sv-SE" sz="1200" dirty="0"/>
              <a:t>etalldeponeringsprocess, mikrostruktur och </a:t>
            </a:r>
            <a:r>
              <a:rPr lang="sv-SE" sz="1200" dirty="0" err="1"/>
              <a:t>mek</a:t>
            </a:r>
            <a:r>
              <a:rPr lang="sv-SE" sz="1200" u="sng" dirty="0" err="1"/>
              <a:t>A</a:t>
            </a:r>
            <a:r>
              <a:rPr lang="sv-SE" sz="1200" dirty="0" err="1"/>
              <a:t>niska</a:t>
            </a:r>
            <a:r>
              <a:rPr lang="sv-SE" sz="1200" dirty="0"/>
              <a:t> </a:t>
            </a:r>
            <a:r>
              <a:rPr lang="sv-SE" sz="1200" dirty="0" err="1"/>
              <a:t>egenskape</a:t>
            </a:r>
            <a:r>
              <a:rPr lang="sv-SE" sz="1200" u="sng" dirty="0" err="1"/>
              <a:t>R</a:t>
            </a:r>
            <a:r>
              <a:rPr lang="sv-SE" sz="1200" dirty="0"/>
              <a:t> för </a:t>
            </a:r>
            <a:r>
              <a:rPr lang="sv-SE" sz="1200" u="sng" dirty="0"/>
              <a:t>Ti</a:t>
            </a:r>
            <a:r>
              <a:rPr lang="sv-SE" sz="1200" dirty="0"/>
              <a:t>tan)</a:t>
            </a:r>
          </a:p>
          <a:p>
            <a:pPr>
              <a:buFont typeface="+mj-lt"/>
              <a:buAutoNum type="arabicPeriod"/>
            </a:pPr>
            <a:r>
              <a:rPr lang="en-GB" sz="1200" dirty="0"/>
              <a:t>Software-defined radio for ground-based satellite communication </a:t>
            </a:r>
          </a:p>
          <a:p>
            <a:pPr>
              <a:buFont typeface="+mj-lt"/>
              <a:buAutoNum type="arabicPeriod"/>
            </a:pPr>
            <a:r>
              <a:rPr lang="en-GB" sz="1200" dirty="0"/>
              <a:t>ANSHAB - </a:t>
            </a:r>
            <a:r>
              <a:rPr lang="en-US" sz="1200" dirty="0"/>
              <a:t>Autonomous Navigation System for High Altitude Balloons (</a:t>
            </a:r>
            <a:r>
              <a:rPr lang="en-GB" sz="1200" dirty="0"/>
              <a:t>New measuring method for balloon-borne stratospheric wind profiling )</a:t>
            </a:r>
          </a:p>
          <a:p>
            <a:pPr>
              <a:buFont typeface="+mj-lt"/>
              <a:buAutoNum type="arabicPeriod"/>
            </a:pPr>
            <a:r>
              <a:rPr lang="en-GB" sz="1200" dirty="0"/>
              <a:t>Development of the instrument HABIT (for </a:t>
            </a:r>
            <a:r>
              <a:rPr lang="en-GB" sz="1200" dirty="0" err="1"/>
              <a:t>ExoMars</a:t>
            </a:r>
            <a:r>
              <a:rPr lang="en-GB" sz="1200"/>
              <a:t> 2020)</a:t>
            </a:r>
            <a:endParaRPr lang="en-GB" sz="1200" dirty="0"/>
          </a:p>
          <a:p>
            <a:pPr>
              <a:buFont typeface="+mj-lt"/>
              <a:buAutoNum type="arabicPeriod"/>
            </a:pPr>
            <a:r>
              <a:rPr lang="en-US" sz="1200" dirty="0" err="1"/>
              <a:t>MicroPILS</a:t>
            </a:r>
            <a:r>
              <a:rPr lang="en-US" sz="1200" dirty="0"/>
              <a:t> – </a:t>
            </a:r>
            <a:r>
              <a:rPr lang="en-GB" sz="1200" u="sng" dirty="0"/>
              <a:t>Micro</a:t>
            </a:r>
            <a:r>
              <a:rPr lang="en-GB" sz="1200" dirty="0"/>
              <a:t> </a:t>
            </a:r>
            <a:r>
              <a:rPr lang="en-GB" sz="1200" u="sng" dirty="0"/>
              <a:t>P</a:t>
            </a:r>
            <a:r>
              <a:rPr lang="en-GB" sz="1200" dirty="0"/>
              <a:t>ropulsion </a:t>
            </a:r>
            <a:r>
              <a:rPr lang="en-GB" sz="1200" u="sng" dirty="0"/>
              <a:t>I</a:t>
            </a:r>
            <a:r>
              <a:rPr lang="en-GB" sz="1200" dirty="0"/>
              <a:t>n the </a:t>
            </a:r>
            <a:r>
              <a:rPr lang="en-GB" sz="1200" u="sng" dirty="0"/>
              <a:t>L</a:t>
            </a:r>
            <a:r>
              <a:rPr lang="en-GB" sz="1200" dirty="0"/>
              <a:t>oop </a:t>
            </a:r>
            <a:r>
              <a:rPr lang="en-GB" sz="1200" u="sng" dirty="0"/>
              <a:t>S</a:t>
            </a:r>
            <a:r>
              <a:rPr lang="en-GB" sz="1200" dirty="0"/>
              <a:t>imulations </a:t>
            </a:r>
          </a:p>
          <a:p>
            <a:pPr>
              <a:buFont typeface="+mj-lt"/>
              <a:buAutoNum type="arabicPeriod"/>
            </a:pPr>
            <a:r>
              <a:rPr lang="en-GB" sz="1200" dirty="0"/>
              <a:t>Formation flying in space – on-board systems to calculate trajectories etc.</a:t>
            </a:r>
          </a:p>
        </p:txBody>
      </p:sp>
      <p:pic>
        <p:nvPicPr>
          <p:cNvPr id="5" name="Bildobjekt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9454" y="3839829"/>
            <a:ext cx="1508665" cy="1026114"/>
          </a:xfrm>
          <a:prstGeom prst="rect">
            <a:avLst/>
          </a:prstGeom>
        </p:spPr>
      </p:pic>
      <p:pic>
        <p:nvPicPr>
          <p:cNvPr id="6" name="Bildobjekt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341" y="3839828"/>
            <a:ext cx="1346289" cy="1022763"/>
          </a:xfrm>
          <a:prstGeom prst="rect">
            <a:avLst/>
          </a:prstGeom>
        </p:spPr>
      </p:pic>
      <p:pic>
        <p:nvPicPr>
          <p:cNvPr id="7" name="Bildobjekt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46457" y="3834921"/>
            <a:ext cx="1217824" cy="1026115"/>
          </a:xfrm>
          <a:prstGeom prst="rect">
            <a:avLst/>
          </a:prstGeom>
        </p:spPr>
      </p:pic>
      <p:pic>
        <p:nvPicPr>
          <p:cNvPr id="8" name="Bildobjekt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9648" y="3839827"/>
            <a:ext cx="1077655" cy="1026115"/>
          </a:xfrm>
          <a:prstGeom prst="rect">
            <a:avLst/>
          </a:prstGeom>
        </p:spPr>
      </p:pic>
      <p:pic>
        <p:nvPicPr>
          <p:cNvPr id="9" name="Bildobjekt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34113" y="3839827"/>
            <a:ext cx="1003383" cy="1016305"/>
          </a:xfrm>
          <a:prstGeom prst="rect">
            <a:avLst/>
          </a:prstGeom>
        </p:spPr>
      </p:pic>
      <p:pic>
        <p:nvPicPr>
          <p:cNvPr id="10" name="Bildobjekt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97314" y="3846667"/>
            <a:ext cx="972458" cy="1019276"/>
          </a:xfrm>
          <a:prstGeom prst="rect">
            <a:avLst/>
          </a:prstGeom>
        </p:spPr>
      </p:pic>
    </p:spTree>
    <p:extLst>
      <p:ext uri="{BB962C8B-B14F-4D97-AF65-F5344CB8AC3E}">
        <p14:creationId xmlns:p14="http://schemas.microsoft.com/office/powerpoint/2010/main" val="20972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561708" y="3056924"/>
            <a:ext cx="1078228" cy="215444"/>
          </a:xfrm>
          <a:prstGeom prst="rect">
            <a:avLst/>
          </a:prstGeom>
          <a:noFill/>
        </p:spPr>
        <p:txBody>
          <a:bodyPr wrap="square" rtlCol="0">
            <a:spAutoFit/>
          </a:bodyPr>
          <a:lstStyle/>
          <a:p>
            <a:pPr algn="ctr"/>
            <a:r>
              <a:rPr lang="sv-SE" sz="800" i="1" dirty="0"/>
              <a:t>Marta-Lena Antti</a:t>
            </a:r>
          </a:p>
        </p:txBody>
      </p:sp>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346" y="3856739"/>
            <a:ext cx="1512168" cy="1006279"/>
          </a:xfrm>
          <a:prstGeom prst="rect">
            <a:avLst/>
          </a:prstGeom>
        </p:spPr>
      </p:pic>
      <p:pic>
        <p:nvPicPr>
          <p:cNvPr id="10" name="Bildobjekt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080" y="3856740"/>
            <a:ext cx="1479501" cy="1006278"/>
          </a:xfrm>
          <a:prstGeom prst="rect">
            <a:avLst/>
          </a:prstGeom>
        </p:spPr>
      </p:pic>
      <p:pic>
        <p:nvPicPr>
          <p:cNvPr id="11" name="Bildobjekt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1890" y="3848790"/>
            <a:ext cx="954167" cy="1013802"/>
          </a:xfrm>
          <a:prstGeom prst="rect">
            <a:avLst/>
          </a:prstGeom>
        </p:spPr>
      </p:pic>
      <p:pic>
        <p:nvPicPr>
          <p:cNvPr id="12" name="Bildobjekt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7292" y="3856738"/>
            <a:ext cx="1006279" cy="1006279"/>
          </a:xfrm>
          <a:prstGeom prst="rect">
            <a:avLst/>
          </a:prstGeom>
        </p:spPr>
      </p:pic>
      <p:pic>
        <p:nvPicPr>
          <p:cNvPr id="13" name="Bildobjekt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4880" y="3848790"/>
            <a:ext cx="1184891" cy="1014227"/>
          </a:xfrm>
          <a:prstGeom prst="rect">
            <a:avLst/>
          </a:prstGeom>
        </p:spPr>
      </p:pic>
      <p:pic>
        <p:nvPicPr>
          <p:cNvPr id="14" name="Bildobjekt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5601" y="3852635"/>
            <a:ext cx="1010382" cy="1010382"/>
          </a:xfrm>
          <a:prstGeom prst="rect">
            <a:avLst/>
          </a:prstGeom>
        </p:spPr>
      </p:pic>
      <p:pic>
        <p:nvPicPr>
          <p:cNvPr id="15" name="Bildobjekt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65287" y="2033851"/>
            <a:ext cx="837212" cy="1015457"/>
          </a:xfrm>
          <a:prstGeom prst="rect">
            <a:avLst/>
          </a:prstGeom>
        </p:spPr>
      </p:pic>
      <p:sp>
        <p:nvSpPr>
          <p:cNvPr id="16" name="textruta 15"/>
          <p:cNvSpPr txBox="1"/>
          <p:nvPr/>
        </p:nvSpPr>
        <p:spPr>
          <a:xfrm>
            <a:off x="1701920" y="3056924"/>
            <a:ext cx="766053" cy="215444"/>
          </a:xfrm>
          <a:prstGeom prst="rect">
            <a:avLst/>
          </a:prstGeom>
          <a:noFill/>
        </p:spPr>
        <p:txBody>
          <a:bodyPr wrap="square" rtlCol="0">
            <a:spAutoFit/>
          </a:bodyPr>
          <a:lstStyle/>
          <a:p>
            <a:pPr algn="ctr"/>
            <a:r>
              <a:rPr lang="sv-SE" sz="800" i="1" dirty="0"/>
              <a:t>Reza Emami</a:t>
            </a:r>
          </a:p>
        </p:txBody>
      </p:sp>
      <p:sp>
        <p:nvSpPr>
          <p:cNvPr id="17" name="textruta 16"/>
          <p:cNvSpPr txBox="1"/>
          <p:nvPr/>
        </p:nvSpPr>
        <p:spPr>
          <a:xfrm>
            <a:off x="2356865" y="3056924"/>
            <a:ext cx="1407074" cy="215444"/>
          </a:xfrm>
          <a:prstGeom prst="rect">
            <a:avLst/>
          </a:prstGeom>
          <a:noFill/>
        </p:spPr>
        <p:txBody>
          <a:bodyPr wrap="square" rtlCol="0">
            <a:spAutoFit/>
          </a:bodyPr>
          <a:lstStyle/>
          <a:p>
            <a:pPr algn="ctr"/>
            <a:r>
              <a:rPr lang="sv-SE" sz="800" i="1" dirty="0"/>
              <a:t>Anna Öhrwall Rönnbäck</a:t>
            </a:r>
          </a:p>
        </p:txBody>
      </p:sp>
      <p:sp>
        <p:nvSpPr>
          <p:cNvPr id="20" name="textruta 19"/>
          <p:cNvSpPr txBox="1"/>
          <p:nvPr/>
        </p:nvSpPr>
        <p:spPr>
          <a:xfrm>
            <a:off x="5380909" y="3048974"/>
            <a:ext cx="1198061" cy="215444"/>
          </a:xfrm>
          <a:prstGeom prst="rect">
            <a:avLst/>
          </a:prstGeom>
          <a:noFill/>
        </p:spPr>
        <p:txBody>
          <a:bodyPr wrap="square" rtlCol="0">
            <a:spAutoFit/>
          </a:bodyPr>
          <a:lstStyle/>
          <a:p>
            <a:pPr algn="ctr"/>
            <a:r>
              <a:rPr lang="sv-SE" sz="800" i="1" dirty="0"/>
              <a:t>Thomas Kuhn</a:t>
            </a:r>
          </a:p>
        </p:txBody>
      </p:sp>
      <p:sp>
        <p:nvSpPr>
          <p:cNvPr id="25" name="textruta 24"/>
          <p:cNvSpPr txBox="1"/>
          <p:nvPr/>
        </p:nvSpPr>
        <p:spPr>
          <a:xfrm>
            <a:off x="6238817" y="3057871"/>
            <a:ext cx="1377042" cy="215444"/>
          </a:xfrm>
          <a:prstGeom prst="rect">
            <a:avLst/>
          </a:prstGeom>
          <a:noFill/>
        </p:spPr>
        <p:txBody>
          <a:bodyPr wrap="square" rtlCol="0">
            <a:spAutoFit/>
          </a:bodyPr>
          <a:lstStyle/>
          <a:p>
            <a:pPr algn="ctr"/>
            <a:r>
              <a:rPr lang="sv-SE" sz="800" i="1" dirty="0"/>
              <a:t>Maria-Paz Zorzano Mier</a:t>
            </a:r>
          </a:p>
        </p:txBody>
      </p:sp>
      <p:sp>
        <p:nvSpPr>
          <p:cNvPr id="28" name="textruta 27"/>
          <p:cNvSpPr txBox="1"/>
          <p:nvPr/>
        </p:nvSpPr>
        <p:spPr>
          <a:xfrm>
            <a:off x="4424880" y="3048974"/>
            <a:ext cx="1155767" cy="215444"/>
          </a:xfrm>
          <a:prstGeom prst="rect">
            <a:avLst/>
          </a:prstGeom>
          <a:noFill/>
        </p:spPr>
        <p:txBody>
          <a:bodyPr wrap="square" rtlCol="0">
            <a:spAutoFit/>
          </a:bodyPr>
          <a:lstStyle/>
          <a:p>
            <a:pPr algn="ctr"/>
            <a:r>
              <a:rPr lang="sv-SE" sz="800" i="1" dirty="0"/>
              <a:t>Javier Martin Torres</a:t>
            </a:r>
          </a:p>
        </p:txBody>
      </p:sp>
      <p:pic>
        <p:nvPicPr>
          <p:cNvPr id="29" name="Bildobjekt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73555" y="2029370"/>
            <a:ext cx="857908" cy="1029835"/>
          </a:xfrm>
          <a:prstGeom prst="rect">
            <a:avLst/>
          </a:prstGeom>
        </p:spPr>
      </p:pic>
      <p:pic>
        <p:nvPicPr>
          <p:cNvPr id="7" name="Bildobjekt 6"/>
          <p:cNvPicPr>
            <a:picLocks noChangeAspect="1"/>
          </p:cNvPicPr>
          <p:nvPr/>
        </p:nvPicPr>
        <p:blipFill rotWithShape="1">
          <a:blip r:embed="rId10" cstate="screen">
            <a:extLst>
              <a:ext uri="{28A0092B-C50C-407E-A947-70E740481C1C}">
                <a14:useLocalDpi xmlns:a14="http://schemas.microsoft.com/office/drawing/2010/main"/>
              </a:ext>
            </a:extLst>
          </a:blip>
          <a:srcRect l="-839"/>
          <a:stretch/>
        </p:blipFill>
        <p:spPr>
          <a:xfrm>
            <a:off x="5539050" y="2023008"/>
            <a:ext cx="881780" cy="1033916"/>
          </a:xfrm>
          <a:prstGeom prst="rect">
            <a:avLst/>
          </a:prstGeom>
        </p:spPr>
      </p:pic>
      <p:sp>
        <p:nvSpPr>
          <p:cNvPr id="30" name="Rektangel 29"/>
          <p:cNvSpPr/>
          <p:nvPr/>
        </p:nvSpPr>
        <p:spPr>
          <a:xfrm>
            <a:off x="6508159" y="2020089"/>
            <a:ext cx="788113" cy="1015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800"/>
          </a:p>
        </p:txBody>
      </p:sp>
      <p:sp>
        <p:nvSpPr>
          <p:cNvPr id="31" name="textruta 30"/>
          <p:cNvSpPr txBox="1"/>
          <p:nvPr/>
        </p:nvSpPr>
        <p:spPr>
          <a:xfrm>
            <a:off x="3419868" y="3050564"/>
            <a:ext cx="1198061" cy="215444"/>
          </a:xfrm>
          <a:prstGeom prst="rect">
            <a:avLst/>
          </a:prstGeom>
          <a:noFill/>
        </p:spPr>
        <p:txBody>
          <a:bodyPr wrap="square" rtlCol="0">
            <a:spAutoFit/>
          </a:bodyPr>
          <a:lstStyle/>
          <a:p>
            <a:pPr algn="ctr"/>
            <a:r>
              <a:rPr lang="sv-SE" sz="800" i="1" dirty="0"/>
              <a:t>Peter Törlind</a:t>
            </a:r>
          </a:p>
        </p:txBody>
      </p:sp>
      <p:pic>
        <p:nvPicPr>
          <p:cNvPr id="35" name="Bildobjekt 3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594863" y="2027159"/>
            <a:ext cx="854957" cy="1042508"/>
          </a:xfrm>
          <a:prstGeom prst="rect">
            <a:avLst/>
          </a:prstGeom>
        </p:spPr>
      </p:pic>
      <p:pic>
        <p:nvPicPr>
          <p:cNvPr id="41" name="Bildobjekt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83601" y="2038441"/>
            <a:ext cx="802455" cy="1010533"/>
          </a:xfrm>
          <a:prstGeom prst="rect">
            <a:avLst/>
          </a:prstGeom>
        </p:spPr>
      </p:pic>
      <p:sp>
        <p:nvSpPr>
          <p:cNvPr id="42" name="Rektangel 41"/>
          <p:cNvSpPr/>
          <p:nvPr/>
        </p:nvSpPr>
        <p:spPr>
          <a:xfrm>
            <a:off x="7374424" y="3057871"/>
            <a:ext cx="899605" cy="215444"/>
          </a:xfrm>
          <a:prstGeom prst="rect">
            <a:avLst/>
          </a:prstGeom>
        </p:spPr>
        <p:txBody>
          <a:bodyPr wrap="none">
            <a:spAutoFit/>
          </a:bodyPr>
          <a:lstStyle/>
          <a:p>
            <a:pPr algn="ctr"/>
            <a:r>
              <a:rPr lang="sv-SE" sz="800" i="1" dirty="0"/>
              <a:t>Jaap van de Beek</a:t>
            </a:r>
          </a:p>
        </p:txBody>
      </p:sp>
      <p:sp>
        <p:nvSpPr>
          <p:cNvPr id="34" name="Rubrik 1"/>
          <p:cNvSpPr>
            <a:spLocks noGrp="1"/>
          </p:cNvSpPr>
          <p:nvPr>
            <p:ph type="ctrTitle"/>
          </p:nvPr>
        </p:nvSpPr>
        <p:spPr>
          <a:xfrm>
            <a:off x="678341" y="837747"/>
            <a:ext cx="7772400" cy="1102519"/>
          </a:xfrm>
        </p:spPr>
        <p:txBody>
          <a:bodyPr>
            <a:normAutofit/>
          </a:bodyPr>
          <a:lstStyle/>
          <a:p>
            <a:r>
              <a:rPr lang="sv-SE" sz="2800" b="1" dirty="0"/>
              <a:t>Supervisors RIT</a:t>
            </a:r>
          </a:p>
        </p:txBody>
      </p:sp>
      <p:pic>
        <p:nvPicPr>
          <p:cNvPr id="26" name="Bildobjekt 2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35301" y="2038441"/>
            <a:ext cx="825296" cy="1010533"/>
          </a:xfrm>
          <a:prstGeom prst="rect">
            <a:avLst/>
          </a:prstGeom>
        </p:spPr>
      </p:pic>
      <p:pic>
        <p:nvPicPr>
          <p:cNvPr id="2" name="Bildobjekt 1"/>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602707" y="2038441"/>
            <a:ext cx="902043" cy="1019856"/>
          </a:xfrm>
          <a:prstGeom prst="rect">
            <a:avLst/>
          </a:prstGeom>
        </p:spPr>
      </p:pic>
      <p:pic>
        <p:nvPicPr>
          <p:cNvPr id="27" name="Bildobjekt 26"/>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508159" y="2011203"/>
            <a:ext cx="812800" cy="1037771"/>
          </a:xfrm>
          <a:prstGeom prst="rect">
            <a:avLst/>
          </a:prstGeom>
        </p:spPr>
      </p:pic>
    </p:spTree>
    <p:extLst>
      <p:ext uri="{BB962C8B-B14F-4D97-AF65-F5344CB8AC3E}">
        <p14:creationId xmlns:p14="http://schemas.microsoft.com/office/powerpoint/2010/main" val="304793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331048" y="2065176"/>
            <a:ext cx="1078228" cy="215444"/>
          </a:xfrm>
          <a:prstGeom prst="rect">
            <a:avLst/>
          </a:prstGeom>
          <a:noFill/>
        </p:spPr>
        <p:txBody>
          <a:bodyPr wrap="square" rtlCol="0">
            <a:spAutoFit/>
          </a:bodyPr>
          <a:lstStyle/>
          <a:p>
            <a:pPr algn="ctr"/>
            <a:r>
              <a:rPr lang="sv-SE" sz="800" i="1" dirty="0"/>
              <a:t>Marta-Lena Antti</a:t>
            </a:r>
          </a:p>
        </p:txBody>
      </p:sp>
      <p:pic>
        <p:nvPicPr>
          <p:cNvPr id="15" name="Bildobjekt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4627" y="1042103"/>
            <a:ext cx="837212" cy="1015457"/>
          </a:xfrm>
          <a:prstGeom prst="rect">
            <a:avLst/>
          </a:prstGeom>
        </p:spPr>
      </p:pic>
      <p:sp>
        <p:nvSpPr>
          <p:cNvPr id="16" name="textruta 15"/>
          <p:cNvSpPr txBox="1"/>
          <p:nvPr/>
        </p:nvSpPr>
        <p:spPr>
          <a:xfrm>
            <a:off x="5471260" y="2065176"/>
            <a:ext cx="766053" cy="215444"/>
          </a:xfrm>
          <a:prstGeom prst="rect">
            <a:avLst/>
          </a:prstGeom>
          <a:noFill/>
        </p:spPr>
        <p:txBody>
          <a:bodyPr wrap="square" rtlCol="0">
            <a:spAutoFit/>
          </a:bodyPr>
          <a:lstStyle/>
          <a:p>
            <a:pPr algn="ctr"/>
            <a:r>
              <a:rPr lang="sv-SE" sz="800" i="1" dirty="0"/>
              <a:t>Reza Emami</a:t>
            </a:r>
          </a:p>
        </p:txBody>
      </p:sp>
      <p:sp>
        <p:nvSpPr>
          <p:cNvPr id="17" name="textruta 16"/>
          <p:cNvSpPr txBox="1"/>
          <p:nvPr/>
        </p:nvSpPr>
        <p:spPr>
          <a:xfrm>
            <a:off x="6126205" y="2065176"/>
            <a:ext cx="1407074" cy="215444"/>
          </a:xfrm>
          <a:prstGeom prst="rect">
            <a:avLst/>
          </a:prstGeom>
          <a:noFill/>
        </p:spPr>
        <p:txBody>
          <a:bodyPr wrap="square" rtlCol="0">
            <a:spAutoFit/>
          </a:bodyPr>
          <a:lstStyle/>
          <a:p>
            <a:pPr algn="ctr"/>
            <a:r>
              <a:rPr lang="sv-SE" sz="800" i="1" dirty="0"/>
              <a:t>Anna Öhrwall Rönnbäck</a:t>
            </a:r>
          </a:p>
        </p:txBody>
      </p:sp>
      <p:sp>
        <p:nvSpPr>
          <p:cNvPr id="31" name="textruta 30"/>
          <p:cNvSpPr txBox="1"/>
          <p:nvPr/>
        </p:nvSpPr>
        <p:spPr>
          <a:xfrm>
            <a:off x="7189208" y="2058816"/>
            <a:ext cx="1198061" cy="215444"/>
          </a:xfrm>
          <a:prstGeom prst="rect">
            <a:avLst/>
          </a:prstGeom>
          <a:noFill/>
        </p:spPr>
        <p:txBody>
          <a:bodyPr wrap="square" rtlCol="0">
            <a:spAutoFit/>
          </a:bodyPr>
          <a:lstStyle/>
          <a:p>
            <a:pPr algn="ctr"/>
            <a:r>
              <a:rPr lang="sv-SE" sz="800" i="1" dirty="0"/>
              <a:t>Peter Törlind</a:t>
            </a:r>
          </a:p>
        </p:txBody>
      </p:sp>
      <p:pic>
        <p:nvPicPr>
          <p:cNvPr id="35" name="Bildobjekt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55317" y="1035411"/>
            <a:ext cx="854957" cy="1042508"/>
          </a:xfrm>
          <a:prstGeom prst="rect">
            <a:avLst/>
          </a:prstGeom>
        </p:spPr>
      </p:pic>
      <p:sp>
        <p:nvSpPr>
          <p:cNvPr id="34" name="Rubrik 1"/>
          <p:cNvSpPr>
            <a:spLocks noGrp="1"/>
          </p:cNvSpPr>
          <p:nvPr>
            <p:ph type="ctrTitle"/>
          </p:nvPr>
        </p:nvSpPr>
        <p:spPr>
          <a:xfrm>
            <a:off x="715655" y="1067351"/>
            <a:ext cx="7772400" cy="1102519"/>
          </a:xfrm>
        </p:spPr>
        <p:txBody>
          <a:bodyPr>
            <a:normAutofit/>
          </a:bodyPr>
          <a:lstStyle/>
          <a:p>
            <a:r>
              <a:rPr lang="sv-SE" sz="2800" b="1" dirty="0"/>
              <a:t>Supervisors </a:t>
            </a:r>
            <a:br>
              <a:rPr lang="sv-SE" sz="2800" b="1" dirty="0"/>
            </a:br>
            <a:r>
              <a:rPr lang="sv-SE" sz="2800" b="1" dirty="0" err="1"/>
              <a:t>Graduate</a:t>
            </a:r>
            <a:r>
              <a:rPr lang="sv-SE" sz="2800" b="1" dirty="0"/>
              <a:t> </a:t>
            </a:r>
            <a:r>
              <a:rPr lang="sv-SE" sz="2800" b="1" dirty="0" err="1"/>
              <a:t>School</a:t>
            </a:r>
            <a:endParaRPr lang="sv-SE" sz="2800" b="1" dirty="0"/>
          </a:p>
        </p:txBody>
      </p:sp>
      <p:pic>
        <p:nvPicPr>
          <p:cNvPr id="26" name="Bildobjekt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37415" y="3675105"/>
            <a:ext cx="777953" cy="1051874"/>
          </a:xfrm>
          <a:prstGeom prst="rect">
            <a:avLst/>
          </a:prstGeom>
        </p:spPr>
      </p:pic>
      <p:pic>
        <p:nvPicPr>
          <p:cNvPr id="27" name="Bildobjekt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1481" y="3683620"/>
            <a:ext cx="849169" cy="1051874"/>
          </a:xfrm>
          <a:prstGeom prst="rect">
            <a:avLst/>
          </a:prstGeom>
        </p:spPr>
      </p:pic>
      <p:sp>
        <p:nvSpPr>
          <p:cNvPr id="32" name="textruta 31"/>
          <p:cNvSpPr txBox="1"/>
          <p:nvPr/>
        </p:nvSpPr>
        <p:spPr>
          <a:xfrm>
            <a:off x="5884841" y="4735494"/>
            <a:ext cx="1198061" cy="215444"/>
          </a:xfrm>
          <a:prstGeom prst="rect">
            <a:avLst/>
          </a:prstGeom>
          <a:noFill/>
        </p:spPr>
        <p:txBody>
          <a:bodyPr wrap="square" rtlCol="0">
            <a:spAutoFit/>
          </a:bodyPr>
          <a:lstStyle/>
          <a:p>
            <a:pPr algn="ctr"/>
            <a:r>
              <a:rPr lang="sv-SE" sz="800" i="1" dirty="0"/>
              <a:t>Ichiro Minami</a:t>
            </a:r>
          </a:p>
        </p:txBody>
      </p:sp>
      <p:sp>
        <p:nvSpPr>
          <p:cNvPr id="33" name="textruta 32"/>
          <p:cNvSpPr txBox="1"/>
          <p:nvPr/>
        </p:nvSpPr>
        <p:spPr>
          <a:xfrm>
            <a:off x="4962586" y="4735494"/>
            <a:ext cx="1198061" cy="215444"/>
          </a:xfrm>
          <a:prstGeom prst="rect">
            <a:avLst/>
          </a:prstGeom>
          <a:noFill/>
        </p:spPr>
        <p:txBody>
          <a:bodyPr wrap="square" rtlCol="0">
            <a:spAutoFit/>
          </a:bodyPr>
          <a:lstStyle/>
          <a:p>
            <a:pPr algn="ctr"/>
            <a:r>
              <a:rPr lang="sv-SE" sz="800" i="1" dirty="0"/>
              <a:t>Magnus Gustavsson</a:t>
            </a:r>
          </a:p>
        </p:txBody>
      </p:sp>
      <p:sp>
        <p:nvSpPr>
          <p:cNvPr id="2" name="AutoShape 2" descr="Bildresultat för hans nilsson ir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0" name="Picture 6" descr="Hans Nilsson, IR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31034" y="3686195"/>
            <a:ext cx="836160" cy="1049299"/>
          </a:xfrm>
          <a:prstGeom prst="rect">
            <a:avLst/>
          </a:prstGeom>
          <a:noFill/>
          <a:extLst>
            <a:ext uri="{909E8E84-426E-40DD-AFC4-6F175D3DCCD1}">
              <a14:hiddenFill xmlns:a14="http://schemas.microsoft.com/office/drawing/2010/main">
                <a:solidFill>
                  <a:srgbClr val="FFFFFF"/>
                </a:solidFill>
              </a14:hiddenFill>
            </a:ext>
          </a:extLst>
        </p:spPr>
      </p:pic>
      <p:sp>
        <p:nvSpPr>
          <p:cNvPr id="36" name="textruta 35"/>
          <p:cNvSpPr txBox="1"/>
          <p:nvPr/>
        </p:nvSpPr>
        <p:spPr>
          <a:xfrm>
            <a:off x="120484" y="4748745"/>
            <a:ext cx="1198061" cy="215444"/>
          </a:xfrm>
          <a:prstGeom prst="rect">
            <a:avLst/>
          </a:prstGeom>
          <a:noFill/>
        </p:spPr>
        <p:txBody>
          <a:bodyPr wrap="square" rtlCol="0">
            <a:spAutoFit/>
          </a:bodyPr>
          <a:lstStyle/>
          <a:p>
            <a:pPr algn="ctr"/>
            <a:r>
              <a:rPr lang="sv-SE" sz="800" i="1" dirty="0"/>
              <a:t>Hans Nilsson</a:t>
            </a:r>
          </a:p>
        </p:txBody>
      </p:sp>
      <p:pic>
        <p:nvPicPr>
          <p:cNvPr id="1032" name="Picture 8" descr="http://www.irf.se/~belova/Evgenia.gi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0010" t="6001" r="9404" b="12671"/>
          <a:stretch/>
        </p:blipFill>
        <p:spPr bwMode="auto">
          <a:xfrm>
            <a:off x="1280283" y="3675105"/>
            <a:ext cx="837216" cy="1060389"/>
          </a:xfrm>
          <a:prstGeom prst="rect">
            <a:avLst/>
          </a:prstGeom>
          <a:noFill/>
          <a:extLst>
            <a:ext uri="{909E8E84-426E-40DD-AFC4-6F175D3DCCD1}">
              <a14:hiddenFill xmlns:a14="http://schemas.microsoft.com/office/drawing/2010/main">
                <a:solidFill>
                  <a:srgbClr val="FFFFFF"/>
                </a:solidFill>
              </a14:hiddenFill>
            </a:ext>
          </a:extLst>
        </p:spPr>
      </p:pic>
      <p:sp>
        <p:nvSpPr>
          <p:cNvPr id="37" name="textruta 36"/>
          <p:cNvSpPr txBox="1"/>
          <p:nvPr/>
        </p:nvSpPr>
        <p:spPr>
          <a:xfrm>
            <a:off x="1068232" y="4750870"/>
            <a:ext cx="1198061" cy="215444"/>
          </a:xfrm>
          <a:prstGeom prst="rect">
            <a:avLst/>
          </a:prstGeom>
          <a:noFill/>
        </p:spPr>
        <p:txBody>
          <a:bodyPr wrap="square" rtlCol="0">
            <a:spAutoFit/>
          </a:bodyPr>
          <a:lstStyle/>
          <a:p>
            <a:pPr algn="ctr"/>
            <a:r>
              <a:rPr lang="sv-SE" sz="800" i="1" dirty="0"/>
              <a:t>Eugenia </a:t>
            </a:r>
            <a:r>
              <a:rPr lang="sv-SE" sz="800" i="1" dirty="0" err="1"/>
              <a:t>Belova</a:t>
            </a:r>
            <a:endParaRPr lang="sv-SE" sz="800" i="1" dirty="0"/>
          </a:p>
        </p:txBody>
      </p:sp>
      <p:pic>
        <p:nvPicPr>
          <p:cNvPr id="1038" name="Picture 14" descr="https://media.licdn.com/media/p/1/000/23e/36f/02824bb.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54521" y="3686195"/>
            <a:ext cx="84666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02683" y="3686195"/>
            <a:ext cx="820057" cy="1049299"/>
          </a:xfrm>
          <a:prstGeom prst="rect">
            <a:avLst/>
          </a:prstGeom>
        </p:spPr>
      </p:pic>
      <p:sp>
        <p:nvSpPr>
          <p:cNvPr id="39" name="textruta 38"/>
          <p:cNvSpPr txBox="1"/>
          <p:nvPr/>
        </p:nvSpPr>
        <p:spPr>
          <a:xfrm>
            <a:off x="2090823" y="4752995"/>
            <a:ext cx="1198061" cy="215444"/>
          </a:xfrm>
          <a:prstGeom prst="rect">
            <a:avLst/>
          </a:prstGeom>
          <a:noFill/>
        </p:spPr>
        <p:txBody>
          <a:bodyPr wrap="square" rtlCol="0">
            <a:spAutoFit/>
          </a:bodyPr>
          <a:lstStyle/>
          <a:p>
            <a:pPr algn="ctr"/>
            <a:r>
              <a:rPr lang="sv-SE" sz="800" i="1" dirty="0"/>
              <a:t>Gabriella Stenberg</a:t>
            </a:r>
          </a:p>
        </p:txBody>
      </p:sp>
      <p:sp>
        <p:nvSpPr>
          <p:cNvPr id="40" name="textruta 39"/>
          <p:cNvSpPr txBox="1"/>
          <p:nvPr/>
        </p:nvSpPr>
        <p:spPr>
          <a:xfrm>
            <a:off x="3993171" y="4752995"/>
            <a:ext cx="1198061" cy="215444"/>
          </a:xfrm>
          <a:prstGeom prst="rect">
            <a:avLst/>
          </a:prstGeom>
          <a:noFill/>
        </p:spPr>
        <p:txBody>
          <a:bodyPr wrap="square" rtlCol="0">
            <a:spAutoFit/>
          </a:bodyPr>
          <a:lstStyle/>
          <a:p>
            <a:pPr algn="ctr"/>
            <a:r>
              <a:rPr lang="sv-SE" sz="800" i="1" dirty="0"/>
              <a:t>Vinit Parida</a:t>
            </a:r>
          </a:p>
        </p:txBody>
      </p:sp>
      <p:sp>
        <p:nvSpPr>
          <p:cNvPr id="43" name="textruta 42"/>
          <p:cNvSpPr txBox="1"/>
          <p:nvPr/>
        </p:nvSpPr>
        <p:spPr>
          <a:xfrm>
            <a:off x="1160404" y="3342822"/>
            <a:ext cx="1198061" cy="215444"/>
          </a:xfrm>
          <a:prstGeom prst="rect">
            <a:avLst/>
          </a:prstGeom>
          <a:noFill/>
        </p:spPr>
        <p:txBody>
          <a:bodyPr wrap="square" rtlCol="0">
            <a:spAutoFit/>
          </a:bodyPr>
          <a:lstStyle/>
          <a:p>
            <a:pPr algn="ctr"/>
            <a:r>
              <a:rPr lang="sv-SE" sz="800" i="1" dirty="0"/>
              <a:t>Thomas Kuhn</a:t>
            </a:r>
          </a:p>
        </p:txBody>
      </p:sp>
      <p:sp>
        <p:nvSpPr>
          <p:cNvPr id="44" name="textruta 43"/>
          <p:cNvSpPr txBox="1"/>
          <p:nvPr/>
        </p:nvSpPr>
        <p:spPr>
          <a:xfrm>
            <a:off x="2018312" y="3351719"/>
            <a:ext cx="1377042" cy="215444"/>
          </a:xfrm>
          <a:prstGeom prst="rect">
            <a:avLst/>
          </a:prstGeom>
          <a:noFill/>
        </p:spPr>
        <p:txBody>
          <a:bodyPr wrap="square" rtlCol="0">
            <a:spAutoFit/>
          </a:bodyPr>
          <a:lstStyle/>
          <a:p>
            <a:pPr algn="ctr"/>
            <a:r>
              <a:rPr lang="sv-SE" sz="800" i="1" dirty="0"/>
              <a:t>Maria-Paz Zorzano Mier</a:t>
            </a:r>
          </a:p>
        </p:txBody>
      </p:sp>
      <p:sp>
        <p:nvSpPr>
          <p:cNvPr id="45" name="textruta 44"/>
          <p:cNvSpPr txBox="1"/>
          <p:nvPr/>
        </p:nvSpPr>
        <p:spPr>
          <a:xfrm>
            <a:off x="204375" y="3342822"/>
            <a:ext cx="1155767" cy="215444"/>
          </a:xfrm>
          <a:prstGeom prst="rect">
            <a:avLst/>
          </a:prstGeom>
          <a:noFill/>
        </p:spPr>
        <p:txBody>
          <a:bodyPr wrap="square" rtlCol="0">
            <a:spAutoFit/>
          </a:bodyPr>
          <a:lstStyle/>
          <a:p>
            <a:pPr algn="ctr"/>
            <a:r>
              <a:rPr lang="sv-SE" sz="800" i="1" dirty="0"/>
              <a:t>Javier Martin Torres</a:t>
            </a:r>
          </a:p>
        </p:txBody>
      </p:sp>
      <p:pic>
        <p:nvPicPr>
          <p:cNvPr id="47" name="Bildobjekt 46"/>
          <p:cNvPicPr>
            <a:picLocks noChangeAspect="1"/>
          </p:cNvPicPr>
          <p:nvPr/>
        </p:nvPicPr>
        <p:blipFill rotWithShape="1">
          <a:blip r:embed="rId10" cstate="screen">
            <a:extLst>
              <a:ext uri="{28A0092B-C50C-407E-A947-70E740481C1C}">
                <a14:useLocalDpi xmlns:a14="http://schemas.microsoft.com/office/drawing/2010/main"/>
              </a:ext>
            </a:extLst>
          </a:blip>
          <a:srcRect l="-839"/>
          <a:stretch/>
        </p:blipFill>
        <p:spPr>
          <a:xfrm>
            <a:off x="1318545" y="2316856"/>
            <a:ext cx="881780" cy="1033916"/>
          </a:xfrm>
          <a:prstGeom prst="rect">
            <a:avLst/>
          </a:prstGeom>
        </p:spPr>
      </p:pic>
      <p:pic>
        <p:nvPicPr>
          <p:cNvPr id="49" name="Bildobjekt 4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27198" y="2302934"/>
            <a:ext cx="832455" cy="1048312"/>
          </a:xfrm>
          <a:prstGeom prst="rect">
            <a:avLst/>
          </a:prstGeom>
        </p:spPr>
      </p:pic>
      <p:sp>
        <p:nvSpPr>
          <p:cNvPr id="50" name="Rektangel 49"/>
          <p:cNvSpPr/>
          <p:nvPr/>
        </p:nvSpPr>
        <p:spPr>
          <a:xfrm>
            <a:off x="3196254" y="3351719"/>
            <a:ext cx="899605" cy="215444"/>
          </a:xfrm>
          <a:prstGeom prst="rect">
            <a:avLst/>
          </a:prstGeom>
        </p:spPr>
        <p:txBody>
          <a:bodyPr wrap="none">
            <a:spAutoFit/>
          </a:bodyPr>
          <a:lstStyle/>
          <a:p>
            <a:pPr algn="ctr"/>
            <a:r>
              <a:rPr lang="sv-SE" sz="800" i="1" dirty="0"/>
              <a:t>Jaap van de Beek</a:t>
            </a:r>
          </a:p>
        </p:txBody>
      </p:sp>
      <p:sp>
        <p:nvSpPr>
          <p:cNvPr id="59" name="textruta 58"/>
          <p:cNvSpPr txBox="1"/>
          <p:nvPr/>
        </p:nvSpPr>
        <p:spPr>
          <a:xfrm>
            <a:off x="4871961" y="3352075"/>
            <a:ext cx="1198061" cy="215444"/>
          </a:xfrm>
          <a:prstGeom prst="rect">
            <a:avLst/>
          </a:prstGeom>
          <a:noFill/>
        </p:spPr>
        <p:txBody>
          <a:bodyPr wrap="square" rtlCol="0">
            <a:spAutoFit/>
          </a:bodyPr>
          <a:lstStyle/>
          <a:p>
            <a:pPr algn="ctr"/>
            <a:r>
              <a:rPr lang="sv-SE" sz="800" i="1" dirty="0"/>
              <a:t>Jana Mendrok</a:t>
            </a:r>
          </a:p>
        </p:txBody>
      </p:sp>
      <p:sp>
        <p:nvSpPr>
          <p:cNvPr id="60" name="textruta 59"/>
          <p:cNvSpPr txBox="1"/>
          <p:nvPr/>
        </p:nvSpPr>
        <p:spPr>
          <a:xfrm>
            <a:off x="5804523" y="3360972"/>
            <a:ext cx="1377042" cy="215444"/>
          </a:xfrm>
          <a:prstGeom prst="rect">
            <a:avLst/>
          </a:prstGeom>
          <a:noFill/>
        </p:spPr>
        <p:txBody>
          <a:bodyPr wrap="square" rtlCol="0">
            <a:spAutoFit/>
          </a:bodyPr>
          <a:lstStyle/>
          <a:p>
            <a:pPr algn="ctr"/>
            <a:r>
              <a:rPr lang="sv-SE" sz="800" i="1" dirty="0"/>
              <a:t>Mathis Milz</a:t>
            </a:r>
          </a:p>
        </p:txBody>
      </p:sp>
      <p:sp>
        <p:nvSpPr>
          <p:cNvPr id="61" name="textruta 60"/>
          <p:cNvSpPr txBox="1"/>
          <p:nvPr/>
        </p:nvSpPr>
        <p:spPr>
          <a:xfrm>
            <a:off x="4008562" y="3352075"/>
            <a:ext cx="1155767" cy="215444"/>
          </a:xfrm>
          <a:prstGeom prst="rect">
            <a:avLst/>
          </a:prstGeom>
          <a:noFill/>
        </p:spPr>
        <p:txBody>
          <a:bodyPr wrap="square" rtlCol="0">
            <a:spAutoFit/>
          </a:bodyPr>
          <a:lstStyle/>
          <a:p>
            <a:pPr algn="ctr"/>
            <a:r>
              <a:rPr lang="sv-SE" sz="800" i="1" dirty="0"/>
              <a:t>Rikard Slapak</a:t>
            </a:r>
          </a:p>
        </p:txBody>
      </p:sp>
      <p:sp>
        <p:nvSpPr>
          <p:cNvPr id="66" name="Rektangel 65"/>
          <p:cNvSpPr/>
          <p:nvPr/>
        </p:nvSpPr>
        <p:spPr>
          <a:xfrm>
            <a:off x="6870600" y="3360972"/>
            <a:ext cx="1159293" cy="215444"/>
          </a:xfrm>
          <a:prstGeom prst="rect">
            <a:avLst/>
          </a:prstGeom>
        </p:spPr>
        <p:txBody>
          <a:bodyPr wrap="none">
            <a:spAutoFit/>
          </a:bodyPr>
          <a:lstStyle/>
          <a:p>
            <a:pPr algn="ctr"/>
            <a:r>
              <a:rPr lang="sv-SE" sz="800" i="1" dirty="0"/>
              <a:t>Lars-Göran Westerberg</a:t>
            </a:r>
          </a:p>
        </p:txBody>
      </p:sp>
      <p:sp>
        <p:nvSpPr>
          <p:cNvPr id="69" name="Rektangel 68"/>
          <p:cNvSpPr/>
          <p:nvPr/>
        </p:nvSpPr>
        <p:spPr>
          <a:xfrm>
            <a:off x="6979582" y="2323190"/>
            <a:ext cx="849651" cy="1015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800"/>
          </a:p>
        </p:txBody>
      </p:sp>
      <p:pic>
        <p:nvPicPr>
          <p:cNvPr id="18" name="Bildobjekt 17"/>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185940" y="2316857"/>
            <a:ext cx="779827" cy="1035943"/>
          </a:xfrm>
          <a:prstGeom prst="rect">
            <a:avLst/>
          </a:prstGeom>
        </p:spPr>
      </p:pic>
      <p:pic>
        <p:nvPicPr>
          <p:cNvPr id="19" name="Bildobjekt 1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50006" y="2317525"/>
            <a:ext cx="810442" cy="1035275"/>
          </a:xfrm>
          <a:prstGeom prst="rect">
            <a:avLst/>
          </a:prstGeom>
        </p:spPr>
      </p:pic>
      <p:pic>
        <p:nvPicPr>
          <p:cNvPr id="21" name="Bildobjekt 20"/>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023156" y="2318503"/>
            <a:ext cx="827314" cy="1056343"/>
          </a:xfrm>
          <a:prstGeom prst="rect">
            <a:avLst/>
          </a:prstGeom>
        </p:spPr>
      </p:pic>
      <p:pic>
        <p:nvPicPr>
          <p:cNvPr id="22" name="Bildobjekt 21"/>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981380" y="2312645"/>
            <a:ext cx="849086" cy="1040155"/>
          </a:xfrm>
          <a:prstGeom prst="rect">
            <a:avLst/>
          </a:prstGeom>
        </p:spPr>
      </p:pic>
      <p:pic>
        <p:nvPicPr>
          <p:cNvPr id="23" name="Bildobjekt 22"/>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963782" y="3692429"/>
            <a:ext cx="841181" cy="1043065"/>
          </a:xfrm>
          <a:prstGeom prst="rect">
            <a:avLst/>
          </a:prstGeom>
        </p:spPr>
      </p:pic>
      <p:sp>
        <p:nvSpPr>
          <p:cNvPr id="73" name="textruta 72"/>
          <p:cNvSpPr txBox="1"/>
          <p:nvPr/>
        </p:nvSpPr>
        <p:spPr>
          <a:xfrm>
            <a:off x="6737456" y="4743785"/>
            <a:ext cx="1198061" cy="215444"/>
          </a:xfrm>
          <a:prstGeom prst="rect">
            <a:avLst/>
          </a:prstGeom>
          <a:noFill/>
        </p:spPr>
        <p:txBody>
          <a:bodyPr wrap="square" rtlCol="0">
            <a:spAutoFit/>
          </a:bodyPr>
          <a:lstStyle/>
          <a:p>
            <a:pPr algn="ctr"/>
            <a:r>
              <a:rPr lang="sv-SE" sz="800" i="1" dirty="0"/>
              <a:t>Robert Person</a:t>
            </a:r>
          </a:p>
        </p:txBody>
      </p:sp>
      <p:pic>
        <p:nvPicPr>
          <p:cNvPr id="2050" name="Picture 2" descr="Johan Kero.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9261" y="3686195"/>
            <a:ext cx="774032" cy="1066444"/>
          </a:xfrm>
          <a:prstGeom prst="rect">
            <a:avLst/>
          </a:prstGeom>
          <a:noFill/>
          <a:extLst>
            <a:ext uri="{909E8E84-426E-40DD-AFC4-6F175D3DCCD1}">
              <a14:hiddenFill xmlns:a14="http://schemas.microsoft.com/office/drawing/2010/main">
                <a:solidFill>
                  <a:srgbClr val="FFFFFF"/>
                </a:solidFill>
              </a14:hiddenFill>
            </a:ext>
          </a:extLst>
        </p:spPr>
      </p:pic>
      <p:sp>
        <p:nvSpPr>
          <p:cNvPr id="51" name="textruta 50"/>
          <p:cNvSpPr txBox="1"/>
          <p:nvPr/>
        </p:nvSpPr>
        <p:spPr>
          <a:xfrm>
            <a:off x="3060238" y="4743785"/>
            <a:ext cx="1198061" cy="215444"/>
          </a:xfrm>
          <a:prstGeom prst="rect">
            <a:avLst/>
          </a:prstGeom>
          <a:noFill/>
        </p:spPr>
        <p:txBody>
          <a:bodyPr wrap="square" rtlCol="0">
            <a:spAutoFit/>
          </a:bodyPr>
          <a:lstStyle/>
          <a:p>
            <a:pPr algn="ctr"/>
            <a:r>
              <a:rPr lang="sv-SE" sz="800" i="1" dirty="0"/>
              <a:t>Johan Kero</a:t>
            </a:r>
          </a:p>
        </p:txBody>
      </p:sp>
      <p:pic>
        <p:nvPicPr>
          <p:cNvPr id="52" name="Picture 2" descr="http://static1.eldiario.es/bbtfile/3006_20140612wknH6j.jp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331347" y="2316856"/>
            <a:ext cx="889729" cy="1022035"/>
          </a:xfrm>
          <a:prstGeom prst="rect">
            <a:avLst/>
          </a:prstGeom>
          <a:noFill/>
          <a:extLst>
            <a:ext uri="{909E8E84-426E-40DD-AFC4-6F175D3DCCD1}">
              <a14:hiddenFill xmlns:a14="http://schemas.microsoft.com/office/drawing/2010/main">
                <a:solidFill>
                  <a:srgbClr val="FFFFFF"/>
                </a:solidFill>
              </a14:hiddenFill>
            </a:ext>
          </a:extLst>
        </p:spPr>
      </p:pic>
      <p:pic>
        <p:nvPicPr>
          <p:cNvPr id="53" name="Bildobjekt 52"/>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501567" y="1046013"/>
            <a:ext cx="826125" cy="1011548"/>
          </a:xfrm>
          <a:prstGeom prst="rect">
            <a:avLst/>
          </a:prstGeom>
        </p:spPr>
      </p:pic>
      <p:pic>
        <p:nvPicPr>
          <p:cNvPr id="54" name="Bildobjekt 53"/>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362556" y="1037704"/>
            <a:ext cx="902043" cy="1019856"/>
          </a:xfrm>
          <a:prstGeom prst="rect">
            <a:avLst/>
          </a:prstGeom>
        </p:spPr>
      </p:pic>
      <p:pic>
        <p:nvPicPr>
          <p:cNvPr id="3" name="Bildobjekt 2"/>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35517" y="2308731"/>
            <a:ext cx="775568" cy="1034091"/>
          </a:xfrm>
          <a:prstGeom prst="rect">
            <a:avLst/>
          </a:prstGeom>
        </p:spPr>
      </p:pic>
      <p:sp>
        <p:nvSpPr>
          <p:cNvPr id="46" name="textruta 45"/>
          <p:cNvSpPr txBox="1"/>
          <p:nvPr/>
        </p:nvSpPr>
        <p:spPr>
          <a:xfrm>
            <a:off x="7651048" y="3347063"/>
            <a:ext cx="1377042" cy="215444"/>
          </a:xfrm>
          <a:prstGeom prst="rect">
            <a:avLst/>
          </a:prstGeom>
          <a:noFill/>
        </p:spPr>
        <p:txBody>
          <a:bodyPr wrap="square" rtlCol="0">
            <a:spAutoFit/>
          </a:bodyPr>
          <a:lstStyle/>
          <a:p>
            <a:pPr algn="ctr"/>
            <a:r>
              <a:rPr lang="sv-SE" sz="800" i="1" dirty="0"/>
              <a:t>Mattias Grahn</a:t>
            </a:r>
          </a:p>
        </p:txBody>
      </p:sp>
      <p:pic>
        <p:nvPicPr>
          <p:cNvPr id="5" name="Bildobjekt 4"/>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2315751" y="2318503"/>
            <a:ext cx="812800" cy="1037771"/>
          </a:xfrm>
          <a:prstGeom prst="rect">
            <a:avLst/>
          </a:prstGeom>
        </p:spPr>
      </p:pic>
      <p:sp>
        <p:nvSpPr>
          <p:cNvPr id="55" name="textruta 54"/>
          <p:cNvSpPr txBox="1"/>
          <p:nvPr/>
        </p:nvSpPr>
        <p:spPr>
          <a:xfrm>
            <a:off x="7634390" y="4724593"/>
            <a:ext cx="1198061" cy="215444"/>
          </a:xfrm>
          <a:prstGeom prst="rect">
            <a:avLst/>
          </a:prstGeom>
          <a:noFill/>
        </p:spPr>
        <p:txBody>
          <a:bodyPr wrap="square" rtlCol="0">
            <a:spAutoFit/>
          </a:bodyPr>
          <a:lstStyle/>
          <a:p>
            <a:pPr algn="ctr"/>
            <a:r>
              <a:rPr lang="sv-SE" sz="800" i="1" dirty="0"/>
              <a:t>Peter </a:t>
            </a:r>
            <a:r>
              <a:rPr lang="sv-SE" sz="800" i="1" dirty="0" err="1"/>
              <a:t>Völger</a:t>
            </a:r>
            <a:endParaRPr lang="sv-SE" sz="800" i="1" dirty="0"/>
          </a:p>
        </p:txBody>
      </p:sp>
      <p:pic>
        <p:nvPicPr>
          <p:cNvPr id="7" name="Bildobjekt 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848433" y="3696447"/>
            <a:ext cx="955795" cy="1052298"/>
          </a:xfrm>
          <a:prstGeom prst="rect">
            <a:avLst/>
          </a:prstGeom>
        </p:spPr>
      </p:pic>
    </p:spTree>
    <p:extLst>
      <p:ext uri="{BB962C8B-B14F-4D97-AF65-F5344CB8AC3E}">
        <p14:creationId xmlns:p14="http://schemas.microsoft.com/office/powerpoint/2010/main" val="50717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Innovation Support System</a:t>
            </a:r>
          </a:p>
        </p:txBody>
      </p:sp>
      <p:sp>
        <p:nvSpPr>
          <p:cNvPr id="6" name="textruta 5"/>
          <p:cNvSpPr txBox="1"/>
          <p:nvPr/>
        </p:nvSpPr>
        <p:spPr>
          <a:xfrm>
            <a:off x="678341" y="1940266"/>
            <a:ext cx="6154056"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Develop cooperation within the innovation system</a:t>
            </a:r>
          </a:p>
          <a:p>
            <a:pPr marL="285750" indent="-285750">
              <a:buFont typeface="Arial" panose="020B0604020202020204" pitchFamily="34" charset="0"/>
              <a:buChar char="•"/>
            </a:pPr>
            <a:r>
              <a:rPr lang="en-US" sz="1400" dirty="0"/>
              <a:t>Create innovative venues for stakeholders in the space sector</a:t>
            </a:r>
          </a:p>
          <a:p>
            <a:pPr marL="285750" indent="-285750">
              <a:buFont typeface="Arial" panose="020B0604020202020204" pitchFamily="34" charset="0"/>
              <a:buChar char="•"/>
            </a:pPr>
            <a:r>
              <a:rPr lang="en-US" sz="1400" dirty="0"/>
              <a:t>Develop the methods and processes for innovation and commercialization</a:t>
            </a:r>
          </a:p>
          <a:p>
            <a:pPr marL="285750" indent="-285750">
              <a:buFont typeface="Arial" panose="020B0604020202020204" pitchFamily="34" charset="0"/>
              <a:buChar char="•"/>
            </a:pPr>
            <a:r>
              <a:rPr lang="en-US" sz="1400" dirty="0"/>
              <a:t>Conduct inventory of results </a:t>
            </a:r>
          </a:p>
          <a:p>
            <a:pPr marL="285750" indent="-285750">
              <a:buFont typeface="Arial" panose="020B0604020202020204" pitchFamily="34" charset="0"/>
              <a:buChar char="•"/>
            </a:pPr>
            <a:r>
              <a:rPr lang="en-US" sz="1400" dirty="0"/>
              <a:t>Capture potential business ideas</a:t>
            </a:r>
          </a:p>
          <a:p>
            <a:pPr marL="285750" indent="-285750">
              <a:buFont typeface="Arial" panose="020B0604020202020204" pitchFamily="34" charset="0"/>
              <a:buChar char="•"/>
            </a:pPr>
            <a:r>
              <a:rPr lang="en-US" sz="1400" dirty="0"/>
              <a:t>Verify and develop potential business ideas – ESA BIC Sweden</a:t>
            </a:r>
            <a:endParaRPr lang="sv-SE"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17" name="Bildobjekt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9454" y="3839829"/>
            <a:ext cx="1508665" cy="1026114"/>
          </a:xfrm>
          <a:prstGeom prst="rect">
            <a:avLst/>
          </a:prstGeom>
        </p:spPr>
      </p:pic>
      <p:pic>
        <p:nvPicPr>
          <p:cNvPr id="18" name="Bildobjekt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341" y="3839828"/>
            <a:ext cx="1346289" cy="1022763"/>
          </a:xfrm>
          <a:prstGeom prst="rect">
            <a:avLst/>
          </a:prstGeom>
        </p:spPr>
      </p:pic>
      <p:pic>
        <p:nvPicPr>
          <p:cNvPr id="19" name="Bildobjekt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46457" y="3834921"/>
            <a:ext cx="1217824" cy="1026115"/>
          </a:xfrm>
          <a:prstGeom prst="rect">
            <a:avLst/>
          </a:prstGeom>
        </p:spPr>
      </p:pic>
      <p:pic>
        <p:nvPicPr>
          <p:cNvPr id="20" name="Bildobjekt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9648" y="3839827"/>
            <a:ext cx="1077655" cy="1026115"/>
          </a:xfrm>
          <a:prstGeom prst="rect">
            <a:avLst/>
          </a:prstGeom>
        </p:spPr>
      </p:pic>
      <p:pic>
        <p:nvPicPr>
          <p:cNvPr id="21" name="Bildobjekt 2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34113" y="3839827"/>
            <a:ext cx="1003383" cy="1016305"/>
          </a:xfrm>
          <a:prstGeom prst="rect">
            <a:avLst/>
          </a:prstGeom>
        </p:spPr>
      </p:pic>
      <p:pic>
        <p:nvPicPr>
          <p:cNvPr id="22" name="Bildobjekt 2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097314" y="3846667"/>
            <a:ext cx="972458" cy="1019276"/>
          </a:xfrm>
          <a:prstGeom prst="rect">
            <a:avLst/>
          </a:prstGeom>
        </p:spPr>
      </p:pic>
      <p:sp>
        <p:nvSpPr>
          <p:cNvPr id="12" name="Rektangel 11"/>
          <p:cNvSpPr/>
          <p:nvPr/>
        </p:nvSpPr>
        <p:spPr>
          <a:xfrm>
            <a:off x="7352696" y="1944932"/>
            <a:ext cx="788113" cy="1065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00" dirty="0"/>
          </a:p>
        </p:txBody>
      </p:sp>
      <p:sp>
        <p:nvSpPr>
          <p:cNvPr id="13" name="textruta 12"/>
          <p:cNvSpPr txBox="1"/>
          <p:nvPr/>
        </p:nvSpPr>
        <p:spPr>
          <a:xfrm>
            <a:off x="7286593" y="3051784"/>
            <a:ext cx="865291" cy="461665"/>
          </a:xfrm>
          <a:prstGeom prst="rect">
            <a:avLst/>
          </a:prstGeom>
          <a:noFill/>
        </p:spPr>
        <p:txBody>
          <a:bodyPr wrap="square" rtlCol="0">
            <a:spAutoFit/>
          </a:bodyPr>
          <a:lstStyle/>
          <a:p>
            <a:pPr algn="ctr"/>
            <a:r>
              <a:rPr lang="en-GB" sz="800" i="1" dirty="0"/>
              <a:t>Mattias Gustafsson</a:t>
            </a:r>
            <a:br>
              <a:rPr lang="en-GB" sz="800" i="1" dirty="0"/>
            </a:br>
            <a:r>
              <a:rPr lang="en-GB" sz="800" i="1" dirty="0"/>
              <a:t>LTU Business</a:t>
            </a:r>
          </a:p>
        </p:txBody>
      </p:sp>
      <p:pic>
        <p:nvPicPr>
          <p:cNvPr id="14" name="Bildobjekt 1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38761" y="1940266"/>
            <a:ext cx="829358" cy="1084199"/>
          </a:xfrm>
          <a:prstGeom prst="rect">
            <a:avLst/>
          </a:prstGeom>
        </p:spPr>
      </p:pic>
    </p:spTree>
    <p:extLst>
      <p:ext uri="{BB962C8B-B14F-4D97-AF65-F5344CB8AC3E}">
        <p14:creationId xmlns:p14="http://schemas.microsoft.com/office/powerpoint/2010/main" val="347323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ltu_ROT_wide_skarpheader_baksid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grpSp>
        <p:nvGrpSpPr>
          <p:cNvPr id="5" name="Grupp 4"/>
          <p:cNvGrpSpPr/>
          <p:nvPr/>
        </p:nvGrpSpPr>
        <p:grpSpPr>
          <a:xfrm>
            <a:off x="374650" y="2082800"/>
            <a:ext cx="1314450" cy="317500"/>
            <a:chOff x="374650" y="2082800"/>
            <a:chExt cx="1314450" cy="317500"/>
          </a:xfrm>
        </p:grpSpPr>
        <p:sp>
          <p:nvSpPr>
            <p:cNvPr id="4" name="Rektangel 3"/>
            <p:cNvSpPr/>
            <p:nvPr/>
          </p:nvSpPr>
          <p:spPr>
            <a:xfrm>
              <a:off x="374650" y="2082800"/>
              <a:ext cx="1314450" cy="292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textruta 2"/>
            <p:cNvSpPr txBox="1"/>
            <p:nvPr/>
          </p:nvSpPr>
          <p:spPr>
            <a:xfrm>
              <a:off x="374650" y="2154079"/>
              <a:ext cx="966931" cy="246221"/>
            </a:xfrm>
            <a:prstGeom prst="rect">
              <a:avLst/>
            </a:prstGeom>
            <a:noFill/>
          </p:spPr>
          <p:txBody>
            <a:bodyPr wrap="none" rtlCol="0">
              <a:spAutoFit/>
            </a:bodyPr>
            <a:lstStyle/>
            <a:p>
              <a:r>
                <a:rPr lang="sv-SE" sz="1000" b="1" dirty="0" err="1">
                  <a:latin typeface="+mj-lt"/>
                  <a:cs typeface="Arial" panose="020B0604020202020204" pitchFamily="34" charset="0"/>
                </a:rPr>
                <a:t>Cofinancing</a:t>
              </a:r>
              <a:r>
                <a:rPr lang="sv-SE" sz="1000" b="1" dirty="0">
                  <a:latin typeface="+mj-lt"/>
                  <a:cs typeface="Arial" panose="020B0604020202020204" pitchFamily="34" charset="0"/>
                </a:rPr>
                <a:t> by</a:t>
              </a:r>
            </a:p>
          </p:txBody>
        </p:sp>
      </p:grpSp>
      <p:grpSp>
        <p:nvGrpSpPr>
          <p:cNvPr id="6" name="Grupp 5"/>
          <p:cNvGrpSpPr/>
          <p:nvPr/>
        </p:nvGrpSpPr>
        <p:grpSpPr>
          <a:xfrm>
            <a:off x="3073400" y="2082800"/>
            <a:ext cx="1314450" cy="317500"/>
            <a:chOff x="374650" y="2082800"/>
            <a:chExt cx="1314450" cy="317500"/>
          </a:xfrm>
        </p:grpSpPr>
        <p:sp>
          <p:nvSpPr>
            <p:cNvPr id="7" name="Rektangel 6"/>
            <p:cNvSpPr/>
            <p:nvPr/>
          </p:nvSpPr>
          <p:spPr>
            <a:xfrm>
              <a:off x="374650" y="2082800"/>
              <a:ext cx="1314450" cy="292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textruta 7"/>
            <p:cNvSpPr txBox="1"/>
            <p:nvPr/>
          </p:nvSpPr>
          <p:spPr>
            <a:xfrm>
              <a:off x="374650" y="2154079"/>
              <a:ext cx="635110" cy="246221"/>
            </a:xfrm>
            <a:prstGeom prst="rect">
              <a:avLst/>
            </a:prstGeom>
            <a:noFill/>
          </p:spPr>
          <p:txBody>
            <a:bodyPr wrap="none" rtlCol="0">
              <a:spAutoFit/>
            </a:bodyPr>
            <a:lstStyle/>
            <a:p>
              <a:r>
                <a:rPr lang="sv-SE" sz="1000" b="1" dirty="0">
                  <a:latin typeface="+mj-lt"/>
                  <a:cs typeface="Arial" panose="020B0604020202020204" pitchFamily="34" charset="0"/>
                </a:rPr>
                <a:t>Partners</a:t>
              </a:r>
            </a:p>
          </p:txBody>
        </p:sp>
      </p:grpSp>
      <p:grpSp>
        <p:nvGrpSpPr>
          <p:cNvPr id="12" name="Grupp 11"/>
          <p:cNvGrpSpPr/>
          <p:nvPr/>
        </p:nvGrpSpPr>
        <p:grpSpPr>
          <a:xfrm>
            <a:off x="6216650" y="2082800"/>
            <a:ext cx="1314450" cy="317500"/>
            <a:chOff x="374650" y="2082800"/>
            <a:chExt cx="1314450" cy="317500"/>
          </a:xfrm>
        </p:grpSpPr>
        <p:sp>
          <p:nvSpPr>
            <p:cNvPr id="13" name="Rektangel 12"/>
            <p:cNvSpPr/>
            <p:nvPr/>
          </p:nvSpPr>
          <p:spPr>
            <a:xfrm>
              <a:off x="374650" y="2082800"/>
              <a:ext cx="1314450" cy="292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textruta 13"/>
            <p:cNvSpPr txBox="1"/>
            <p:nvPr/>
          </p:nvSpPr>
          <p:spPr>
            <a:xfrm>
              <a:off x="374650" y="2154079"/>
              <a:ext cx="848309" cy="246221"/>
            </a:xfrm>
            <a:prstGeom prst="rect">
              <a:avLst/>
            </a:prstGeom>
            <a:noFill/>
          </p:spPr>
          <p:txBody>
            <a:bodyPr wrap="none" rtlCol="0">
              <a:spAutoFit/>
            </a:bodyPr>
            <a:lstStyle/>
            <a:p>
              <a:r>
                <a:rPr lang="sv-SE" sz="1000" b="1" dirty="0" err="1">
                  <a:latin typeface="+mj-lt"/>
                  <a:cs typeface="Arial" panose="020B0604020202020204" pitchFamily="34" charset="0"/>
                </a:rPr>
                <a:t>Operated</a:t>
              </a:r>
              <a:r>
                <a:rPr lang="sv-SE" sz="1000" b="1" dirty="0">
                  <a:latin typeface="+mj-lt"/>
                  <a:cs typeface="Arial" panose="020B0604020202020204" pitchFamily="34" charset="0"/>
                </a:rPr>
                <a:t> by</a:t>
              </a:r>
            </a:p>
          </p:txBody>
        </p:sp>
      </p:grpSp>
      <p:sp>
        <p:nvSpPr>
          <p:cNvPr id="16" name="Rektangel 15"/>
          <p:cNvSpPr/>
          <p:nvPr/>
        </p:nvSpPr>
        <p:spPr>
          <a:xfrm>
            <a:off x="4238625" y="2581275"/>
            <a:ext cx="1104900" cy="42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Bildobjekt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7850" y="2628340"/>
            <a:ext cx="955675" cy="281548"/>
          </a:xfrm>
          <a:prstGeom prst="rect">
            <a:avLst/>
          </a:prstGeom>
        </p:spPr>
      </p:pic>
    </p:spTree>
    <p:extLst>
      <p:ext uri="{BB962C8B-B14F-4D97-AF65-F5344CB8AC3E}">
        <p14:creationId xmlns:p14="http://schemas.microsoft.com/office/powerpoint/2010/main" val="4002335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en-GB" sz="2800" b="1" dirty="0"/>
              <a:t>Innovation Support System</a:t>
            </a:r>
          </a:p>
        </p:txBody>
      </p:sp>
      <p:sp>
        <p:nvSpPr>
          <p:cNvPr id="15" name="textruta 14"/>
          <p:cNvSpPr txBox="1"/>
          <p:nvPr/>
        </p:nvSpPr>
        <p:spPr>
          <a:xfrm>
            <a:off x="1642032" y="3165839"/>
            <a:ext cx="865291" cy="461665"/>
          </a:xfrm>
          <a:prstGeom prst="rect">
            <a:avLst/>
          </a:prstGeom>
          <a:noFill/>
        </p:spPr>
        <p:txBody>
          <a:bodyPr wrap="square" rtlCol="0">
            <a:spAutoFit/>
          </a:bodyPr>
          <a:lstStyle/>
          <a:p>
            <a:pPr algn="ctr"/>
            <a:r>
              <a:rPr lang="en-GB" sz="800" i="1" dirty="0"/>
              <a:t>Johanna </a:t>
            </a:r>
          </a:p>
          <a:p>
            <a:pPr algn="ctr"/>
            <a:r>
              <a:rPr lang="en-GB" sz="800" i="1" dirty="0"/>
              <a:t>Bergström-Roos</a:t>
            </a:r>
            <a:br>
              <a:rPr lang="en-GB" sz="800" i="1" dirty="0"/>
            </a:br>
            <a:r>
              <a:rPr lang="en-GB" sz="800" i="1" dirty="0"/>
              <a:t>LTU Business</a:t>
            </a:r>
          </a:p>
        </p:txBody>
      </p:sp>
      <p:pic>
        <p:nvPicPr>
          <p:cNvPr id="16" name="Bildobjekt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6445" y="2070287"/>
            <a:ext cx="850878" cy="1074058"/>
          </a:xfrm>
          <a:prstGeom prst="rect">
            <a:avLst/>
          </a:prstGeom>
        </p:spPr>
      </p:pic>
      <p:pic>
        <p:nvPicPr>
          <p:cNvPr id="17" name="Bildobjekt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3667" y="3830019"/>
            <a:ext cx="1508665" cy="1026114"/>
          </a:xfrm>
          <a:prstGeom prst="rect">
            <a:avLst/>
          </a:prstGeom>
        </p:spPr>
      </p:pic>
      <p:pic>
        <p:nvPicPr>
          <p:cNvPr id="18" name="Bildobjekt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41" y="3839828"/>
            <a:ext cx="1346289" cy="1022763"/>
          </a:xfrm>
          <a:prstGeom prst="rect">
            <a:avLst/>
          </a:prstGeom>
        </p:spPr>
      </p:pic>
      <p:pic>
        <p:nvPicPr>
          <p:cNvPr id="19" name="Bildobjekt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27462" y="3825111"/>
            <a:ext cx="1217824" cy="1026115"/>
          </a:xfrm>
          <a:prstGeom prst="rect">
            <a:avLst/>
          </a:prstGeom>
        </p:spPr>
      </p:pic>
      <p:pic>
        <p:nvPicPr>
          <p:cNvPr id="20" name="Bildobjekt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6125" y="3830017"/>
            <a:ext cx="1077655" cy="1026115"/>
          </a:xfrm>
          <a:prstGeom prst="rect">
            <a:avLst/>
          </a:prstGeom>
        </p:spPr>
      </p:pic>
      <p:pic>
        <p:nvPicPr>
          <p:cNvPr id="21" name="Bildobjekt 2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82854" y="3830017"/>
            <a:ext cx="1003383" cy="1016305"/>
          </a:xfrm>
          <a:prstGeom prst="rect">
            <a:avLst/>
          </a:prstGeom>
        </p:spPr>
      </p:pic>
      <p:pic>
        <p:nvPicPr>
          <p:cNvPr id="22" name="Bildobjekt 2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42067" y="3846667"/>
            <a:ext cx="1261533" cy="1019276"/>
          </a:xfrm>
          <a:prstGeom prst="rect">
            <a:avLst/>
          </a:prstGeom>
        </p:spPr>
      </p:pic>
      <p:sp>
        <p:nvSpPr>
          <p:cNvPr id="14" name="textruta 13"/>
          <p:cNvSpPr txBox="1"/>
          <p:nvPr/>
        </p:nvSpPr>
        <p:spPr>
          <a:xfrm>
            <a:off x="3616473" y="3199963"/>
            <a:ext cx="923947" cy="338554"/>
          </a:xfrm>
          <a:prstGeom prst="rect">
            <a:avLst/>
          </a:prstGeom>
          <a:noFill/>
        </p:spPr>
        <p:txBody>
          <a:bodyPr wrap="square" rtlCol="0">
            <a:spAutoFit/>
          </a:bodyPr>
          <a:lstStyle/>
          <a:p>
            <a:pPr algn="ctr"/>
            <a:r>
              <a:rPr lang="en-GB" sz="800" i="1" dirty="0"/>
              <a:t>Jens Lundström</a:t>
            </a:r>
            <a:br>
              <a:rPr lang="en-GB" sz="800" i="1" dirty="0"/>
            </a:br>
            <a:r>
              <a:rPr lang="en-GB" sz="800" i="1" dirty="0"/>
              <a:t>ABI/ESA-BIC</a:t>
            </a:r>
          </a:p>
        </p:txBody>
      </p:sp>
      <p:sp>
        <p:nvSpPr>
          <p:cNvPr id="26" name="textruta 25"/>
          <p:cNvSpPr txBox="1"/>
          <p:nvPr/>
        </p:nvSpPr>
        <p:spPr>
          <a:xfrm>
            <a:off x="4672920" y="3209085"/>
            <a:ext cx="1002825" cy="338554"/>
          </a:xfrm>
          <a:prstGeom prst="rect">
            <a:avLst/>
          </a:prstGeom>
          <a:noFill/>
        </p:spPr>
        <p:txBody>
          <a:bodyPr wrap="square" rtlCol="0">
            <a:spAutoFit/>
          </a:bodyPr>
          <a:lstStyle/>
          <a:p>
            <a:pPr algn="ctr"/>
            <a:r>
              <a:rPr lang="en-GB" sz="800" i="1" dirty="0"/>
              <a:t>Joakim Enerstam</a:t>
            </a:r>
            <a:br>
              <a:rPr lang="en-GB" sz="800" i="1" dirty="0"/>
            </a:br>
            <a:r>
              <a:rPr lang="en-GB" sz="800" i="1" dirty="0"/>
              <a:t>ABI/ESA-BIC</a:t>
            </a:r>
          </a:p>
        </p:txBody>
      </p:sp>
      <p:pic>
        <p:nvPicPr>
          <p:cNvPr id="3" name="Bildobjekt 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719225" y="2006959"/>
            <a:ext cx="910216" cy="1145767"/>
          </a:xfrm>
          <a:prstGeom prst="rect">
            <a:avLst/>
          </a:prstGeom>
        </p:spPr>
      </p:pic>
      <p:pic>
        <p:nvPicPr>
          <p:cNvPr id="4" name="Bildobjekt 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692947" y="1927903"/>
            <a:ext cx="916367" cy="1229805"/>
          </a:xfrm>
          <a:prstGeom prst="rect">
            <a:avLst/>
          </a:prstGeom>
        </p:spPr>
      </p:pic>
      <p:sp>
        <p:nvSpPr>
          <p:cNvPr id="36" name="textruta 35"/>
          <p:cNvSpPr txBox="1"/>
          <p:nvPr/>
        </p:nvSpPr>
        <p:spPr>
          <a:xfrm>
            <a:off x="5693087" y="3197520"/>
            <a:ext cx="1002825" cy="338554"/>
          </a:xfrm>
          <a:prstGeom prst="rect">
            <a:avLst/>
          </a:prstGeom>
          <a:noFill/>
        </p:spPr>
        <p:txBody>
          <a:bodyPr wrap="square" rtlCol="0">
            <a:spAutoFit/>
          </a:bodyPr>
          <a:lstStyle/>
          <a:p>
            <a:pPr algn="ctr"/>
            <a:r>
              <a:rPr lang="en-GB" sz="800" i="1" dirty="0"/>
              <a:t>Tommy Lahti</a:t>
            </a:r>
            <a:br>
              <a:rPr lang="en-GB" sz="800" i="1" dirty="0"/>
            </a:br>
            <a:r>
              <a:rPr lang="en-GB" sz="800" i="1" dirty="0"/>
              <a:t>Progressum</a:t>
            </a:r>
          </a:p>
        </p:txBody>
      </p:sp>
      <p:pic>
        <p:nvPicPr>
          <p:cNvPr id="10" name="Bildobjekt 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38346" y="2085810"/>
            <a:ext cx="914400" cy="1074051"/>
          </a:xfrm>
          <a:prstGeom prst="rect">
            <a:avLst/>
          </a:prstGeom>
        </p:spPr>
      </p:pic>
      <p:sp>
        <p:nvSpPr>
          <p:cNvPr id="38" name="textruta 37"/>
          <p:cNvSpPr txBox="1"/>
          <p:nvPr/>
        </p:nvSpPr>
        <p:spPr>
          <a:xfrm>
            <a:off x="2614683" y="3173611"/>
            <a:ext cx="865291" cy="338554"/>
          </a:xfrm>
          <a:prstGeom prst="rect">
            <a:avLst/>
          </a:prstGeom>
          <a:noFill/>
        </p:spPr>
        <p:txBody>
          <a:bodyPr wrap="square" rtlCol="0">
            <a:spAutoFit/>
          </a:bodyPr>
          <a:lstStyle/>
          <a:p>
            <a:pPr algn="ctr"/>
            <a:r>
              <a:rPr lang="en-GB" sz="800" i="1" dirty="0"/>
              <a:t>Pär Johansson</a:t>
            </a:r>
            <a:br>
              <a:rPr lang="en-GB" sz="800" i="1" dirty="0"/>
            </a:br>
            <a:r>
              <a:rPr lang="en-GB" sz="800" i="1" dirty="0"/>
              <a:t>LTU Business</a:t>
            </a:r>
          </a:p>
        </p:txBody>
      </p:sp>
      <p:pic>
        <p:nvPicPr>
          <p:cNvPr id="11" name="Bildobjekt 1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628355" y="2076389"/>
            <a:ext cx="990600" cy="1070821"/>
          </a:xfrm>
          <a:prstGeom prst="rect">
            <a:avLst/>
          </a:prstGeom>
        </p:spPr>
      </p:pic>
      <p:sp>
        <p:nvSpPr>
          <p:cNvPr id="28" name="textruta 27"/>
          <p:cNvSpPr txBox="1"/>
          <p:nvPr/>
        </p:nvSpPr>
        <p:spPr>
          <a:xfrm>
            <a:off x="6714673" y="3192662"/>
            <a:ext cx="865291" cy="461665"/>
          </a:xfrm>
          <a:prstGeom prst="rect">
            <a:avLst/>
          </a:prstGeom>
          <a:noFill/>
        </p:spPr>
        <p:txBody>
          <a:bodyPr wrap="square" rtlCol="0">
            <a:spAutoFit/>
          </a:bodyPr>
          <a:lstStyle/>
          <a:p>
            <a:pPr algn="ctr"/>
            <a:r>
              <a:rPr lang="en-GB" sz="800" i="1" dirty="0"/>
              <a:t>Ann-Christin Samuelsson</a:t>
            </a:r>
            <a:br>
              <a:rPr lang="en-GB" sz="800" i="1" dirty="0"/>
            </a:br>
            <a:r>
              <a:rPr lang="en-GB" sz="800" i="1" dirty="0"/>
              <a:t>Kiruna </a:t>
            </a:r>
            <a:r>
              <a:rPr lang="en-GB" sz="800" i="1" dirty="0" err="1"/>
              <a:t>kommun</a:t>
            </a:r>
            <a:endParaRPr lang="en-GB" sz="800" i="1" dirty="0"/>
          </a:p>
        </p:txBody>
      </p:sp>
      <p:sp>
        <p:nvSpPr>
          <p:cNvPr id="29" name="Rektangel 28"/>
          <p:cNvSpPr/>
          <p:nvPr/>
        </p:nvSpPr>
        <p:spPr>
          <a:xfrm>
            <a:off x="704381" y="2068851"/>
            <a:ext cx="788113" cy="1065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00" dirty="0"/>
          </a:p>
        </p:txBody>
      </p:sp>
      <p:sp>
        <p:nvSpPr>
          <p:cNvPr id="31" name="textruta 30"/>
          <p:cNvSpPr txBox="1"/>
          <p:nvPr/>
        </p:nvSpPr>
        <p:spPr>
          <a:xfrm>
            <a:off x="638278" y="3175703"/>
            <a:ext cx="865291" cy="461665"/>
          </a:xfrm>
          <a:prstGeom prst="rect">
            <a:avLst/>
          </a:prstGeom>
          <a:noFill/>
        </p:spPr>
        <p:txBody>
          <a:bodyPr wrap="square" rtlCol="0">
            <a:spAutoFit/>
          </a:bodyPr>
          <a:lstStyle/>
          <a:p>
            <a:pPr algn="ctr"/>
            <a:r>
              <a:rPr lang="en-GB" sz="800" i="1" dirty="0"/>
              <a:t>Mattias Gustafsson</a:t>
            </a:r>
            <a:br>
              <a:rPr lang="en-GB" sz="800" i="1" dirty="0"/>
            </a:br>
            <a:r>
              <a:rPr lang="en-GB" sz="800" i="1" dirty="0"/>
              <a:t>LTU Business</a:t>
            </a:r>
          </a:p>
        </p:txBody>
      </p:sp>
      <p:pic>
        <p:nvPicPr>
          <p:cNvPr id="23" name="Bildobjekt 22"/>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747532" y="2088902"/>
            <a:ext cx="834571" cy="1074058"/>
          </a:xfrm>
          <a:prstGeom prst="rect">
            <a:avLst/>
          </a:prstGeom>
        </p:spPr>
      </p:pic>
      <p:pic>
        <p:nvPicPr>
          <p:cNvPr id="24" name="Bildobjekt 23"/>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90446" y="2064185"/>
            <a:ext cx="829358" cy="1084199"/>
          </a:xfrm>
          <a:prstGeom prst="rect">
            <a:avLst/>
          </a:prstGeom>
        </p:spPr>
      </p:pic>
    </p:spTree>
    <p:extLst>
      <p:ext uri="{BB962C8B-B14F-4D97-AF65-F5344CB8AC3E}">
        <p14:creationId xmlns:p14="http://schemas.microsoft.com/office/powerpoint/2010/main" val="793223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20 PhD students </a:t>
            </a:r>
            <a:r>
              <a:rPr lang="sv-SE" sz="2800" b="1"/>
              <a:t>- 180 </a:t>
            </a:r>
            <a:r>
              <a:rPr lang="sv-SE" sz="2800" b="1" dirty="0" err="1"/>
              <a:t>graduate</a:t>
            </a:r>
            <a:r>
              <a:rPr lang="sv-SE" sz="2800" b="1" dirty="0"/>
              <a:t> students</a:t>
            </a:r>
          </a:p>
        </p:txBody>
      </p:sp>
      <p:pic>
        <p:nvPicPr>
          <p:cNvPr id="1028" name="Picture 4" descr="http://manualthinking.com/wp-content/uploads/2012/03/1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672178">
            <a:off x="664710" y="1862450"/>
            <a:ext cx="1828678" cy="12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fter5creative.com.au/blog/wp-content/uploads/2012/03/workshop-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5876">
            <a:off x="6309293" y="1911001"/>
            <a:ext cx="1828780" cy="1219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hinkeu21.files.wordpress.com/2010/12/dsc_00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45258" y="3701050"/>
            <a:ext cx="1718095" cy="1142533"/>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22718" y="1939262"/>
            <a:ext cx="1817763" cy="1363323"/>
          </a:xfrm>
          <a:prstGeom prst="rect">
            <a:avLst/>
          </a:prstGeom>
        </p:spPr>
      </p:pic>
      <p:pic>
        <p:nvPicPr>
          <p:cNvPr id="4" name="Bildobjekt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2836" y="2779778"/>
            <a:ext cx="1232201" cy="1842544"/>
          </a:xfrm>
          <a:prstGeom prst="rect">
            <a:avLst/>
          </a:prstGeom>
        </p:spPr>
      </p:pic>
      <p:pic>
        <p:nvPicPr>
          <p:cNvPr id="5" name="Bildobjekt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3451" y="1727582"/>
            <a:ext cx="1775940" cy="1331955"/>
          </a:xfrm>
          <a:prstGeom prst="rect">
            <a:avLst/>
          </a:prstGeom>
        </p:spPr>
      </p:pic>
      <p:pic>
        <p:nvPicPr>
          <p:cNvPr id="7" name="Bildobjekt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28580" y="3384662"/>
            <a:ext cx="1879317" cy="1261198"/>
          </a:xfrm>
          <a:prstGeom prst="rect">
            <a:avLst/>
          </a:prstGeom>
        </p:spPr>
      </p:pic>
      <p:pic>
        <p:nvPicPr>
          <p:cNvPr id="8" name="Bildobjekt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73124" y="3137612"/>
            <a:ext cx="2089775" cy="1393183"/>
          </a:xfrm>
          <a:prstGeom prst="rect">
            <a:avLst/>
          </a:prstGeom>
        </p:spPr>
      </p:pic>
    </p:spTree>
    <p:extLst>
      <p:ext uri="{BB962C8B-B14F-4D97-AF65-F5344CB8AC3E}">
        <p14:creationId xmlns:p14="http://schemas.microsoft.com/office/powerpoint/2010/main" val="298785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Bildobjekt 5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53789" y="1859918"/>
            <a:ext cx="2734249" cy="3010531"/>
          </a:xfrm>
          <a:prstGeom prst="rect">
            <a:avLst/>
          </a:prstGeom>
        </p:spPr>
      </p:pic>
      <p:sp>
        <p:nvSpPr>
          <p:cNvPr id="2" name="Rubrik 1"/>
          <p:cNvSpPr>
            <a:spLocks noGrp="1"/>
          </p:cNvSpPr>
          <p:nvPr>
            <p:ph type="ctrTitle"/>
          </p:nvPr>
        </p:nvSpPr>
        <p:spPr>
          <a:xfrm>
            <a:off x="678341" y="837747"/>
            <a:ext cx="7772400" cy="1102519"/>
          </a:xfrm>
        </p:spPr>
        <p:txBody>
          <a:bodyPr>
            <a:normAutofit/>
          </a:bodyPr>
          <a:lstStyle/>
          <a:p>
            <a:r>
              <a:rPr lang="sv-SE" sz="2800" b="1" dirty="0"/>
              <a:t>SME:s in the region</a:t>
            </a:r>
          </a:p>
        </p:txBody>
      </p:sp>
      <p:sp>
        <p:nvSpPr>
          <p:cNvPr id="38" name="Rektangel 37"/>
          <p:cNvSpPr/>
          <p:nvPr/>
        </p:nvSpPr>
        <p:spPr>
          <a:xfrm>
            <a:off x="5186113" y="2143638"/>
            <a:ext cx="713657" cy="215444"/>
          </a:xfrm>
          <a:prstGeom prst="rect">
            <a:avLst/>
          </a:prstGeom>
        </p:spPr>
        <p:txBody>
          <a:bodyPr wrap="none">
            <a:spAutoFit/>
          </a:bodyPr>
          <a:lstStyle/>
          <a:p>
            <a:r>
              <a:rPr lang="sv-SE" sz="800" dirty="0">
                <a:solidFill>
                  <a:srgbClr val="FF0000"/>
                </a:solidFill>
              </a:rPr>
              <a:t>XXXXXXXXXX</a:t>
            </a:r>
          </a:p>
        </p:txBody>
      </p:sp>
      <p:sp>
        <p:nvSpPr>
          <p:cNvPr id="39" name="Rektangel 38"/>
          <p:cNvSpPr/>
          <p:nvPr/>
        </p:nvSpPr>
        <p:spPr>
          <a:xfrm>
            <a:off x="5942196" y="2140970"/>
            <a:ext cx="681597" cy="215444"/>
          </a:xfrm>
          <a:prstGeom prst="rect">
            <a:avLst/>
          </a:prstGeom>
        </p:spPr>
        <p:txBody>
          <a:bodyPr wrap="none">
            <a:spAutoFit/>
          </a:bodyPr>
          <a:lstStyle/>
          <a:p>
            <a:r>
              <a:rPr lang="sv-SE" sz="800" dirty="0">
                <a:solidFill>
                  <a:srgbClr val="FF0000"/>
                </a:solidFill>
              </a:rPr>
              <a:t>YYYYYYYYYY</a:t>
            </a:r>
          </a:p>
        </p:txBody>
      </p:sp>
      <p:sp>
        <p:nvSpPr>
          <p:cNvPr id="40" name="Rektangel 39"/>
          <p:cNvSpPr/>
          <p:nvPr/>
        </p:nvSpPr>
        <p:spPr>
          <a:xfrm>
            <a:off x="5157822" y="2341475"/>
            <a:ext cx="665567" cy="215444"/>
          </a:xfrm>
          <a:prstGeom prst="rect">
            <a:avLst/>
          </a:prstGeom>
        </p:spPr>
        <p:txBody>
          <a:bodyPr wrap="none">
            <a:spAutoFit/>
          </a:bodyPr>
          <a:lstStyle/>
          <a:p>
            <a:r>
              <a:rPr lang="sv-SE" sz="800" dirty="0">
                <a:solidFill>
                  <a:srgbClr val="FF0000"/>
                </a:solidFill>
              </a:rPr>
              <a:t>ZZZZZZZZZZ</a:t>
            </a:r>
          </a:p>
        </p:txBody>
      </p:sp>
      <p:sp>
        <p:nvSpPr>
          <p:cNvPr id="41" name="Rektangel 40"/>
          <p:cNvSpPr/>
          <p:nvPr/>
        </p:nvSpPr>
        <p:spPr>
          <a:xfrm>
            <a:off x="5906320" y="2328513"/>
            <a:ext cx="554960" cy="215444"/>
          </a:xfrm>
          <a:prstGeom prst="rect">
            <a:avLst/>
          </a:prstGeom>
        </p:spPr>
        <p:txBody>
          <a:bodyPr wrap="none">
            <a:spAutoFit/>
          </a:bodyPr>
          <a:lstStyle/>
          <a:p>
            <a:r>
              <a:rPr lang="sv-SE" sz="800" dirty="0">
                <a:solidFill>
                  <a:srgbClr val="FF0000"/>
                </a:solidFill>
              </a:rPr>
              <a:t>PPPPPPP</a:t>
            </a:r>
          </a:p>
        </p:txBody>
      </p:sp>
      <p:sp>
        <p:nvSpPr>
          <p:cNvPr id="42" name="Rektangel 41"/>
          <p:cNvSpPr/>
          <p:nvPr/>
        </p:nvSpPr>
        <p:spPr>
          <a:xfrm>
            <a:off x="6507972" y="2317797"/>
            <a:ext cx="391454" cy="215444"/>
          </a:xfrm>
          <a:prstGeom prst="rect">
            <a:avLst/>
          </a:prstGeom>
        </p:spPr>
        <p:txBody>
          <a:bodyPr wrap="none">
            <a:spAutoFit/>
          </a:bodyPr>
          <a:lstStyle/>
          <a:p>
            <a:r>
              <a:rPr lang="sv-SE" sz="800" dirty="0">
                <a:solidFill>
                  <a:srgbClr val="FF0000"/>
                </a:solidFill>
              </a:rPr>
              <a:t>QQQ</a:t>
            </a:r>
          </a:p>
        </p:txBody>
      </p:sp>
      <p:sp>
        <p:nvSpPr>
          <p:cNvPr id="43" name="Rektangel 42"/>
          <p:cNvSpPr/>
          <p:nvPr/>
        </p:nvSpPr>
        <p:spPr>
          <a:xfrm>
            <a:off x="5292416" y="2634757"/>
            <a:ext cx="577402" cy="215444"/>
          </a:xfrm>
          <a:prstGeom prst="rect">
            <a:avLst/>
          </a:prstGeom>
        </p:spPr>
        <p:txBody>
          <a:bodyPr wrap="none">
            <a:spAutoFit/>
          </a:bodyPr>
          <a:lstStyle/>
          <a:p>
            <a:r>
              <a:rPr lang="sv-SE" sz="800" dirty="0">
                <a:solidFill>
                  <a:srgbClr val="FF0000"/>
                </a:solidFill>
              </a:rPr>
              <a:t>RRRRRRR</a:t>
            </a:r>
          </a:p>
        </p:txBody>
      </p:sp>
      <p:sp>
        <p:nvSpPr>
          <p:cNvPr id="44" name="Rektangel 43"/>
          <p:cNvSpPr/>
          <p:nvPr/>
        </p:nvSpPr>
        <p:spPr>
          <a:xfrm>
            <a:off x="5967913" y="2631117"/>
            <a:ext cx="617477" cy="215444"/>
          </a:xfrm>
          <a:prstGeom prst="rect">
            <a:avLst/>
          </a:prstGeom>
        </p:spPr>
        <p:txBody>
          <a:bodyPr wrap="none">
            <a:spAutoFit/>
          </a:bodyPr>
          <a:lstStyle/>
          <a:p>
            <a:r>
              <a:rPr lang="sv-SE" sz="800" dirty="0">
                <a:solidFill>
                  <a:srgbClr val="FF0000"/>
                </a:solidFill>
              </a:rPr>
              <a:t>LLLLLLLLLL</a:t>
            </a:r>
          </a:p>
        </p:txBody>
      </p:sp>
      <p:sp>
        <p:nvSpPr>
          <p:cNvPr id="45" name="Rektangel 44"/>
          <p:cNvSpPr/>
          <p:nvPr/>
        </p:nvSpPr>
        <p:spPr>
          <a:xfrm>
            <a:off x="4957455" y="1936963"/>
            <a:ext cx="649537" cy="215444"/>
          </a:xfrm>
          <a:prstGeom prst="rect">
            <a:avLst/>
          </a:prstGeom>
        </p:spPr>
        <p:txBody>
          <a:bodyPr wrap="none">
            <a:spAutoFit/>
          </a:bodyPr>
          <a:lstStyle/>
          <a:p>
            <a:r>
              <a:rPr lang="sv-SE" sz="800" b="1" dirty="0">
                <a:solidFill>
                  <a:srgbClr val="FF0000"/>
                </a:solidFill>
              </a:rPr>
              <a:t>FFFFFFFFFF</a:t>
            </a:r>
          </a:p>
        </p:txBody>
      </p:sp>
      <p:sp>
        <p:nvSpPr>
          <p:cNvPr id="46" name="Rektangel 45"/>
          <p:cNvSpPr/>
          <p:nvPr/>
        </p:nvSpPr>
        <p:spPr>
          <a:xfrm>
            <a:off x="5702320" y="1939755"/>
            <a:ext cx="655949" cy="215444"/>
          </a:xfrm>
          <a:prstGeom prst="rect">
            <a:avLst/>
          </a:prstGeom>
        </p:spPr>
        <p:txBody>
          <a:bodyPr wrap="none">
            <a:spAutoFit/>
          </a:bodyPr>
          <a:lstStyle/>
          <a:p>
            <a:r>
              <a:rPr lang="sv-SE" sz="800" dirty="0">
                <a:solidFill>
                  <a:srgbClr val="FF0000"/>
                </a:solidFill>
              </a:rPr>
              <a:t>OOOOOOO</a:t>
            </a:r>
          </a:p>
        </p:txBody>
      </p:sp>
      <p:sp>
        <p:nvSpPr>
          <p:cNvPr id="47" name="Rektangel 46"/>
          <p:cNvSpPr/>
          <p:nvPr/>
        </p:nvSpPr>
        <p:spPr>
          <a:xfrm>
            <a:off x="5056873" y="1733124"/>
            <a:ext cx="556563" cy="215444"/>
          </a:xfrm>
          <a:prstGeom prst="rect">
            <a:avLst/>
          </a:prstGeom>
        </p:spPr>
        <p:txBody>
          <a:bodyPr wrap="none">
            <a:spAutoFit/>
          </a:bodyPr>
          <a:lstStyle/>
          <a:p>
            <a:r>
              <a:rPr lang="sv-SE" sz="800" dirty="0">
                <a:solidFill>
                  <a:srgbClr val="FF0000"/>
                </a:solidFill>
              </a:rPr>
              <a:t>SSSSSSSS</a:t>
            </a:r>
          </a:p>
        </p:txBody>
      </p:sp>
      <p:sp>
        <p:nvSpPr>
          <p:cNvPr id="48" name="Rektangel 47"/>
          <p:cNvSpPr/>
          <p:nvPr/>
        </p:nvSpPr>
        <p:spPr>
          <a:xfrm>
            <a:off x="2760225" y="1969432"/>
            <a:ext cx="713657" cy="215444"/>
          </a:xfrm>
          <a:prstGeom prst="rect">
            <a:avLst/>
          </a:prstGeom>
        </p:spPr>
        <p:txBody>
          <a:bodyPr wrap="none">
            <a:spAutoFit/>
          </a:bodyPr>
          <a:lstStyle/>
          <a:p>
            <a:r>
              <a:rPr lang="sv-SE" sz="800" dirty="0">
                <a:solidFill>
                  <a:srgbClr val="FF0000"/>
                </a:solidFill>
              </a:rPr>
              <a:t>XXXXXXXXXX</a:t>
            </a:r>
          </a:p>
        </p:txBody>
      </p:sp>
      <p:sp>
        <p:nvSpPr>
          <p:cNvPr id="49" name="Rektangel 48"/>
          <p:cNvSpPr/>
          <p:nvPr/>
        </p:nvSpPr>
        <p:spPr>
          <a:xfrm>
            <a:off x="3416335" y="2215389"/>
            <a:ext cx="681597" cy="215444"/>
          </a:xfrm>
          <a:prstGeom prst="rect">
            <a:avLst/>
          </a:prstGeom>
        </p:spPr>
        <p:txBody>
          <a:bodyPr wrap="none">
            <a:spAutoFit/>
          </a:bodyPr>
          <a:lstStyle/>
          <a:p>
            <a:r>
              <a:rPr lang="sv-SE" sz="800" dirty="0">
                <a:solidFill>
                  <a:srgbClr val="FF0000"/>
                </a:solidFill>
              </a:rPr>
              <a:t>YYYYYYYYYY</a:t>
            </a:r>
          </a:p>
        </p:txBody>
      </p:sp>
      <p:sp>
        <p:nvSpPr>
          <p:cNvPr id="50" name="Rektangel 49"/>
          <p:cNvSpPr/>
          <p:nvPr/>
        </p:nvSpPr>
        <p:spPr>
          <a:xfrm>
            <a:off x="2620396" y="2220681"/>
            <a:ext cx="665567" cy="215444"/>
          </a:xfrm>
          <a:prstGeom prst="rect">
            <a:avLst/>
          </a:prstGeom>
        </p:spPr>
        <p:txBody>
          <a:bodyPr wrap="none">
            <a:spAutoFit/>
          </a:bodyPr>
          <a:lstStyle/>
          <a:p>
            <a:r>
              <a:rPr lang="sv-SE" sz="800" dirty="0">
                <a:solidFill>
                  <a:srgbClr val="FF0000"/>
                </a:solidFill>
              </a:rPr>
              <a:t>ZZZZZZZZZZ</a:t>
            </a:r>
          </a:p>
        </p:txBody>
      </p:sp>
      <p:sp>
        <p:nvSpPr>
          <p:cNvPr id="51" name="Rektangel 50"/>
          <p:cNvSpPr/>
          <p:nvPr/>
        </p:nvSpPr>
        <p:spPr>
          <a:xfrm>
            <a:off x="2929470" y="2455122"/>
            <a:ext cx="554960" cy="215444"/>
          </a:xfrm>
          <a:prstGeom prst="rect">
            <a:avLst/>
          </a:prstGeom>
        </p:spPr>
        <p:txBody>
          <a:bodyPr wrap="none">
            <a:spAutoFit/>
          </a:bodyPr>
          <a:lstStyle/>
          <a:p>
            <a:r>
              <a:rPr lang="sv-SE" sz="800" dirty="0">
                <a:solidFill>
                  <a:srgbClr val="FF0000"/>
                </a:solidFill>
              </a:rPr>
              <a:t>PPPPPPP</a:t>
            </a:r>
          </a:p>
        </p:txBody>
      </p:sp>
      <p:sp>
        <p:nvSpPr>
          <p:cNvPr id="52" name="Rektangel 51"/>
          <p:cNvSpPr/>
          <p:nvPr/>
        </p:nvSpPr>
        <p:spPr>
          <a:xfrm>
            <a:off x="3637810" y="2444863"/>
            <a:ext cx="391454" cy="215444"/>
          </a:xfrm>
          <a:prstGeom prst="rect">
            <a:avLst/>
          </a:prstGeom>
        </p:spPr>
        <p:txBody>
          <a:bodyPr wrap="none">
            <a:spAutoFit/>
          </a:bodyPr>
          <a:lstStyle/>
          <a:p>
            <a:r>
              <a:rPr lang="sv-SE" sz="800" dirty="0">
                <a:solidFill>
                  <a:srgbClr val="FF0000"/>
                </a:solidFill>
              </a:rPr>
              <a:t>QQQ</a:t>
            </a:r>
          </a:p>
        </p:txBody>
      </p:sp>
      <p:sp>
        <p:nvSpPr>
          <p:cNvPr id="53" name="Rektangel 52"/>
          <p:cNvSpPr/>
          <p:nvPr/>
        </p:nvSpPr>
        <p:spPr>
          <a:xfrm>
            <a:off x="2668553" y="2707753"/>
            <a:ext cx="577402" cy="215444"/>
          </a:xfrm>
          <a:prstGeom prst="rect">
            <a:avLst/>
          </a:prstGeom>
        </p:spPr>
        <p:txBody>
          <a:bodyPr wrap="none">
            <a:spAutoFit/>
          </a:bodyPr>
          <a:lstStyle/>
          <a:p>
            <a:r>
              <a:rPr lang="sv-SE" sz="800" dirty="0">
                <a:solidFill>
                  <a:srgbClr val="FF0000"/>
                </a:solidFill>
              </a:rPr>
              <a:t>RRRRRRR</a:t>
            </a:r>
          </a:p>
        </p:txBody>
      </p:sp>
      <p:sp>
        <p:nvSpPr>
          <p:cNvPr id="54" name="Rektangel 53"/>
          <p:cNvSpPr/>
          <p:nvPr/>
        </p:nvSpPr>
        <p:spPr>
          <a:xfrm>
            <a:off x="3344050" y="2704114"/>
            <a:ext cx="617477" cy="215444"/>
          </a:xfrm>
          <a:prstGeom prst="rect">
            <a:avLst/>
          </a:prstGeom>
        </p:spPr>
        <p:txBody>
          <a:bodyPr wrap="none">
            <a:spAutoFit/>
          </a:bodyPr>
          <a:lstStyle/>
          <a:p>
            <a:r>
              <a:rPr lang="sv-SE" sz="800" dirty="0">
                <a:solidFill>
                  <a:srgbClr val="FF0000"/>
                </a:solidFill>
              </a:rPr>
              <a:t>LLLLLLLLLL</a:t>
            </a:r>
          </a:p>
        </p:txBody>
      </p:sp>
      <p:sp>
        <p:nvSpPr>
          <p:cNvPr id="55" name="Rektangel 54"/>
          <p:cNvSpPr/>
          <p:nvPr/>
        </p:nvSpPr>
        <p:spPr>
          <a:xfrm>
            <a:off x="3604180" y="1959338"/>
            <a:ext cx="655949" cy="215444"/>
          </a:xfrm>
          <a:prstGeom prst="rect">
            <a:avLst/>
          </a:prstGeom>
        </p:spPr>
        <p:txBody>
          <a:bodyPr wrap="none">
            <a:spAutoFit/>
          </a:bodyPr>
          <a:lstStyle/>
          <a:p>
            <a:r>
              <a:rPr lang="sv-SE" sz="800" dirty="0">
                <a:solidFill>
                  <a:srgbClr val="FF0000"/>
                </a:solidFill>
              </a:rPr>
              <a:t>OOOOOOO</a:t>
            </a:r>
          </a:p>
        </p:txBody>
      </p:sp>
      <p:sp>
        <p:nvSpPr>
          <p:cNvPr id="56" name="Rektangel 55"/>
          <p:cNvSpPr/>
          <p:nvPr/>
        </p:nvSpPr>
        <p:spPr>
          <a:xfrm>
            <a:off x="3974249" y="1720225"/>
            <a:ext cx="556563" cy="215444"/>
          </a:xfrm>
          <a:prstGeom prst="rect">
            <a:avLst/>
          </a:prstGeom>
        </p:spPr>
        <p:txBody>
          <a:bodyPr wrap="none">
            <a:spAutoFit/>
          </a:bodyPr>
          <a:lstStyle/>
          <a:p>
            <a:r>
              <a:rPr lang="sv-SE" sz="800" dirty="0">
                <a:solidFill>
                  <a:srgbClr val="FF0000"/>
                </a:solidFill>
              </a:rPr>
              <a:t>SSSSSSSS</a:t>
            </a:r>
          </a:p>
        </p:txBody>
      </p:sp>
    </p:spTree>
    <p:extLst>
      <p:ext uri="{BB962C8B-B14F-4D97-AF65-F5344CB8AC3E}">
        <p14:creationId xmlns:p14="http://schemas.microsoft.com/office/powerpoint/2010/main" val="205856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en-GB" sz="2800" b="1"/>
              <a:t>Create Meeting </a:t>
            </a:r>
            <a:r>
              <a:rPr lang="en-GB" sz="2800" b="1" dirty="0"/>
              <a:t>Points</a:t>
            </a:r>
          </a:p>
        </p:txBody>
      </p:sp>
      <p:pic>
        <p:nvPicPr>
          <p:cNvPr id="1028" name="Picture 4" descr="http://intlpagasia.org/2015/images/stories/program/workshop20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84505" y="1333180"/>
            <a:ext cx="2066236" cy="13738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ow-to-branding.com/images/workshop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09886" y="2249826"/>
            <a:ext cx="2257517" cy="14973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n.fondationdentreprisehermes.org/var/ezflow_site/storage/images/media/images/visuels/4-workshop_vn_120__dsc6365.jpg/21258-1-fre-FR/4-Workshop_VN_120__DSC6365.jpg_h_proje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84505" y="2787325"/>
            <a:ext cx="2066236" cy="137563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731497" y="1709536"/>
            <a:ext cx="3978389" cy="3323987"/>
          </a:xfrm>
          <a:prstGeom prst="rect">
            <a:avLst/>
          </a:prstGeom>
          <a:noFill/>
        </p:spPr>
        <p:txBody>
          <a:bodyPr wrap="square" rtlCol="0">
            <a:spAutoFit/>
          </a:bodyPr>
          <a:lstStyle/>
          <a:p>
            <a:pPr marL="214313" indent="-214313">
              <a:buFont typeface="Arial" panose="020B0604020202020204" pitchFamily="34" charset="0"/>
              <a:buChar char="•"/>
            </a:pPr>
            <a:endParaRPr lang="en-GB" sz="1400" dirty="0"/>
          </a:p>
          <a:p>
            <a:pPr marL="257175" indent="-257175">
              <a:buFont typeface="+mj-lt"/>
              <a:buAutoNum type="arabicPeriod"/>
            </a:pPr>
            <a:r>
              <a:rPr lang="en-GB" sz="1400" dirty="0"/>
              <a:t>Steering Committee/ Board of Directors/ Reference Group meetings</a:t>
            </a:r>
          </a:p>
          <a:p>
            <a:pPr marL="257175" indent="-257175">
              <a:buFont typeface="+mj-lt"/>
              <a:buAutoNum type="arabicPeriod"/>
            </a:pPr>
            <a:r>
              <a:rPr lang="en-GB" sz="1400" dirty="0"/>
              <a:t>Project Group meetings </a:t>
            </a:r>
          </a:p>
          <a:p>
            <a:pPr marL="257175" indent="-257175">
              <a:buFont typeface="+mj-lt"/>
              <a:buAutoNum type="arabicPeriod"/>
            </a:pPr>
            <a:r>
              <a:rPr lang="en-GB" sz="1400" dirty="0"/>
              <a:t>Work Package meetings</a:t>
            </a:r>
          </a:p>
          <a:p>
            <a:pPr marL="257175" indent="-257175">
              <a:buFont typeface="+mj-lt"/>
              <a:buAutoNum type="arabicPeriod"/>
            </a:pPr>
            <a:r>
              <a:rPr lang="en-GB" sz="1400" dirty="0"/>
              <a:t>Supervisor – PhD student – Space company</a:t>
            </a:r>
            <a:br>
              <a:rPr lang="en-GB" sz="1400" dirty="0"/>
            </a:br>
            <a:endParaRPr lang="en-GB" sz="1400" dirty="0"/>
          </a:p>
          <a:p>
            <a:pPr marL="257175" indent="-257175">
              <a:buFont typeface="+mj-lt"/>
              <a:buAutoNum type="arabicPeriod"/>
            </a:pPr>
            <a:r>
              <a:rPr lang="en-GB" sz="1400" dirty="0"/>
              <a:t>Meetings including RIT and the </a:t>
            </a:r>
            <a:r>
              <a:rPr lang="en-GB" sz="1400" dirty="0" err="1"/>
              <a:t>Garduate</a:t>
            </a:r>
            <a:r>
              <a:rPr lang="en-GB" sz="1400" dirty="0"/>
              <a:t> School of Space Technology</a:t>
            </a:r>
            <a:br>
              <a:rPr lang="en-GB" sz="1400" dirty="0"/>
            </a:br>
            <a:endParaRPr lang="en-GB" sz="1400" dirty="0"/>
          </a:p>
          <a:p>
            <a:pPr marL="257175" indent="-257175">
              <a:buFont typeface="+mj-lt"/>
              <a:buAutoNum type="arabicPeriod"/>
            </a:pPr>
            <a:r>
              <a:rPr lang="en-GB" sz="1400" dirty="0"/>
              <a:t>Six ”Space Innovation Forum” during the project </a:t>
            </a:r>
            <a:br>
              <a:rPr lang="en-GB" sz="1400" dirty="0"/>
            </a:br>
            <a:r>
              <a:rPr lang="en-GB" sz="1400" dirty="0"/>
              <a:t>Workshops lunch – lunch</a:t>
            </a:r>
            <a:br>
              <a:rPr lang="en-GB" sz="1400" dirty="0"/>
            </a:br>
            <a:r>
              <a:rPr lang="en-GB" sz="1400" dirty="0" err="1"/>
              <a:t>Students-PhD:s-Scientists-Engineers-Entrepreneurs-SME:s</a:t>
            </a:r>
            <a:r>
              <a:rPr lang="en-GB" sz="1400" dirty="0"/>
              <a:t> </a:t>
            </a:r>
            <a:r>
              <a:rPr lang="en-GB" sz="1400" dirty="0" err="1"/>
              <a:t>etc</a:t>
            </a:r>
            <a:endParaRPr lang="en-GB" sz="1400" dirty="0"/>
          </a:p>
          <a:p>
            <a:pPr marL="257175" indent="-257175">
              <a:buFont typeface="+mj-lt"/>
              <a:buAutoNum type="arabicPeriod"/>
            </a:pPr>
            <a:endParaRPr lang="en-GB" sz="1400" dirty="0">
              <a:solidFill>
                <a:srgbClr val="FF0000"/>
              </a:solidFill>
            </a:endParaRPr>
          </a:p>
        </p:txBody>
      </p:sp>
    </p:spTree>
    <p:extLst>
      <p:ext uri="{BB962C8B-B14F-4D97-AF65-F5344CB8AC3E}">
        <p14:creationId xmlns:p14="http://schemas.microsoft.com/office/powerpoint/2010/main" val="2607245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73426" y="2718578"/>
            <a:ext cx="765764" cy="430677"/>
          </a:xfrm>
          <a:prstGeom prst="rect">
            <a:avLst/>
          </a:prstGeom>
        </p:spPr>
        <p:txBody>
          <a:bodyPr vert="horz" lIns="51435" tIns="25718" rIns="51435" bIns="2571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v-SE" sz="2250" b="1" i="1" dirty="0"/>
              <a:t>Tack!</a:t>
            </a:r>
          </a:p>
        </p:txBody>
      </p:sp>
      <p:pic>
        <p:nvPicPr>
          <p:cNvPr id="5" name="Picture 2" descr="https://www.ltu.se/cms_fs/1.88958!/img/img/20120202-048.jpg_gen/derivatives/landscape_800/20120202-04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69512" y="988984"/>
            <a:ext cx="1771054" cy="1179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57935" y="1271520"/>
            <a:ext cx="1066319" cy="108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25548" y="1376498"/>
            <a:ext cx="1688423" cy="112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93315" y="3224987"/>
            <a:ext cx="1842609" cy="11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3"/>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79860" y="2250479"/>
            <a:ext cx="1411451" cy="10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Bildobjekt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34308" y="2327597"/>
            <a:ext cx="1967037" cy="1151243"/>
          </a:xfrm>
          <a:prstGeom prst="rect">
            <a:avLst/>
          </a:prstGeom>
        </p:spPr>
      </p:pic>
      <p:pic>
        <p:nvPicPr>
          <p:cNvPr id="11"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169087" y="3989955"/>
            <a:ext cx="1944224" cy="105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49312" y="3353715"/>
            <a:ext cx="1629377" cy="116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Maxus 6- 15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39358" y="767363"/>
            <a:ext cx="1165325" cy="228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xQTEhUUEhQVFRQVFBUUFhYYGBQaFBcXFBYXFxQVFBcYHyggGBolHBQVITEhJiosLi8uFx8zODMsNygtLisBCgoKDg0OGg8QGzckHCYsLCw0LC4sLCsvLCwsLDc0LCwsLCw3NCwsLCwsLCwrLCwsLCwrLCwsLCwsLCwsLCwsLv/AABEIAH4AkAMBIgACEQEDEQH/xAAcAAACAgMBAQAAAAAAAAAAAAAAAQQFAgMGBwj/xAA4EAABAwIEAwYDBgYDAAAAAAABAAIRAyEEEjFBBVFhIkJxgZGhExSxBjKSweHwCBVicoLRB1JT/8QAGAEBAQEBAQAAAAAAAAAAAAAAAAECAwT/xAAhEQEBAQAABgMBAQAAAAAAAAAAAQIREiExQWEDE1EiBP/aAAwDAQACEQMRAD8A8nwOKv2DB3adCrOhj4MHs9DoPA7DofVcmCp+Fx50cMwHqF3ms679Kz1juMJxDmAfFXGHrMdq0T0MHyXCYWpImm7xFxr4aKUMWRcufI2IB9NFN5s8Lmu7p0Lw15HQ6qU3CVDo8eELi6HEmmCXkHqCPzVxgeOPFg5rh1N/VcbnLrNVeuw1TvMDvArWDl2LfVam8VqOIPZA2GYfVbPnqjtWgxyIWLL4aljf824xeQORurGlxoCxafUKnkO7olZMoO7oP1Cf0fyuzxemfvS3qtVTHxdrgR7qqNGpuAfEJGi4atA9lZq+YlzFvTxj9YJHmFLZiJ5rnBVPIz4lbmYxzdo/fVOeJyL7Mf3ZM1o1ke49lQv4gdyR4EhI4t27z7JNSnLYvjim7EFYjENKpm4qdRP4fqsvmB/5j1Cv8nDTwRONZ/ZSCSrmvuBgsYXROY35QJAB2v27HWOil4iWgkdpg1EkloFpadXN666TzVNw7iBYQHXb6x5bjor+g+BmBBEDwl03E2Jhmq3ndz2Zs4olHENP3SD0d+RVhh67NHiD1VTjuHSM9IQ7XJEBwv2qY52Mt9OkDD8TcNbjqus1jXo6x3FKlSUtmEpncrjsPxFu3Z9x6KfT4iYsfRTXx+lmnWMwsAZXn35pupu1zP8AxFUFDi4gSd3fRqlUeODquGs5dJqrenXftUdH936LP4lXZ0+f6KvbxVjtSPNSGVmnQrPJmt81SRUq7ifRP5w7hw8lpbU6+5C2CuN59VL8fsmm+hi82kHyE+i2tqdGfhUCrTY/e+2xWs0Kg0fPjdZ+vXitc88rQ1idm+SwdUP7hUVXGVG6haxxZ2/+ljrO8XjHmiEJwvQ8xKZgMeadrlhN28rRI6wVDTQdPScHXYRBtI16kA7iJWjimDbVJdTAY+SY0DgSSAToHDnoZ2i9PgcY6kZboRBHMG3kbm6u6NYVB2JM6tA8wC0eHh6Kp2c89haSCCCLEHUEbEbFbKeJcN10HEMG2q1pJyvyntd0NkBjXd53jcjqFzteg5ji14hw2+hB0I6jVWas7Lw4rWpViixxMl5BI5Q6q3y7q1MxQ2MIxDAKcAzNCm6ORL5cquVr7OPeJw/F4zFHoVuZjI5hc+wmbKR8yW6GT7Dw5rNz8damtR0NLiZHf8iVNo8Y6g+a5EY926zGO6D0T68+NHPfx2f80ad0mcVjQrkW44cgtreJgclr6vac/p154tzgrWcWxy5X+aDkPRZjjRGkDyC6TE/WeZSJykmvO0eboEpSTQC2YeuWGR4EHQjkVrBSQdGzFit2gMpsCJs2AA21zFje+o03y+XbWaWugZWucHf9YEwDuNoUP7MfZ/F4yoW4Kk6o9jczoLQADbtOeQL8purluFdQLqeMpVaNRpaXsIcwmm0wTTdBlpOrriNDopq8ISdUTgvCnYiq2mSKbTSbRL3QGhzhIAnV0beGirMbwZ1Ko5j3NLQ1z2vaQWvaDAIg2PNpuNCJXpnBm5RTeGsxNJwPxWioykKcwWBjHOaTTaHEB2ckGSTZVPH6uEbSdQfkNQfEAcKnZBaXBrnGkC27YiBlLptB7Pkx/ot326O1+OSPOi+0NsNCdz+i1LeGgAF088vP/QWp+q9jiSAEkwgAEFMAden5JFAkwgpIBCyIWKAQhCBlJCEHr/8ADlxdtLE4mg4gfGpse09aBfIHlUJ8l6rU4M6q5zcSGV6T8j6TSxnxKIdPxG5tHsJIEWMZui+VOG459CqyrScWvYczSNfbpI819Q/8cfaRnEMNSqCo016Tfh126VGyLSLWMA5ogw7cFZ0seL8RoVOG18RSccrmZIDQ4MDKj8uZgfMtIIIBJFjMm4r+B4Jlav2nVA2qHOqaGMhbmIcRDdbOgxmBywF6R/ELw4Np4fFNMPDzhzvmzAvYTPIMqD/Icl5RwTjDKctDTL2025iRAIJNSBzMti4+7fVc5jrzN83Tgi/aDgbqBkEvpu0cRDh0eNpFwdDeNCqeF01TFOJzOiSNLQB3mlh2PZ15Kv4nwqJfSHY7UjWMphxbPaLL6kSN+a7OapAQhJAwkhMoBCSEAhNCASThJA1kQI3n2iFiAssn0v0QYKZwnitbDVBVw9R1KoLBzTBg6g8x0KiIAQdD9qfttjOINY3FVQ9tMlzWtaxgzERmIaBJjnpJ5rniknCCfg8ds+DaATPoYv5/VW1aplcMhs2zXb2Alzd7yIO4nUacypuCx2UgOuAQRYGIM6HUdEEzG8PD5dTgP1LBGV1pJpxvqcvQxpCp10WHlozgghoaf6SSYZ/dFyo+LwzauhAqWg6Codwdg7kd52OsFKSksnsIMEEEag2KxVAhNut9N4QAgSaCkgc2RCISQMIcZSQgaSaCgJQUk5QJCcIze6CTg8aWW1bMxyPMTvcqyabdkk5p00LWwW9bdqfBUa34bEFh3LTqJiRvB2PVQXWNw7ajWSS1+VxmCQ1nZyCo7Uj7xmJGYAzAVHiMO5ji1wgjb6EHQjqLFW1at8Q5x3jECA0WaGt6aEX2A6rJzQ/sPm1gbZ2mYIYO9fuekHWSqo0LOvTyuc2QcpIkXaYMSDuFhC0gCScpIGgCUkwEAhJCBuHIykmDzRKAQTKSEDlCSEDhATDisUGyjVLTI8xsRyKsqWKa1pe37zRDQTfM/QxyaA64/p0KqUyVLAJJkIhUf//Z"/>
          <p:cNvSpPr>
            <a:spLocks noChangeAspect="1" noChangeArrowheads="1"/>
          </p:cNvSpPr>
          <p:nvPr/>
        </p:nvSpPr>
        <p:spPr bwMode="auto">
          <a:xfrm>
            <a:off x="1190625"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p>
        </p:txBody>
      </p:sp>
      <p:pic>
        <p:nvPicPr>
          <p:cNvPr id="6" name="Bildobjekt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45213" y="761999"/>
            <a:ext cx="1771067" cy="1444935"/>
          </a:xfrm>
          <a:prstGeom prst="rect">
            <a:avLst/>
          </a:prstGeom>
        </p:spPr>
      </p:pic>
      <p:pic>
        <p:nvPicPr>
          <p:cNvPr id="21"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15504" y="2722984"/>
            <a:ext cx="1723302" cy="243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a2.mndcdn.com/image/upload/t_next_gen_article_large_767/pfsd3v5qew9ybb0yrw2t.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34879" y="767362"/>
            <a:ext cx="2985835" cy="228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85" y="767363"/>
            <a:ext cx="2227699" cy="130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52920" y="1999141"/>
            <a:ext cx="2900423" cy="314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antenn smal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466" y="3148831"/>
            <a:ext cx="1452247" cy="19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IMG_4419"/>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17" y="1999140"/>
            <a:ext cx="1964857" cy="1476079"/>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61084" y="3049449"/>
            <a:ext cx="4254420" cy="254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97077" y="2606269"/>
            <a:ext cx="2218425" cy="158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t="-320"/>
          <a:stretch/>
        </p:blipFill>
        <p:spPr bwMode="auto">
          <a:xfrm>
            <a:off x="7213601" y="767363"/>
            <a:ext cx="1905000" cy="19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992741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err="1"/>
              <a:t>Purpose</a:t>
            </a:r>
            <a:r>
              <a:rPr lang="sv-SE" sz="2800" b="1" dirty="0"/>
              <a:t> &amp; </a:t>
            </a:r>
            <a:r>
              <a:rPr lang="sv-SE" sz="2800" b="1" dirty="0" err="1"/>
              <a:t>Goal</a:t>
            </a:r>
            <a:endParaRPr lang="sv-SE" sz="2800" b="1" dirty="0"/>
          </a:p>
        </p:txBody>
      </p:sp>
      <p:sp>
        <p:nvSpPr>
          <p:cNvPr id="8" name="Platshållare för innehåll 2"/>
          <p:cNvSpPr txBox="1">
            <a:spLocks/>
          </p:cNvSpPr>
          <p:nvPr/>
        </p:nvSpPr>
        <p:spPr>
          <a:xfrm>
            <a:off x="678341" y="1940266"/>
            <a:ext cx="2194560" cy="326350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v-SE" sz="1400" b="1" dirty="0" err="1">
                <a:solidFill>
                  <a:schemeClr val="tx1"/>
                </a:solidFill>
                <a:latin typeface="+mj-lt"/>
              </a:rPr>
              <a:t>Perpose</a:t>
            </a:r>
            <a:br>
              <a:rPr lang="sv-SE" sz="1400" dirty="0">
                <a:solidFill>
                  <a:schemeClr val="tx1"/>
                </a:solidFill>
                <a:latin typeface="+mj-lt"/>
              </a:rPr>
            </a:br>
            <a:r>
              <a:rPr lang="en-US" sz="1400" dirty="0">
                <a:solidFill>
                  <a:schemeClr val="tx1"/>
                </a:solidFill>
                <a:latin typeface="+mj-lt"/>
              </a:rPr>
              <a:t>The space sector will contribute to increase growth in the region on a much broader scale than it does today.</a:t>
            </a:r>
          </a:p>
          <a:p>
            <a:endParaRPr lang="en-US" sz="1400" dirty="0">
              <a:solidFill>
                <a:schemeClr val="tx1"/>
              </a:solidFill>
              <a:latin typeface="+mj-lt"/>
            </a:endParaRPr>
          </a:p>
          <a:p>
            <a:r>
              <a:rPr lang="en-US" sz="1400" dirty="0">
                <a:solidFill>
                  <a:schemeClr val="tx1"/>
                </a:solidFill>
                <a:latin typeface="+mj-lt"/>
              </a:rPr>
              <a:t>Strong links local-regional-national-international</a:t>
            </a:r>
            <a:endParaRPr lang="sv-SE" sz="1400" dirty="0">
              <a:solidFill>
                <a:schemeClr val="tx1"/>
              </a:solidFill>
              <a:latin typeface="+mj-lt"/>
            </a:endParaRPr>
          </a:p>
        </p:txBody>
      </p:sp>
      <p:sp>
        <p:nvSpPr>
          <p:cNvPr id="9" name="textruta 8"/>
          <p:cNvSpPr txBox="1"/>
          <p:nvPr/>
        </p:nvSpPr>
        <p:spPr>
          <a:xfrm>
            <a:off x="3267387" y="1940266"/>
            <a:ext cx="5183354" cy="2031325"/>
          </a:xfrm>
          <a:prstGeom prst="rect">
            <a:avLst/>
          </a:prstGeom>
          <a:noFill/>
        </p:spPr>
        <p:txBody>
          <a:bodyPr wrap="square" rtlCol="0">
            <a:spAutoFit/>
          </a:bodyPr>
          <a:lstStyle/>
          <a:p>
            <a:r>
              <a:rPr lang="sv-SE" sz="1400" b="1" dirty="0"/>
              <a:t>Overall </a:t>
            </a:r>
            <a:r>
              <a:rPr lang="sv-SE" sz="1400" b="1" dirty="0" err="1"/>
              <a:t>Goal</a:t>
            </a:r>
            <a:endParaRPr lang="sv-SE" sz="1400" dirty="0"/>
          </a:p>
          <a:p>
            <a:r>
              <a:rPr lang="en-US" sz="1400" dirty="0"/>
              <a:t>The region has a current and well anchored space strategy, linked to the Swedish strategy for space.</a:t>
            </a:r>
          </a:p>
          <a:p>
            <a:br>
              <a:rPr lang="sv-SE" sz="1400" dirty="0"/>
            </a:br>
            <a:endParaRPr lang="sv-SE" sz="1400" dirty="0"/>
          </a:p>
          <a:p>
            <a:r>
              <a:rPr lang="sv-SE" sz="1400" b="1" dirty="0"/>
              <a:t>Project </a:t>
            </a:r>
            <a:r>
              <a:rPr lang="sv-SE" sz="1400" b="1" dirty="0" err="1"/>
              <a:t>Goal</a:t>
            </a:r>
            <a:endParaRPr lang="sv-SE" sz="1400" dirty="0"/>
          </a:p>
          <a:p>
            <a:pPr algn="just"/>
            <a:r>
              <a:rPr lang="en-US" sz="1400" dirty="0"/>
              <a:t>The space sector in the region has increased its capacity in R&amp;D collaboration between academia, industry and stakeholders in the innovation support system.</a:t>
            </a:r>
            <a:endParaRPr lang="sv-SE" sz="1350" dirty="0"/>
          </a:p>
        </p:txBody>
      </p:sp>
    </p:spTree>
    <p:extLst>
      <p:ext uri="{BB962C8B-B14F-4D97-AF65-F5344CB8AC3E}">
        <p14:creationId xmlns:p14="http://schemas.microsoft.com/office/powerpoint/2010/main" val="246949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349" y="1090611"/>
            <a:ext cx="1959769" cy="389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6"/>
          <p:cNvSpPr txBox="1">
            <a:spLocks noChangeArrowheads="1"/>
          </p:cNvSpPr>
          <p:nvPr/>
        </p:nvSpPr>
        <p:spPr bwMode="auto">
          <a:xfrm>
            <a:off x="657482" y="2199134"/>
            <a:ext cx="4429125"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sv-SE" sz="1400" dirty="0">
                <a:latin typeface="+mn-lt"/>
                <a:cs typeface="+mn-cs"/>
              </a:rPr>
              <a:t>Esrange Space Centre</a:t>
            </a:r>
          </a:p>
          <a:p>
            <a:pPr>
              <a:buFont typeface="Arial" panose="020B0604020202020204" pitchFamily="34" charset="0"/>
              <a:buChar char="•"/>
            </a:pPr>
            <a:r>
              <a:rPr lang="en-GB" altLang="sv-SE" sz="1400" dirty="0">
                <a:latin typeface="+mn-lt"/>
                <a:cs typeface="+mn-cs"/>
              </a:rPr>
              <a:t>Space Campus </a:t>
            </a:r>
          </a:p>
          <a:p>
            <a:pPr>
              <a:buFont typeface="Arial" panose="020B0604020202020204" pitchFamily="34" charset="0"/>
              <a:buChar char="•"/>
            </a:pPr>
            <a:r>
              <a:rPr lang="en-GB" altLang="sv-SE" sz="1400" dirty="0">
                <a:latin typeface="+mn-lt"/>
                <a:cs typeface="+mn-cs"/>
              </a:rPr>
              <a:t>Geographic location</a:t>
            </a:r>
          </a:p>
          <a:p>
            <a:pPr>
              <a:buFont typeface="Arial" panose="020B0604020202020204" pitchFamily="34" charset="0"/>
              <a:buChar char="•"/>
            </a:pPr>
            <a:r>
              <a:rPr lang="en-GB" altLang="sv-SE" sz="1400" dirty="0">
                <a:latin typeface="+mn-lt"/>
                <a:cs typeface="+mn-cs"/>
              </a:rPr>
              <a:t>An established space town</a:t>
            </a:r>
          </a:p>
          <a:p>
            <a:pPr>
              <a:buFont typeface="Arial" panose="020B0604020202020204" pitchFamily="34" charset="0"/>
              <a:buChar char="•"/>
            </a:pPr>
            <a:r>
              <a:rPr lang="en-GB" altLang="sv-SE" sz="1400" dirty="0">
                <a:latin typeface="+mn-lt"/>
                <a:cs typeface="+mn-cs"/>
              </a:rPr>
              <a:t>Experience since the 50th</a:t>
            </a:r>
          </a:p>
          <a:p>
            <a:pPr>
              <a:buFont typeface="Arial" panose="020B0604020202020204" pitchFamily="34" charset="0"/>
              <a:buChar char="•"/>
            </a:pPr>
            <a:r>
              <a:rPr lang="en-GB" altLang="sv-SE" sz="1400" dirty="0">
                <a:latin typeface="+mn-lt"/>
                <a:cs typeface="+mn-cs"/>
              </a:rPr>
              <a:t>International network</a:t>
            </a:r>
          </a:p>
          <a:p>
            <a:pPr marL="0" indent="0" eaLnBrk="1" hangingPunct="1"/>
            <a:endParaRPr lang="en-GB" altLang="sv-SE" sz="1200" dirty="0"/>
          </a:p>
          <a:p>
            <a:pPr eaLnBrk="1" hangingPunct="1">
              <a:buFont typeface="Arial" panose="020B0604020202020204" pitchFamily="34" charset="0"/>
              <a:buChar char="•"/>
            </a:pPr>
            <a:endParaRPr lang="en-GB" altLang="sv-SE" sz="1350" dirty="0">
              <a:latin typeface="Calibri" panose="020F0502020204030204" pitchFamily="34" charset="0"/>
            </a:endParaRPr>
          </a:p>
        </p:txBody>
      </p:sp>
      <p:sp>
        <p:nvSpPr>
          <p:cNvPr id="7" name="textruta 8"/>
          <p:cNvSpPr txBox="1">
            <a:spLocks noChangeArrowheads="1"/>
          </p:cNvSpPr>
          <p:nvPr/>
        </p:nvSpPr>
        <p:spPr bwMode="auto">
          <a:xfrm>
            <a:off x="657482" y="1090611"/>
            <a:ext cx="33733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sz="2800" b="1" dirty="0" err="1">
                <a:latin typeface="Arial"/>
                <a:ea typeface="+mj-ea"/>
                <a:cs typeface="Arial"/>
              </a:rPr>
              <a:t>Unique</a:t>
            </a:r>
            <a:r>
              <a:rPr lang="sv-SE" altLang="sv-SE" sz="2800" b="1" dirty="0">
                <a:latin typeface="Arial"/>
                <a:ea typeface="+mj-ea"/>
                <a:cs typeface="Arial"/>
              </a:rPr>
              <a:t> </a:t>
            </a:r>
            <a:br>
              <a:rPr lang="sv-SE" altLang="sv-SE" sz="2800" b="1" dirty="0">
                <a:latin typeface="Arial"/>
                <a:ea typeface="+mj-ea"/>
                <a:cs typeface="Arial"/>
              </a:rPr>
            </a:br>
            <a:r>
              <a:rPr lang="sv-SE" altLang="sv-SE" sz="2800" b="1" dirty="0" err="1">
                <a:latin typeface="Arial"/>
                <a:ea typeface="+mj-ea"/>
                <a:cs typeface="Arial"/>
              </a:rPr>
              <a:t>conditions</a:t>
            </a:r>
            <a:r>
              <a:rPr lang="sv-SE" altLang="sv-SE" sz="2800" b="1" dirty="0">
                <a:latin typeface="Arial"/>
                <a:ea typeface="+mj-ea"/>
                <a:cs typeface="Arial"/>
              </a:rPr>
              <a:t> </a:t>
            </a:r>
          </a:p>
        </p:txBody>
      </p:sp>
      <p:sp>
        <p:nvSpPr>
          <p:cNvPr id="2" name="Rektangel 1"/>
          <p:cNvSpPr/>
          <p:nvPr/>
        </p:nvSpPr>
        <p:spPr>
          <a:xfrm>
            <a:off x="5412924" y="1090611"/>
            <a:ext cx="4572000" cy="2893100"/>
          </a:xfrm>
          <a:prstGeom prst="rect">
            <a:avLst/>
          </a:prstGeom>
        </p:spPr>
        <p:txBody>
          <a:bodyPr>
            <a:spAutoFit/>
          </a:bodyPr>
          <a:lstStyle/>
          <a:p>
            <a:r>
              <a:rPr lang="en-GB" altLang="sv-SE" sz="2800" b="1" dirty="0">
                <a:latin typeface="Arial"/>
                <a:cs typeface="Arial"/>
              </a:rPr>
              <a:t>New </a:t>
            </a:r>
          </a:p>
          <a:p>
            <a:r>
              <a:rPr lang="en-GB" altLang="sv-SE" sz="2800" b="1" dirty="0">
                <a:latin typeface="Arial"/>
                <a:cs typeface="Arial"/>
              </a:rPr>
              <a:t>initiatives</a:t>
            </a:r>
            <a:br>
              <a:rPr lang="en-GB" altLang="sv-SE" sz="2800" b="1" dirty="0">
                <a:latin typeface="Arial"/>
                <a:cs typeface="Arial"/>
              </a:rPr>
            </a:br>
            <a:endParaRPr lang="en-GB" altLang="sv-SE" sz="1400" b="1" dirty="0">
              <a:latin typeface="Arial"/>
              <a:cs typeface="Arial"/>
            </a:endParaRPr>
          </a:p>
          <a:p>
            <a:pPr marL="285750" indent="-285750">
              <a:buFont typeface="Arial" panose="020B0604020202020204" pitchFamily="34" charset="0"/>
              <a:buChar char="•"/>
            </a:pPr>
            <a:r>
              <a:rPr lang="en-GB" altLang="sv-SE" sz="1400" dirty="0"/>
              <a:t>EISCAT 3D</a:t>
            </a:r>
          </a:p>
          <a:p>
            <a:pPr marL="285750" indent="-285750">
              <a:buFont typeface="Arial" panose="020B0604020202020204" pitchFamily="34" charset="0"/>
              <a:buChar char="•"/>
            </a:pPr>
            <a:r>
              <a:rPr lang="en-GB" altLang="sv-SE" sz="1400" dirty="0"/>
              <a:t>New Esrange</a:t>
            </a:r>
          </a:p>
          <a:p>
            <a:pPr marL="285750" indent="-285750">
              <a:buFont typeface="Arial" panose="020B0604020202020204" pitchFamily="34" charset="0"/>
              <a:buChar char="•"/>
            </a:pPr>
            <a:r>
              <a:rPr lang="en-GB" altLang="sv-SE" sz="1400" dirty="0"/>
              <a:t>LTU’s </a:t>
            </a:r>
            <a:r>
              <a:rPr lang="en-GB" altLang="sv-SE" sz="1400"/>
              <a:t>space investment</a:t>
            </a:r>
            <a:endParaRPr lang="en-GB" altLang="sv-SE" sz="1400" dirty="0"/>
          </a:p>
          <a:p>
            <a:pPr marL="285750" indent="-285750">
              <a:buFont typeface="Arial" panose="020B0604020202020204" pitchFamily="34" charset="0"/>
              <a:buChar char="•"/>
            </a:pPr>
            <a:r>
              <a:rPr lang="en-GB" altLang="sv-SE" sz="1400" dirty="0"/>
              <a:t>Space Lab</a:t>
            </a:r>
          </a:p>
          <a:p>
            <a:pPr marL="285750" indent="-285750">
              <a:buFont typeface="Arial" panose="020B0604020202020204" pitchFamily="34" charset="0"/>
              <a:buChar char="•"/>
            </a:pPr>
            <a:r>
              <a:rPr lang="en-GB" altLang="sv-SE" sz="1400" dirty="0"/>
              <a:t>Planetary Exploration </a:t>
            </a:r>
            <a:r>
              <a:rPr lang="en-GB" altLang="sv-SE" sz="1400" dirty="0" err="1"/>
              <a:t>Center</a:t>
            </a:r>
            <a:endParaRPr lang="en-GB" altLang="sv-SE" sz="1400" dirty="0"/>
          </a:p>
          <a:p>
            <a:pPr marL="285750" indent="-285750">
              <a:buFont typeface="Arial" panose="020B0604020202020204" pitchFamily="34" charset="0"/>
              <a:buChar char="•"/>
            </a:pPr>
            <a:r>
              <a:rPr lang="en-GB" altLang="sv-SE" sz="1400" dirty="0"/>
              <a:t>Centre of Excellence for Space Technology</a:t>
            </a:r>
          </a:p>
          <a:p>
            <a:pPr marL="285750" indent="-285750">
              <a:buFont typeface="Arial" panose="020B0604020202020204" pitchFamily="34" charset="0"/>
              <a:buChar char="•"/>
            </a:pPr>
            <a:r>
              <a:rPr lang="en-GB" altLang="sv-SE" sz="1400" dirty="0" err="1"/>
              <a:t>NanoSatLab</a:t>
            </a:r>
            <a:endParaRPr lang="en-GB" altLang="sv-SE" sz="1400" dirty="0"/>
          </a:p>
          <a:p>
            <a:pPr marL="285750" indent="-285750">
              <a:buFont typeface="Arial" panose="020B0604020202020204" pitchFamily="34" charset="0"/>
              <a:buChar char="•"/>
            </a:pPr>
            <a:r>
              <a:rPr lang="en-GB" altLang="sv-SE" sz="1400" dirty="0"/>
              <a:t>Commercial spaceflights</a:t>
            </a:r>
          </a:p>
        </p:txBody>
      </p:sp>
    </p:spTree>
    <p:extLst>
      <p:ext uri="{BB962C8B-B14F-4D97-AF65-F5344CB8AC3E}">
        <p14:creationId xmlns:p14="http://schemas.microsoft.com/office/powerpoint/2010/main" val="175543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Spin-offs</a:t>
            </a:r>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53196" y="1374444"/>
            <a:ext cx="1734189" cy="3515246"/>
          </a:xfrm>
          <a:prstGeom prst="rect">
            <a:avLst/>
          </a:prstGeom>
        </p:spPr>
      </p:pic>
      <p:sp>
        <p:nvSpPr>
          <p:cNvPr id="5" name="Rektangel 4"/>
          <p:cNvSpPr/>
          <p:nvPr/>
        </p:nvSpPr>
        <p:spPr>
          <a:xfrm>
            <a:off x="4929564" y="2302880"/>
            <a:ext cx="894797" cy="300082"/>
          </a:xfrm>
          <a:prstGeom prst="rect">
            <a:avLst/>
          </a:prstGeom>
        </p:spPr>
        <p:txBody>
          <a:bodyPr wrap="none">
            <a:spAutoFit/>
          </a:bodyPr>
          <a:lstStyle/>
          <a:p>
            <a:r>
              <a:rPr lang="sv-SE" sz="1050" dirty="0" err="1"/>
              <a:t>TeleWide</a:t>
            </a:r>
            <a:r>
              <a:rPr lang="sv-SE" sz="1350" dirty="0"/>
              <a:t> </a:t>
            </a:r>
            <a:r>
              <a:rPr lang="sv-SE" sz="1050" dirty="0"/>
              <a:t>AB</a:t>
            </a:r>
          </a:p>
        </p:txBody>
      </p:sp>
      <p:sp>
        <p:nvSpPr>
          <p:cNvPr id="7" name="Rektangel 6"/>
          <p:cNvSpPr/>
          <p:nvPr/>
        </p:nvSpPr>
        <p:spPr>
          <a:xfrm>
            <a:off x="4937964" y="2053871"/>
            <a:ext cx="670376" cy="253916"/>
          </a:xfrm>
          <a:prstGeom prst="rect">
            <a:avLst/>
          </a:prstGeom>
        </p:spPr>
        <p:txBody>
          <a:bodyPr wrap="none">
            <a:spAutoFit/>
          </a:bodyPr>
          <a:lstStyle/>
          <a:p>
            <a:r>
              <a:rPr lang="sv-SE" sz="1050" dirty="0" err="1"/>
              <a:t>NordNav</a:t>
            </a:r>
            <a:endParaRPr lang="sv-SE" sz="1050" dirty="0"/>
          </a:p>
        </p:txBody>
      </p:sp>
      <p:sp>
        <p:nvSpPr>
          <p:cNvPr id="8" name="Rektangel 7"/>
          <p:cNvSpPr/>
          <p:nvPr/>
        </p:nvSpPr>
        <p:spPr>
          <a:xfrm>
            <a:off x="4937051" y="1841215"/>
            <a:ext cx="771365" cy="253916"/>
          </a:xfrm>
          <a:prstGeom prst="rect">
            <a:avLst/>
          </a:prstGeom>
        </p:spPr>
        <p:txBody>
          <a:bodyPr wrap="none">
            <a:spAutoFit/>
          </a:bodyPr>
          <a:lstStyle/>
          <a:p>
            <a:r>
              <a:rPr lang="sv-SE" sz="1050" dirty="0" err="1"/>
              <a:t>Satmission</a:t>
            </a:r>
            <a:endParaRPr lang="sv-SE" sz="1050" dirty="0"/>
          </a:p>
        </p:txBody>
      </p:sp>
      <p:sp>
        <p:nvSpPr>
          <p:cNvPr id="9" name="Rektangel 8"/>
          <p:cNvSpPr/>
          <p:nvPr/>
        </p:nvSpPr>
        <p:spPr>
          <a:xfrm>
            <a:off x="4669359" y="3259789"/>
            <a:ext cx="934871" cy="253916"/>
          </a:xfrm>
          <a:prstGeom prst="rect">
            <a:avLst/>
          </a:prstGeom>
        </p:spPr>
        <p:txBody>
          <a:bodyPr wrap="none">
            <a:spAutoFit/>
          </a:bodyPr>
          <a:lstStyle/>
          <a:p>
            <a:r>
              <a:rPr lang="sv-SE" sz="1050" dirty="0"/>
              <a:t>ÅAC </a:t>
            </a:r>
            <a:r>
              <a:rPr lang="sv-SE" sz="1050" dirty="0" err="1"/>
              <a:t>Microtec</a:t>
            </a:r>
            <a:endParaRPr lang="sv-SE" sz="1050" dirty="0"/>
          </a:p>
        </p:txBody>
      </p:sp>
      <p:sp>
        <p:nvSpPr>
          <p:cNvPr id="10" name="Rektangel 9"/>
          <p:cNvSpPr/>
          <p:nvPr/>
        </p:nvSpPr>
        <p:spPr>
          <a:xfrm>
            <a:off x="5606715" y="3269704"/>
            <a:ext cx="798617" cy="253916"/>
          </a:xfrm>
          <a:prstGeom prst="rect">
            <a:avLst/>
          </a:prstGeom>
        </p:spPr>
        <p:txBody>
          <a:bodyPr wrap="none">
            <a:spAutoFit/>
          </a:bodyPr>
          <a:lstStyle/>
          <a:p>
            <a:r>
              <a:rPr lang="sv-SE" sz="1050" dirty="0" err="1"/>
              <a:t>NanoSpace</a:t>
            </a:r>
            <a:endParaRPr lang="sv-SE" sz="1050" dirty="0"/>
          </a:p>
        </p:txBody>
      </p:sp>
      <p:sp>
        <p:nvSpPr>
          <p:cNvPr id="11" name="Rektangel 10"/>
          <p:cNvSpPr/>
          <p:nvPr/>
        </p:nvSpPr>
        <p:spPr>
          <a:xfrm>
            <a:off x="4928705" y="3500539"/>
            <a:ext cx="532518" cy="253916"/>
          </a:xfrm>
          <a:prstGeom prst="rect">
            <a:avLst/>
          </a:prstGeom>
        </p:spPr>
        <p:txBody>
          <a:bodyPr wrap="none">
            <a:spAutoFit/>
          </a:bodyPr>
          <a:lstStyle/>
          <a:p>
            <a:r>
              <a:rPr lang="sv-SE" sz="1050" dirty="0"/>
              <a:t>ECAPS</a:t>
            </a:r>
          </a:p>
        </p:txBody>
      </p:sp>
      <p:sp>
        <p:nvSpPr>
          <p:cNvPr id="12" name="Rektangel 11"/>
          <p:cNvSpPr/>
          <p:nvPr/>
        </p:nvSpPr>
        <p:spPr>
          <a:xfrm>
            <a:off x="5343406" y="3500538"/>
            <a:ext cx="532518" cy="253916"/>
          </a:xfrm>
          <a:prstGeom prst="rect">
            <a:avLst/>
          </a:prstGeom>
        </p:spPr>
        <p:txBody>
          <a:bodyPr wrap="none">
            <a:spAutoFit/>
          </a:bodyPr>
          <a:lstStyle/>
          <a:p>
            <a:r>
              <a:rPr lang="sv-SE" sz="1050" dirty="0"/>
              <a:t>C2SAT</a:t>
            </a:r>
          </a:p>
        </p:txBody>
      </p:sp>
      <p:sp>
        <p:nvSpPr>
          <p:cNvPr id="13" name="Rektangel 12"/>
          <p:cNvSpPr/>
          <p:nvPr/>
        </p:nvSpPr>
        <p:spPr>
          <a:xfrm>
            <a:off x="5775454" y="3500537"/>
            <a:ext cx="914033" cy="253916"/>
          </a:xfrm>
          <a:prstGeom prst="rect">
            <a:avLst/>
          </a:prstGeom>
        </p:spPr>
        <p:txBody>
          <a:bodyPr wrap="none">
            <a:spAutoFit/>
          </a:bodyPr>
          <a:lstStyle/>
          <a:p>
            <a:r>
              <a:rPr lang="sv-SE" sz="1050" dirty="0" err="1"/>
              <a:t>Spacemetrics</a:t>
            </a:r>
            <a:endParaRPr lang="sv-SE" sz="1050" dirty="0"/>
          </a:p>
        </p:txBody>
      </p:sp>
      <p:sp>
        <p:nvSpPr>
          <p:cNvPr id="14" name="Rektangel 13"/>
          <p:cNvSpPr/>
          <p:nvPr/>
        </p:nvSpPr>
        <p:spPr>
          <a:xfrm>
            <a:off x="4695334" y="3696702"/>
            <a:ext cx="809837" cy="253916"/>
          </a:xfrm>
          <a:prstGeom prst="rect">
            <a:avLst/>
          </a:prstGeom>
        </p:spPr>
        <p:txBody>
          <a:bodyPr wrap="none">
            <a:spAutoFit/>
          </a:bodyPr>
          <a:lstStyle/>
          <a:p>
            <a:r>
              <a:rPr lang="sv-SE" sz="1050" dirty="0" err="1"/>
              <a:t>Spectrogon</a:t>
            </a:r>
            <a:endParaRPr lang="sv-SE" sz="1050" dirty="0"/>
          </a:p>
        </p:txBody>
      </p:sp>
      <p:sp>
        <p:nvSpPr>
          <p:cNvPr id="15" name="Rektangel 14"/>
          <p:cNvSpPr/>
          <p:nvPr/>
        </p:nvSpPr>
        <p:spPr>
          <a:xfrm>
            <a:off x="5446909" y="3696702"/>
            <a:ext cx="809837" cy="253916"/>
          </a:xfrm>
          <a:prstGeom prst="rect">
            <a:avLst/>
          </a:prstGeom>
        </p:spPr>
        <p:txBody>
          <a:bodyPr wrap="none">
            <a:spAutoFit/>
          </a:bodyPr>
          <a:lstStyle/>
          <a:p>
            <a:r>
              <a:rPr lang="sv-SE" sz="1050" dirty="0" err="1"/>
              <a:t>Spectrogon</a:t>
            </a:r>
            <a:endParaRPr lang="sv-SE" sz="1050" dirty="0"/>
          </a:p>
        </p:txBody>
      </p:sp>
      <p:sp>
        <p:nvSpPr>
          <p:cNvPr id="16" name="Rektangel 15"/>
          <p:cNvSpPr/>
          <p:nvPr/>
        </p:nvSpPr>
        <p:spPr>
          <a:xfrm>
            <a:off x="6202994" y="3696702"/>
            <a:ext cx="902811" cy="253916"/>
          </a:xfrm>
          <a:prstGeom prst="rect">
            <a:avLst/>
          </a:prstGeom>
        </p:spPr>
        <p:txBody>
          <a:bodyPr wrap="none">
            <a:spAutoFit/>
          </a:bodyPr>
          <a:lstStyle/>
          <a:p>
            <a:r>
              <a:rPr lang="sv-SE" sz="1050" dirty="0"/>
              <a:t>Speed Power</a:t>
            </a:r>
          </a:p>
        </p:txBody>
      </p:sp>
      <p:sp>
        <p:nvSpPr>
          <p:cNvPr id="17" name="Rektangel 16"/>
          <p:cNvSpPr/>
          <p:nvPr/>
        </p:nvSpPr>
        <p:spPr>
          <a:xfrm>
            <a:off x="4749340" y="3897917"/>
            <a:ext cx="1091966" cy="253916"/>
          </a:xfrm>
          <a:prstGeom prst="rect">
            <a:avLst/>
          </a:prstGeom>
        </p:spPr>
        <p:txBody>
          <a:bodyPr wrap="none">
            <a:spAutoFit/>
          </a:bodyPr>
          <a:lstStyle/>
          <a:p>
            <a:r>
              <a:rPr lang="sv-SE" sz="1050" dirty="0" err="1"/>
              <a:t>Umbilical</a:t>
            </a:r>
            <a:r>
              <a:rPr lang="sv-SE" sz="1050" dirty="0"/>
              <a:t> Design</a:t>
            </a:r>
          </a:p>
        </p:txBody>
      </p:sp>
      <p:sp>
        <p:nvSpPr>
          <p:cNvPr id="18" name="Rektangel 17"/>
          <p:cNvSpPr/>
          <p:nvPr/>
        </p:nvSpPr>
        <p:spPr>
          <a:xfrm>
            <a:off x="5775455" y="3897917"/>
            <a:ext cx="649537" cy="253916"/>
          </a:xfrm>
          <a:prstGeom prst="rect">
            <a:avLst/>
          </a:prstGeom>
        </p:spPr>
        <p:txBody>
          <a:bodyPr wrap="none">
            <a:spAutoFit/>
          </a:bodyPr>
          <a:lstStyle/>
          <a:p>
            <a:r>
              <a:rPr lang="sv-SE" sz="1050" dirty="0" err="1"/>
              <a:t>Comlase</a:t>
            </a:r>
            <a:endParaRPr lang="sv-SE" sz="1050" dirty="0"/>
          </a:p>
        </p:txBody>
      </p:sp>
      <p:sp>
        <p:nvSpPr>
          <p:cNvPr id="19" name="Rektangel 18"/>
          <p:cNvSpPr/>
          <p:nvPr/>
        </p:nvSpPr>
        <p:spPr>
          <a:xfrm>
            <a:off x="6412620" y="3912726"/>
            <a:ext cx="1116011" cy="253916"/>
          </a:xfrm>
          <a:prstGeom prst="rect">
            <a:avLst/>
          </a:prstGeom>
        </p:spPr>
        <p:txBody>
          <a:bodyPr wrap="none">
            <a:spAutoFit/>
          </a:bodyPr>
          <a:lstStyle/>
          <a:p>
            <a:r>
              <a:rPr lang="sv-SE" sz="1050" dirty="0" err="1"/>
              <a:t>YoYo</a:t>
            </a:r>
            <a:r>
              <a:rPr lang="sv-SE" sz="1050" dirty="0"/>
              <a:t> </a:t>
            </a:r>
            <a:r>
              <a:rPr lang="sv-SE" sz="1050" dirty="0" err="1"/>
              <a:t>Technology</a:t>
            </a:r>
            <a:endParaRPr lang="sv-SE" sz="1050" dirty="0"/>
          </a:p>
        </p:txBody>
      </p:sp>
      <p:sp>
        <p:nvSpPr>
          <p:cNvPr id="20" name="Rektangel 19"/>
          <p:cNvSpPr/>
          <p:nvPr/>
        </p:nvSpPr>
        <p:spPr>
          <a:xfrm>
            <a:off x="4803347" y="4102743"/>
            <a:ext cx="1694695" cy="253916"/>
          </a:xfrm>
          <a:prstGeom prst="rect">
            <a:avLst/>
          </a:prstGeom>
        </p:spPr>
        <p:txBody>
          <a:bodyPr wrap="none">
            <a:spAutoFit/>
          </a:bodyPr>
          <a:lstStyle/>
          <a:p>
            <a:r>
              <a:rPr lang="sv-SE" sz="1050" dirty="0"/>
              <a:t>Instrument Control Sweden</a:t>
            </a:r>
          </a:p>
        </p:txBody>
      </p:sp>
      <p:sp>
        <p:nvSpPr>
          <p:cNvPr id="21" name="Rektangel 20"/>
          <p:cNvSpPr/>
          <p:nvPr/>
        </p:nvSpPr>
        <p:spPr>
          <a:xfrm>
            <a:off x="2349999" y="3734077"/>
            <a:ext cx="1314784" cy="253916"/>
          </a:xfrm>
          <a:prstGeom prst="rect">
            <a:avLst/>
          </a:prstGeom>
        </p:spPr>
        <p:txBody>
          <a:bodyPr wrap="none">
            <a:spAutoFit/>
          </a:bodyPr>
          <a:lstStyle/>
          <a:p>
            <a:r>
              <a:rPr lang="sv-SE" sz="1050" dirty="0" err="1"/>
              <a:t>Forsway</a:t>
            </a:r>
            <a:r>
              <a:rPr lang="sv-SE" sz="1050" dirty="0"/>
              <a:t> Scandinavia</a:t>
            </a:r>
          </a:p>
        </p:txBody>
      </p:sp>
      <p:sp>
        <p:nvSpPr>
          <p:cNvPr id="22" name="Rektangel 21"/>
          <p:cNvSpPr/>
          <p:nvPr/>
        </p:nvSpPr>
        <p:spPr>
          <a:xfrm>
            <a:off x="2427082" y="3951923"/>
            <a:ext cx="1342034" cy="253916"/>
          </a:xfrm>
          <a:prstGeom prst="rect">
            <a:avLst/>
          </a:prstGeom>
        </p:spPr>
        <p:txBody>
          <a:bodyPr wrap="none">
            <a:spAutoFit/>
          </a:bodyPr>
          <a:lstStyle/>
          <a:p>
            <a:r>
              <a:rPr lang="sv-SE" sz="1050" dirty="0" err="1"/>
              <a:t>Omnisys</a:t>
            </a:r>
            <a:r>
              <a:rPr lang="sv-SE" sz="1050" dirty="0"/>
              <a:t> Instruments</a:t>
            </a:r>
          </a:p>
        </p:txBody>
      </p:sp>
      <p:sp>
        <p:nvSpPr>
          <p:cNvPr id="23" name="Rektangel 22"/>
          <p:cNvSpPr/>
          <p:nvPr/>
        </p:nvSpPr>
        <p:spPr>
          <a:xfrm>
            <a:off x="1130939" y="3956016"/>
            <a:ext cx="1298753" cy="253916"/>
          </a:xfrm>
          <a:prstGeom prst="rect">
            <a:avLst/>
          </a:prstGeom>
        </p:spPr>
        <p:txBody>
          <a:bodyPr wrap="none">
            <a:spAutoFit/>
          </a:bodyPr>
          <a:lstStyle/>
          <a:p>
            <a:r>
              <a:rPr lang="sv-SE" sz="1050" dirty="0"/>
              <a:t>Polymer Kompositer</a:t>
            </a:r>
          </a:p>
        </p:txBody>
      </p:sp>
      <p:sp>
        <p:nvSpPr>
          <p:cNvPr id="24" name="Rektangel 23"/>
          <p:cNvSpPr/>
          <p:nvPr/>
        </p:nvSpPr>
        <p:spPr>
          <a:xfrm>
            <a:off x="1310718" y="3729276"/>
            <a:ext cx="1055097" cy="253916"/>
          </a:xfrm>
          <a:prstGeom prst="rect">
            <a:avLst/>
          </a:prstGeom>
        </p:spPr>
        <p:txBody>
          <a:bodyPr wrap="none">
            <a:spAutoFit/>
          </a:bodyPr>
          <a:lstStyle/>
          <a:p>
            <a:r>
              <a:rPr lang="sv-SE" sz="1050" dirty="0" err="1"/>
              <a:t>Aeroflex</a:t>
            </a:r>
            <a:r>
              <a:rPr lang="sv-SE" sz="1050" dirty="0"/>
              <a:t> </a:t>
            </a:r>
            <a:r>
              <a:rPr lang="sv-SE" sz="1050" dirty="0" err="1"/>
              <a:t>Geisler</a:t>
            </a:r>
            <a:endParaRPr lang="sv-SE" sz="1050" dirty="0"/>
          </a:p>
        </p:txBody>
      </p:sp>
      <p:sp>
        <p:nvSpPr>
          <p:cNvPr id="25" name="Rektangel 24"/>
          <p:cNvSpPr/>
          <p:nvPr/>
        </p:nvSpPr>
        <p:spPr>
          <a:xfrm>
            <a:off x="2451742" y="4189379"/>
            <a:ext cx="710451" cy="253916"/>
          </a:xfrm>
          <a:prstGeom prst="rect">
            <a:avLst/>
          </a:prstGeom>
        </p:spPr>
        <p:txBody>
          <a:bodyPr wrap="none">
            <a:spAutoFit/>
          </a:bodyPr>
          <a:lstStyle/>
          <a:p>
            <a:r>
              <a:rPr lang="sv-SE" sz="1050" dirty="0" err="1"/>
              <a:t>Imego</a:t>
            </a:r>
            <a:r>
              <a:rPr lang="sv-SE" sz="1050" dirty="0"/>
              <a:t> AB</a:t>
            </a:r>
          </a:p>
        </p:txBody>
      </p:sp>
      <p:sp>
        <p:nvSpPr>
          <p:cNvPr id="26" name="Rektangel 25"/>
          <p:cNvSpPr/>
          <p:nvPr/>
        </p:nvSpPr>
        <p:spPr>
          <a:xfrm>
            <a:off x="4875950" y="4281339"/>
            <a:ext cx="1154483" cy="253916"/>
          </a:xfrm>
          <a:prstGeom prst="rect">
            <a:avLst/>
          </a:prstGeom>
        </p:spPr>
        <p:txBody>
          <a:bodyPr wrap="none">
            <a:spAutoFit/>
          </a:bodyPr>
          <a:lstStyle/>
          <a:p>
            <a:r>
              <a:rPr lang="sv-SE" sz="1050" dirty="0"/>
              <a:t>APR Technologies</a:t>
            </a:r>
          </a:p>
        </p:txBody>
      </p:sp>
      <p:sp>
        <p:nvSpPr>
          <p:cNvPr id="27" name="Rektangel 26"/>
          <p:cNvSpPr/>
          <p:nvPr/>
        </p:nvSpPr>
        <p:spPr>
          <a:xfrm>
            <a:off x="6414034" y="3269704"/>
            <a:ext cx="838691" cy="253916"/>
          </a:xfrm>
          <a:prstGeom prst="rect">
            <a:avLst/>
          </a:prstGeom>
        </p:spPr>
        <p:txBody>
          <a:bodyPr wrap="none">
            <a:spAutoFit/>
          </a:bodyPr>
          <a:lstStyle/>
          <a:p>
            <a:r>
              <a:rPr lang="sv-SE" sz="1050" dirty="0" err="1"/>
              <a:t>BruhnSpace</a:t>
            </a:r>
            <a:endParaRPr lang="sv-SE" sz="1050" dirty="0"/>
          </a:p>
        </p:txBody>
      </p:sp>
      <p:sp>
        <p:nvSpPr>
          <p:cNvPr id="28" name="Rektangel 27"/>
          <p:cNvSpPr/>
          <p:nvPr/>
        </p:nvSpPr>
        <p:spPr>
          <a:xfrm>
            <a:off x="6585545" y="3491820"/>
            <a:ext cx="1346844" cy="253916"/>
          </a:xfrm>
          <a:prstGeom prst="rect">
            <a:avLst/>
          </a:prstGeom>
        </p:spPr>
        <p:txBody>
          <a:bodyPr wrap="none">
            <a:spAutoFit/>
          </a:bodyPr>
          <a:lstStyle/>
          <a:p>
            <a:r>
              <a:rPr lang="sv-SE" sz="1050" dirty="0"/>
              <a:t>Brockman </a:t>
            </a:r>
            <a:r>
              <a:rPr lang="sv-SE" sz="1050" dirty="0" err="1"/>
              <a:t>Geomatics</a:t>
            </a:r>
            <a:endParaRPr lang="sv-SE" sz="1050" dirty="0"/>
          </a:p>
        </p:txBody>
      </p:sp>
      <p:sp>
        <p:nvSpPr>
          <p:cNvPr id="29" name="Rektangel 28"/>
          <p:cNvSpPr/>
          <p:nvPr/>
        </p:nvSpPr>
        <p:spPr>
          <a:xfrm>
            <a:off x="1773971" y="4193024"/>
            <a:ext cx="721672" cy="253916"/>
          </a:xfrm>
          <a:prstGeom prst="rect">
            <a:avLst/>
          </a:prstGeom>
        </p:spPr>
        <p:txBody>
          <a:bodyPr wrap="none">
            <a:spAutoFit/>
          </a:bodyPr>
          <a:lstStyle/>
          <a:p>
            <a:r>
              <a:rPr lang="sv-SE" sz="1050" dirty="0"/>
              <a:t>Carmenta</a:t>
            </a:r>
          </a:p>
        </p:txBody>
      </p:sp>
      <p:sp>
        <p:nvSpPr>
          <p:cNvPr id="30" name="Rektangel 29"/>
          <p:cNvSpPr/>
          <p:nvPr/>
        </p:nvSpPr>
        <p:spPr>
          <a:xfrm>
            <a:off x="5973654" y="4277764"/>
            <a:ext cx="832279" cy="253916"/>
          </a:xfrm>
          <a:prstGeom prst="rect">
            <a:avLst/>
          </a:prstGeom>
        </p:spPr>
        <p:txBody>
          <a:bodyPr wrap="none">
            <a:spAutoFit/>
          </a:bodyPr>
          <a:lstStyle/>
          <a:p>
            <a:r>
              <a:rPr lang="sv-SE" sz="1050" dirty="0"/>
              <a:t>DST Control</a:t>
            </a:r>
          </a:p>
        </p:txBody>
      </p:sp>
      <p:sp>
        <p:nvSpPr>
          <p:cNvPr id="31" name="Rektangel 30"/>
          <p:cNvSpPr/>
          <p:nvPr/>
        </p:nvSpPr>
        <p:spPr>
          <a:xfrm>
            <a:off x="3195852" y="4189974"/>
            <a:ext cx="580608" cy="253916"/>
          </a:xfrm>
          <a:prstGeom prst="rect">
            <a:avLst/>
          </a:prstGeom>
        </p:spPr>
        <p:txBody>
          <a:bodyPr wrap="none">
            <a:spAutoFit/>
          </a:bodyPr>
          <a:lstStyle/>
          <a:p>
            <a:r>
              <a:rPr lang="sv-SE" sz="1050" dirty="0" err="1"/>
              <a:t>Gotmic</a:t>
            </a:r>
            <a:endParaRPr lang="sv-SE" sz="1050" dirty="0"/>
          </a:p>
        </p:txBody>
      </p:sp>
      <p:sp>
        <p:nvSpPr>
          <p:cNvPr id="32" name="Rektangel 31"/>
          <p:cNvSpPr/>
          <p:nvPr/>
        </p:nvSpPr>
        <p:spPr>
          <a:xfrm>
            <a:off x="7028666" y="3696702"/>
            <a:ext cx="558166" cy="253916"/>
          </a:xfrm>
          <a:prstGeom prst="rect">
            <a:avLst/>
          </a:prstGeom>
        </p:spPr>
        <p:txBody>
          <a:bodyPr wrap="none">
            <a:spAutoFit/>
          </a:bodyPr>
          <a:lstStyle/>
          <a:p>
            <a:r>
              <a:rPr lang="sv-SE" sz="1050" dirty="0" err="1"/>
              <a:t>IRnova</a:t>
            </a:r>
            <a:endParaRPr lang="sv-SE" sz="1050" dirty="0"/>
          </a:p>
        </p:txBody>
      </p:sp>
      <p:sp>
        <p:nvSpPr>
          <p:cNvPr id="33" name="Rektangel 32"/>
          <p:cNvSpPr/>
          <p:nvPr/>
        </p:nvSpPr>
        <p:spPr>
          <a:xfrm>
            <a:off x="7179189" y="3265841"/>
            <a:ext cx="630301" cy="253916"/>
          </a:xfrm>
          <a:prstGeom prst="rect">
            <a:avLst/>
          </a:prstGeom>
        </p:spPr>
        <p:txBody>
          <a:bodyPr wrap="none">
            <a:spAutoFit/>
          </a:bodyPr>
          <a:lstStyle/>
          <a:p>
            <a:r>
              <a:rPr lang="sv-SE" sz="1050" dirty="0" err="1"/>
              <a:t>NanOSC</a:t>
            </a:r>
            <a:endParaRPr lang="sv-SE" sz="1050" dirty="0"/>
          </a:p>
        </p:txBody>
      </p:sp>
      <p:sp>
        <p:nvSpPr>
          <p:cNvPr id="34" name="Rektangel 33"/>
          <p:cNvSpPr/>
          <p:nvPr/>
        </p:nvSpPr>
        <p:spPr>
          <a:xfrm>
            <a:off x="6375575" y="4112754"/>
            <a:ext cx="599844" cy="253916"/>
          </a:xfrm>
          <a:prstGeom prst="rect">
            <a:avLst/>
          </a:prstGeom>
        </p:spPr>
        <p:txBody>
          <a:bodyPr wrap="none">
            <a:spAutoFit/>
          </a:bodyPr>
          <a:lstStyle/>
          <a:p>
            <a:r>
              <a:rPr lang="sv-SE" sz="1050" dirty="0"/>
              <a:t>STARCS</a:t>
            </a:r>
          </a:p>
        </p:txBody>
      </p:sp>
      <p:sp>
        <p:nvSpPr>
          <p:cNvPr id="35" name="Rektangel 34"/>
          <p:cNvSpPr/>
          <p:nvPr/>
        </p:nvSpPr>
        <p:spPr>
          <a:xfrm>
            <a:off x="2318440" y="3513252"/>
            <a:ext cx="1511952" cy="253916"/>
          </a:xfrm>
          <a:prstGeom prst="rect">
            <a:avLst/>
          </a:prstGeom>
        </p:spPr>
        <p:txBody>
          <a:bodyPr wrap="none">
            <a:spAutoFit/>
          </a:bodyPr>
          <a:lstStyle/>
          <a:p>
            <a:r>
              <a:rPr lang="sv-SE" sz="1050" dirty="0"/>
              <a:t>Wasa Millimeter </a:t>
            </a:r>
            <a:r>
              <a:rPr lang="sv-SE" sz="1050" dirty="0" err="1"/>
              <a:t>Wavws</a:t>
            </a:r>
            <a:endParaRPr lang="sv-SE" sz="1050" dirty="0"/>
          </a:p>
        </p:txBody>
      </p:sp>
      <p:pic>
        <p:nvPicPr>
          <p:cNvPr id="36" name="Bildobjekt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5645" y="1261272"/>
            <a:ext cx="503648" cy="503648"/>
          </a:xfrm>
          <a:prstGeom prst="rect">
            <a:avLst/>
          </a:prstGeom>
        </p:spPr>
      </p:pic>
      <p:pic>
        <p:nvPicPr>
          <p:cNvPr id="37" name="Bildobjekt 36"/>
          <p:cNvPicPr>
            <a:picLocks noChangeAspect="1"/>
          </p:cNvPicPr>
          <p:nvPr/>
        </p:nvPicPr>
        <p:blipFill rotWithShape="1">
          <a:blip r:embed="rId4" cstate="screen">
            <a:extLst>
              <a:ext uri="{28A0092B-C50C-407E-A947-70E740481C1C}">
                <a14:useLocalDpi xmlns:a14="http://schemas.microsoft.com/office/drawing/2010/main"/>
              </a:ext>
            </a:extLst>
          </a:blip>
          <a:srcRect r="25088" b="1031"/>
          <a:stretch/>
        </p:blipFill>
        <p:spPr>
          <a:xfrm>
            <a:off x="1363870" y="2940617"/>
            <a:ext cx="1119677" cy="314340"/>
          </a:xfrm>
          <a:prstGeom prst="rect">
            <a:avLst/>
          </a:prstGeom>
        </p:spPr>
      </p:pic>
      <p:pic>
        <p:nvPicPr>
          <p:cNvPr id="38" name="Bildobjekt 3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81089" y="2993723"/>
            <a:ext cx="1398851" cy="562818"/>
          </a:xfrm>
          <a:prstGeom prst="rect">
            <a:avLst/>
          </a:prstGeom>
        </p:spPr>
      </p:pic>
      <p:pic>
        <p:nvPicPr>
          <p:cNvPr id="39" name="Bildobjekt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4230" y="3007966"/>
            <a:ext cx="251824" cy="251824"/>
          </a:xfrm>
          <a:prstGeom prst="rect">
            <a:avLst/>
          </a:prstGeom>
        </p:spPr>
      </p:pic>
      <p:pic>
        <p:nvPicPr>
          <p:cNvPr id="40" name="Bildobjekt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1852" y="3038812"/>
            <a:ext cx="570393" cy="190131"/>
          </a:xfrm>
          <a:prstGeom prst="rect">
            <a:avLst/>
          </a:prstGeom>
        </p:spPr>
      </p:pic>
    </p:spTree>
    <p:extLst>
      <p:ext uri="{BB962C8B-B14F-4D97-AF65-F5344CB8AC3E}">
        <p14:creationId xmlns:p14="http://schemas.microsoft.com/office/powerpoint/2010/main" val="391412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ubrik 1"/>
          <p:cNvSpPr>
            <a:spLocks noGrp="1"/>
          </p:cNvSpPr>
          <p:nvPr>
            <p:ph type="ctrTitle"/>
          </p:nvPr>
        </p:nvSpPr>
        <p:spPr>
          <a:xfrm>
            <a:off x="678341" y="837747"/>
            <a:ext cx="7772400" cy="1102519"/>
          </a:xfrm>
        </p:spPr>
        <p:txBody>
          <a:bodyPr>
            <a:normAutofit/>
          </a:bodyPr>
          <a:lstStyle/>
          <a:p>
            <a:r>
              <a:rPr lang="en-GB" sz="2800" b="1" dirty="0"/>
              <a:t>What drives spin-offs?</a:t>
            </a:r>
          </a:p>
        </p:txBody>
      </p:sp>
      <p:sp>
        <p:nvSpPr>
          <p:cNvPr id="61" name="textruta 60"/>
          <p:cNvSpPr txBox="1"/>
          <p:nvPr/>
        </p:nvSpPr>
        <p:spPr>
          <a:xfrm>
            <a:off x="1740239" y="1932845"/>
            <a:ext cx="5329890"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t>A driving force</a:t>
            </a:r>
          </a:p>
          <a:p>
            <a:pPr marL="285750" indent="-285750">
              <a:buFont typeface="Arial" panose="020B0604020202020204" pitchFamily="34" charset="0"/>
              <a:buChar char="•"/>
            </a:pPr>
            <a:r>
              <a:rPr lang="en-GB" sz="1400" dirty="0"/>
              <a:t>Skills and higher education</a:t>
            </a:r>
          </a:p>
          <a:p>
            <a:pPr marL="285750" indent="-285750">
              <a:buFont typeface="Arial" panose="020B0604020202020204" pitchFamily="34" charset="0"/>
              <a:buChar char="•"/>
            </a:pPr>
            <a:r>
              <a:rPr lang="en-GB" sz="1400" dirty="0"/>
              <a:t>Amount of R&amp;D projects – new ideas</a:t>
            </a:r>
          </a:p>
          <a:p>
            <a:pPr marL="285750" indent="-285750">
              <a:buFont typeface="Arial" panose="020B0604020202020204" pitchFamily="34" charset="0"/>
              <a:buChar char="•"/>
            </a:pPr>
            <a:r>
              <a:rPr lang="en-GB" sz="1400" dirty="0"/>
              <a:t>Technical development</a:t>
            </a:r>
          </a:p>
          <a:p>
            <a:pPr marL="285750" indent="-285750">
              <a:buFont typeface="Arial" panose="020B0604020202020204" pitchFamily="34" charset="0"/>
              <a:buChar char="•"/>
            </a:pPr>
            <a:r>
              <a:rPr lang="en-GB" sz="1400" dirty="0"/>
              <a:t>Economic policy</a:t>
            </a:r>
          </a:p>
          <a:p>
            <a:pPr marL="285750" indent="-285750">
              <a:buFont typeface="Arial" panose="020B0604020202020204" pitchFamily="34" charset="0"/>
              <a:buChar char="•"/>
            </a:pPr>
            <a:r>
              <a:rPr lang="en-GB" sz="1400" dirty="0"/>
              <a:t>Funding</a:t>
            </a:r>
          </a:p>
          <a:p>
            <a:pPr marL="285750" indent="-285750">
              <a:buFont typeface="Arial" panose="020B0604020202020204" pitchFamily="34" charset="0"/>
              <a:buChar char="•"/>
            </a:pPr>
            <a:r>
              <a:rPr lang="en-GB" sz="1400" dirty="0"/>
              <a:t>A critical mass of minds</a:t>
            </a:r>
          </a:p>
          <a:p>
            <a:pPr marL="285750" indent="-285750">
              <a:buFont typeface="Arial" panose="020B0604020202020204" pitchFamily="34" charset="0"/>
              <a:buChar char="•"/>
            </a:pPr>
            <a:r>
              <a:rPr lang="en-GB" sz="1400" dirty="0"/>
              <a:t>Infrastructure</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147442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en-GB" sz="2800" b="1" dirty="0"/>
              <a:t>Before </a:t>
            </a:r>
            <a:r>
              <a:rPr lang="en-GB" sz="2800" b="1" dirty="0" err="1"/>
              <a:t>th</a:t>
            </a:r>
            <a:r>
              <a:rPr lang="en-GB" sz="2800" b="1" dirty="0"/>
              <a:t> RIT project</a:t>
            </a:r>
          </a:p>
        </p:txBody>
      </p:sp>
      <p:sp>
        <p:nvSpPr>
          <p:cNvPr id="4" name="Femhörning 3"/>
          <p:cNvSpPr/>
          <p:nvPr/>
        </p:nvSpPr>
        <p:spPr>
          <a:xfrm>
            <a:off x="819999" y="2099955"/>
            <a:ext cx="2096862" cy="10456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Research</a:t>
            </a:r>
          </a:p>
        </p:txBody>
      </p:sp>
      <p:sp>
        <p:nvSpPr>
          <p:cNvPr id="5" name="V-form 4"/>
          <p:cNvSpPr/>
          <p:nvPr/>
        </p:nvSpPr>
        <p:spPr>
          <a:xfrm>
            <a:off x="2531123" y="2099955"/>
            <a:ext cx="2306464"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Product development</a:t>
            </a:r>
          </a:p>
        </p:txBody>
      </p:sp>
      <p:sp>
        <p:nvSpPr>
          <p:cNvPr id="7" name="V-form 6"/>
          <p:cNvSpPr/>
          <p:nvPr/>
        </p:nvSpPr>
        <p:spPr>
          <a:xfrm>
            <a:off x="4461872" y="2094123"/>
            <a:ext cx="2161648"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Market</a:t>
            </a:r>
          </a:p>
        </p:txBody>
      </p:sp>
      <p:sp>
        <p:nvSpPr>
          <p:cNvPr id="8" name="V-form 7"/>
          <p:cNvSpPr/>
          <p:nvPr/>
        </p:nvSpPr>
        <p:spPr>
          <a:xfrm>
            <a:off x="6249113" y="2088292"/>
            <a:ext cx="2110230"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Sale</a:t>
            </a:r>
            <a:endParaRPr lang="en-GB" sz="1350" dirty="0">
              <a:solidFill>
                <a:schemeClr val="tx1"/>
              </a:solidFill>
            </a:endParaRPr>
          </a:p>
        </p:txBody>
      </p:sp>
      <p:sp>
        <p:nvSpPr>
          <p:cNvPr id="9" name="textruta 8"/>
          <p:cNvSpPr txBox="1"/>
          <p:nvPr/>
        </p:nvSpPr>
        <p:spPr>
          <a:xfrm>
            <a:off x="1243160" y="3178376"/>
            <a:ext cx="942323" cy="253916"/>
          </a:xfrm>
          <a:prstGeom prst="rect">
            <a:avLst/>
          </a:prstGeom>
          <a:noFill/>
        </p:spPr>
        <p:txBody>
          <a:bodyPr wrap="square" rtlCol="0">
            <a:spAutoFit/>
          </a:bodyPr>
          <a:lstStyle/>
          <a:p>
            <a:pPr algn="ctr"/>
            <a:r>
              <a:rPr lang="en-GB" sz="1050" dirty="0"/>
              <a:t>Academy</a:t>
            </a:r>
          </a:p>
        </p:txBody>
      </p:sp>
      <p:sp>
        <p:nvSpPr>
          <p:cNvPr id="10" name="textruta 9"/>
          <p:cNvSpPr txBox="1"/>
          <p:nvPr/>
        </p:nvSpPr>
        <p:spPr>
          <a:xfrm>
            <a:off x="3249672" y="3184253"/>
            <a:ext cx="866231" cy="253916"/>
          </a:xfrm>
          <a:prstGeom prst="rect">
            <a:avLst/>
          </a:prstGeom>
          <a:noFill/>
        </p:spPr>
        <p:txBody>
          <a:bodyPr wrap="square" rtlCol="0">
            <a:spAutoFit/>
          </a:bodyPr>
          <a:lstStyle/>
          <a:p>
            <a:pPr algn="ctr"/>
            <a:r>
              <a:rPr lang="en-GB" sz="1050" dirty="0"/>
              <a:t>Industry</a:t>
            </a:r>
          </a:p>
        </p:txBody>
      </p:sp>
      <p:sp>
        <p:nvSpPr>
          <p:cNvPr id="11" name="textruta 10"/>
          <p:cNvSpPr txBox="1"/>
          <p:nvPr/>
        </p:nvSpPr>
        <p:spPr>
          <a:xfrm>
            <a:off x="5109580" y="3184253"/>
            <a:ext cx="866231" cy="253916"/>
          </a:xfrm>
          <a:prstGeom prst="rect">
            <a:avLst/>
          </a:prstGeom>
          <a:noFill/>
        </p:spPr>
        <p:txBody>
          <a:bodyPr wrap="square" rtlCol="0">
            <a:spAutoFit/>
          </a:bodyPr>
          <a:lstStyle/>
          <a:p>
            <a:pPr algn="ctr"/>
            <a:r>
              <a:rPr lang="en-GB" sz="1050" dirty="0"/>
              <a:t>Industry</a:t>
            </a:r>
          </a:p>
        </p:txBody>
      </p:sp>
      <p:sp>
        <p:nvSpPr>
          <p:cNvPr id="13" name="textruta 12"/>
          <p:cNvSpPr txBox="1"/>
          <p:nvPr/>
        </p:nvSpPr>
        <p:spPr>
          <a:xfrm>
            <a:off x="819999" y="3778319"/>
            <a:ext cx="7539344" cy="307777"/>
          </a:xfrm>
          <a:prstGeom prst="rect">
            <a:avLst/>
          </a:prstGeom>
          <a:noFill/>
        </p:spPr>
        <p:txBody>
          <a:bodyPr wrap="square" rtlCol="0">
            <a:spAutoFit/>
          </a:bodyPr>
          <a:lstStyle/>
          <a:p>
            <a:pPr algn="ctr"/>
            <a:r>
              <a:rPr lang="en-GB" sz="1400" dirty="0"/>
              <a:t>No external innovation support system is used</a:t>
            </a:r>
          </a:p>
        </p:txBody>
      </p:sp>
      <p:sp>
        <p:nvSpPr>
          <p:cNvPr id="14" name="textruta 13"/>
          <p:cNvSpPr txBox="1"/>
          <p:nvPr/>
        </p:nvSpPr>
        <p:spPr>
          <a:xfrm>
            <a:off x="6871112" y="3184253"/>
            <a:ext cx="866231" cy="253916"/>
          </a:xfrm>
          <a:prstGeom prst="rect">
            <a:avLst/>
          </a:prstGeom>
          <a:noFill/>
        </p:spPr>
        <p:txBody>
          <a:bodyPr wrap="square" rtlCol="0">
            <a:spAutoFit/>
          </a:bodyPr>
          <a:lstStyle/>
          <a:p>
            <a:pPr algn="ctr"/>
            <a:r>
              <a:rPr lang="en-GB" sz="1050" dirty="0"/>
              <a:t>Industry</a:t>
            </a:r>
          </a:p>
        </p:txBody>
      </p:sp>
    </p:spTree>
    <p:extLst>
      <p:ext uri="{BB962C8B-B14F-4D97-AF65-F5344CB8AC3E}">
        <p14:creationId xmlns:p14="http://schemas.microsoft.com/office/powerpoint/2010/main" val="12554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emhörning 2"/>
          <p:cNvSpPr/>
          <p:nvPr/>
        </p:nvSpPr>
        <p:spPr>
          <a:xfrm>
            <a:off x="678341" y="1972997"/>
            <a:ext cx="7884891" cy="13139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78341" y="837747"/>
            <a:ext cx="7772400" cy="1102519"/>
          </a:xfrm>
        </p:spPr>
        <p:txBody>
          <a:bodyPr>
            <a:normAutofit/>
          </a:bodyPr>
          <a:lstStyle/>
          <a:p>
            <a:r>
              <a:rPr lang="sv-SE" sz="2800" b="1" dirty="0" err="1"/>
              <a:t>After</a:t>
            </a:r>
            <a:r>
              <a:rPr lang="sv-SE" sz="2800" b="1" dirty="0"/>
              <a:t> the RIT </a:t>
            </a:r>
            <a:r>
              <a:rPr lang="sv-SE" sz="2800" b="1" dirty="0" err="1"/>
              <a:t>project</a:t>
            </a:r>
            <a:endParaRPr lang="sv-SE" sz="2800" b="1" dirty="0"/>
          </a:p>
        </p:txBody>
      </p:sp>
      <p:sp>
        <p:nvSpPr>
          <p:cNvPr id="4" name="Femhörning 3"/>
          <p:cNvSpPr/>
          <p:nvPr/>
        </p:nvSpPr>
        <p:spPr>
          <a:xfrm>
            <a:off x="819999" y="2099955"/>
            <a:ext cx="2096862" cy="10456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Research on </a:t>
            </a:r>
            <a:r>
              <a:rPr lang="sv-SE" sz="1350" dirty="0" err="1"/>
              <a:t>demand</a:t>
            </a:r>
            <a:endParaRPr lang="sv-SE" sz="1350" dirty="0"/>
          </a:p>
        </p:txBody>
      </p:sp>
      <p:sp>
        <p:nvSpPr>
          <p:cNvPr id="5" name="V-form 4"/>
          <p:cNvSpPr/>
          <p:nvPr/>
        </p:nvSpPr>
        <p:spPr>
          <a:xfrm>
            <a:off x="2531123" y="2099955"/>
            <a:ext cx="2306464"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bg1"/>
                </a:solidFill>
              </a:rPr>
              <a:t>Product </a:t>
            </a:r>
            <a:r>
              <a:rPr lang="sv-SE" sz="1350" dirty="0" err="1">
                <a:solidFill>
                  <a:schemeClr val="bg1"/>
                </a:solidFill>
              </a:rPr>
              <a:t>development</a:t>
            </a:r>
            <a:endParaRPr lang="sv-SE" sz="1350" dirty="0">
              <a:solidFill>
                <a:schemeClr val="bg1"/>
              </a:solidFill>
            </a:endParaRPr>
          </a:p>
        </p:txBody>
      </p:sp>
      <p:sp>
        <p:nvSpPr>
          <p:cNvPr id="7" name="V-form 6"/>
          <p:cNvSpPr/>
          <p:nvPr/>
        </p:nvSpPr>
        <p:spPr>
          <a:xfrm>
            <a:off x="4461872" y="2094123"/>
            <a:ext cx="2161648"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bg1"/>
                </a:solidFill>
              </a:rPr>
              <a:t>Market</a:t>
            </a:r>
          </a:p>
        </p:txBody>
      </p:sp>
      <p:sp>
        <p:nvSpPr>
          <p:cNvPr id="8" name="V-form 7"/>
          <p:cNvSpPr/>
          <p:nvPr/>
        </p:nvSpPr>
        <p:spPr>
          <a:xfrm>
            <a:off x="6249113" y="2088292"/>
            <a:ext cx="2110230"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err="1">
                <a:solidFill>
                  <a:schemeClr val="bg1"/>
                </a:solidFill>
              </a:rPr>
              <a:t>Sale</a:t>
            </a:r>
            <a:endParaRPr lang="sv-SE" sz="1350" dirty="0">
              <a:solidFill>
                <a:schemeClr val="tx1"/>
              </a:solidFill>
            </a:endParaRPr>
          </a:p>
        </p:txBody>
      </p:sp>
      <p:sp>
        <p:nvSpPr>
          <p:cNvPr id="9" name="textruta 8"/>
          <p:cNvSpPr txBox="1"/>
          <p:nvPr/>
        </p:nvSpPr>
        <p:spPr>
          <a:xfrm>
            <a:off x="921767" y="3388439"/>
            <a:ext cx="3218712" cy="253916"/>
          </a:xfrm>
          <a:prstGeom prst="rect">
            <a:avLst/>
          </a:prstGeom>
          <a:noFill/>
        </p:spPr>
        <p:txBody>
          <a:bodyPr wrap="square" rtlCol="0">
            <a:spAutoFit/>
          </a:bodyPr>
          <a:lstStyle/>
          <a:p>
            <a:pPr algn="ctr"/>
            <a:r>
              <a:rPr lang="sv-SE" sz="1050" dirty="0"/>
              <a:t>Academy – Industry – Innovation support system</a:t>
            </a:r>
          </a:p>
        </p:txBody>
      </p:sp>
      <p:sp>
        <p:nvSpPr>
          <p:cNvPr id="15" name="textruta 14"/>
          <p:cNvSpPr txBox="1"/>
          <p:nvPr/>
        </p:nvSpPr>
        <p:spPr>
          <a:xfrm>
            <a:off x="4577314" y="3386380"/>
            <a:ext cx="3218712" cy="253916"/>
          </a:xfrm>
          <a:prstGeom prst="rect">
            <a:avLst/>
          </a:prstGeom>
          <a:noFill/>
        </p:spPr>
        <p:txBody>
          <a:bodyPr wrap="square" rtlCol="0">
            <a:spAutoFit/>
          </a:bodyPr>
          <a:lstStyle/>
          <a:p>
            <a:pPr algn="ctr"/>
            <a:r>
              <a:rPr lang="sv-SE" sz="1050" dirty="0"/>
              <a:t>Industry – Innovation support system</a:t>
            </a:r>
          </a:p>
        </p:txBody>
      </p:sp>
      <p:grpSp>
        <p:nvGrpSpPr>
          <p:cNvPr id="16" name="Grupp 15"/>
          <p:cNvGrpSpPr/>
          <p:nvPr/>
        </p:nvGrpSpPr>
        <p:grpSpPr>
          <a:xfrm>
            <a:off x="678341" y="3939518"/>
            <a:ext cx="1240574" cy="822666"/>
            <a:chOff x="1115616" y="5098356"/>
            <a:chExt cx="1654099" cy="1096888"/>
          </a:xfrm>
          <a:solidFill>
            <a:schemeClr val="accent6">
              <a:lumMod val="60000"/>
              <a:lumOff val="40000"/>
            </a:schemeClr>
          </a:solidFill>
        </p:grpSpPr>
        <p:sp>
          <p:nvSpPr>
            <p:cNvPr id="17" name="Rektangel 16"/>
            <p:cNvSpPr/>
            <p:nvPr/>
          </p:nvSpPr>
          <p:spPr>
            <a:xfrm>
              <a:off x="1115616" y="5098356"/>
              <a:ext cx="1061267" cy="792088"/>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produkter</a:t>
              </a:r>
            </a:p>
          </p:txBody>
        </p:sp>
        <p:sp>
          <p:nvSpPr>
            <p:cNvPr id="18" name="Rektangel 17"/>
            <p:cNvSpPr/>
            <p:nvPr/>
          </p:nvSpPr>
          <p:spPr>
            <a:xfrm>
              <a:off x="1403648" y="5250756"/>
              <a:ext cx="1061267" cy="792088"/>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produkter</a:t>
              </a:r>
            </a:p>
          </p:txBody>
        </p:sp>
        <p:sp>
          <p:nvSpPr>
            <p:cNvPr id="19" name="Rektangel 18"/>
            <p:cNvSpPr/>
            <p:nvPr/>
          </p:nvSpPr>
          <p:spPr>
            <a:xfrm>
              <a:off x="1708448" y="5403156"/>
              <a:ext cx="1061267" cy="792088"/>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New</a:t>
              </a:r>
            </a:p>
            <a:p>
              <a:pPr algn="ctr"/>
              <a:r>
                <a:rPr lang="sv-SE" sz="1050" dirty="0" err="1">
                  <a:solidFill>
                    <a:schemeClr val="tx1"/>
                  </a:solidFill>
                </a:rPr>
                <a:t>products</a:t>
              </a:r>
              <a:endParaRPr lang="sv-SE" sz="1050" dirty="0">
                <a:solidFill>
                  <a:schemeClr val="tx1"/>
                </a:solidFill>
              </a:endParaRPr>
            </a:p>
          </p:txBody>
        </p:sp>
      </p:grpSp>
      <p:grpSp>
        <p:nvGrpSpPr>
          <p:cNvPr id="20" name="Grupp 19"/>
          <p:cNvGrpSpPr/>
          <p:nvPr/>
        </p:nvGrpSpPr>
        <p:grpSpPr>
          <a:xfrm>
            <a:off x="4001951" y="3921354"/>
            <a:ext cx="1540745" cy="822666"/>
            <a:chOff x="5580112" y="5085184"/>
            <a:chExt cx="2054327" cy="1096888"/>
          </a:xfrm>
        </p:grpSpPr>
        <p:sp>
          <p:nvSpPr>
            <p:cNvPr id="21" name="Ellips 20"/>
            <p:cNvSpPr/>
            <p:nvPr/>
          </p:nvSpPr>
          <p:spPr>
            <a:xfrm>
              <a:off x="5580112" y="5085184"/>
              <a:ext cx="1476145" cy="79208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företag</a:t>
              </a:r>
            </a:p>
          </p:txBody>
        </p:sp>
        <p:sp>
          <p:nvSpPr>
            <p:cNvPr id="22" name="Ellips 21"/>
            <p:cNvSpPr/>
            <p:nvPr/>
          </p:nvSpPr>
          <p:spPr>
            <a:xfrm>
              <a:off x="5868144" y="5237584"/>
              <a:ext cx="1476145" cy="79208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företag</a:t>
              </a:r>
            </a:p>
          </p:txBody>
        </p:sp>
        <p:sp>
          <p:nvSpPr>
            <p:cNvPr id="23" name="Ellips 22"/>
            <p:cNvSpPr/>
            <p:nvPr/>
          </p:nvSpPr>
          <p:spPr>
            <a:xfrm>
              <a:off x="6158294" y="5389984"/>
              <a:ext cx="1476145" cy="79208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New </a:t>
              </a:r>
              <a:r>
                <a:rPr lang="sv-SE" sz="1050" dirty="0" err="1">
                  <a:solidFill>
                    <a:schemeClr val="tx1"/>
                  </a:solidFill>
                </a:rPr>
                <a:t>companies</a:t>
              </a:r>
              <a:endParaRPr lang="sv-SE" sz="1050" dirty="0">
                <a:solidFill>
                  <a:schemeClr val="tx1"/>
                </a:solidFill>
              </a:endParaRPr>
            </a:p>
          </p:txBody>
        </p:sp>
      </p:grpSp>
      <p:grpSp>
        <p:nvGrpSpPr>
          <p:cNvPr id="24" name="Grupp 23"/>
          <p:cNvGrpSpPr/>
          <p:nvPr/>
        </p:nvGrpSpPr>
        <p:grpSpPr>
          <a:xfrm>
            <a:off x="2288349" y="3915948"/>
            <a:ext cx="1635472" cy="828072"/>
            <a:chOff x="3254408" y="5098356"/>
            <a:chExt cx="2180629" cy="1104096"/>
          </a:xfrm>
          <a:solidFill>
            <a:schemeClr val="accent6">
              <a:lumMod val="60000"/>
              <a:lumOff val="40000"/>
            </a:schemeClr>
          </a:solidFill>
        </p:grpSpPr>
        <p:sp>
          <p:nvSpPr>
            <p:cNvPr id="25" name="Likbent triangel 24"/>
            <p:cNvSpPr/>
            <p:nvPr/>
          </p:nvSpPr>
          <p:spPr>
            <a:xfrm>
              <a:off x="3254408" y="5098356"/>
              <a:ext cx="1843064" cy="792088"/>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a:solidFill>
                    <a:schemeClr val="tx1"/>
                  </a:solidFill>
                </a:rPr>
                <a:t>Nya tjänster</a:t>
              </a:r>
              <a:endParaRPr lang="sv-SE" sz="1050" dirty="0">
                <a:solidFill>
                  <a:schemeClr val="tx1"/>
                </a:solidFill>
              </a:endParaRPr>
            </a:p>
          </p:txBody>
        </p:sp>
        <p:sp>
          <p:nvSpPr>
            <p:cNvPr id="26" name="Likbent triangel 25"/>
            <p:cNvSpPr/>
            <p:nvPr/>
          </p:nvSpPr>
          <p:spPr>
            <a:xfrm>
              <a:off x="3430856" y="5237584"/>
              <a:ext cx="1843064" cy="792088"/>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a:solidFill>
                    <a:schemeClr val="tx1"/>
                  </a:solidFill>
                </a:rPr>
                <a:t>Nya tjänster</a:t>
              </a:r>
              <a:endParaRPr lang="sv-SE" sz="1050" dirty="0">
                <a:solidFill>
                  <a:schemeClr val="tx1"/>
                </a:solidFill>
              </a:endParaRPr>
            </a:p>
          </p:txBody>
        </p:sp>
        <p:sp>
          <p:nvSpPr>
            <p:cNvPr id="27" name="Likbent triangel 26"/>
            <p:cNvSpPr/>
            <p:nvPr/>
          </p:nvSpPr>
          <p:spPr>
            <a:xfrm>
              <a:off x="3591973" y="5410364"/>
              <a:ext cx="1843064" cy="792088"/>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New services</a:t>
              </a:r>
            </a:p>
            <a:p>
              <a:pPr algn="ctr"/>
              <a:endParaRPr lang="sv-SE" sz="1050" dirty="0">
                <a:solidFill>
                  <a:schemeClr val="tx1"/>
                </a:solidFill>
              </a:endParaRPr>
            </a:p>
          </p:txBody>
        </p:sp>
      </p:grpSp>
      <p:sp>
        <p:nvSpPr>
          <p:cNvPr id="28" name="Romb 27"/>
          <p:cNvSpPr/>
          <p:nvPr/>
        </p:nvSpPr>
        <p:spPr>
          <a:xfrm>
            <a:off x="5783487" y="3764759"/>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New </a:t>
            </a:r>
            <a:r>
              <a:rPr lang="sv-SE" sz="900" dirty="0" err="1">
                <a:solidFill>
                  <a:schemeClr val="tx1"/>
                </a:solidFill>
              </a:rPr>
              <a:t>methodes</a:t>
            </a:r>
            <a:endParaRPr lang="sv-SE" sz="900" dirty="0">
              <a:solidFill>
                <a:schemeClr val="tx1"/>
              </a:solidFill>
            </a:endParaRPr>
          </a:p>
        </p:txBody>
      </p:sp>
      <p:sp>
        <p:nvSpPr>
          <p:cNvPr id="29" name="Romb 28"/>
          <p:cNvSpPr/>
          <p:nvPr/>
        </p:nvSpPr>
        <p:spPr>
          <a:xfrm>
            <a:off x="6626468" y="3765369"/>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New </a:t>
            </a:r>
            <a:r>
              <a:rPr lang="sv-SE" sz="900" dirty="0" err="1">
                <a:solidFill>
                  <a:schemeClr val="tx1"/>
                </a:solidFill>
              </a:rPr>
              <a:t>processes</a:t>
            </a:r>
            <a:endParaRPr lang="sv-SE" sz="900" dirty="0">
              <a:solidFill>
                <a:schemeClr val="tx1"/>
              </a:solidFill>
            </a:endParaRPr>
          </a:p>
        </p:txBody>
      </p:sp>
      <p:sp>
        <p:nvSpPr>
          <p:cNvPr id="30" name="Romb 29"/>
          <p:cNvSpPr/>
          <p:nvPr/>
        </p:nvSpPr>
        <p:spPr>
          <a:xfrm>
            <a:off x="7312887" y="3765369"/>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New </a:t>
            </a:r>
            <a:r>
              <a:rPr lang="sv-SE" sz="900" dirty="0" err="1">
                <a:solidFill>
                  <a:schemeClr val="tx1"/>
                </a:solidFill>
              </a:rPr>
              <a:t>sorfware</a:t>
            </a:r>
            <a:endParaRPr lang="sv-SE" sz="900" dirty="0">
              <a:solidFill>
                <a:schemeClr val="tx1"/>
              </a:solidFill>
            </a:endParaRPr>
          </a:p>
        </p:txBody>
      </p:sp>
      <p:sp>
        <p:nvSpPr>
          <p:cNvPr id="31" name="Romb 30"/>
          <p:cNvSpPr/>
          <p:nvPr/>
        </p:nvSpPr>
        <p:spPr>
          <a:xfrm>
            <a:off x="5807048" y="3889222"/>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New </a:t>
            </a:r>
            <a:r>
              <a:rPr lang="sv-SE" sz="900" dirty="0" err="1">
                <a:solidFill>
                  <a:schemeClr val="tx1"/>
                </a:solidFill>
              </a:rPr>
              <a:t>models</a:t>
            </a:r>
            <a:endParaRPr lang="sv-SE" sz="900" dirty="0">
              <a:solidFill>
                <a:schemeClr val="tx1"/>
              </a:solidFill>
            </a:endParaRPr>
          </a:p>
        </p:txBody>
      </p:sp>
      <p:sp>
        <p:nvSpPr>
          <p:cNvPr id="32" name="Romb 31"/>
          <p:cNvSpPr/>
          <p:nvPr/>
        </p:nvSpPr>
        <p:spPr>
          <a:xfrm>
            <a:off x="6635127" y="3889222"/>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New data</a:t>
            </a:r>
          </a:p>
        </p:txBody>
      </p:sp>
      <p:sp>
        <p:nvSpPr>
          <p:cNvPr id="33" name="Romb 32"/>
          <p:cNvSpPr/>
          <p:nvPr/>
        </p:nvSpPr>
        <p:spPr>
          <a:xfrm>
            <a:off x="7321546" y="3889222"/>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New design</a:t>
            </a:r>
          </a:p>
        </p:txBody>
      </p:sp>
    </p:spTree>
    <p:extLst>
      <p:ext uri="{BB962C8B-B14F-4D97-AF65-F5344CB8AC3E}">
        <p14:creationId xmlns:p14="http://schemas.microsoft.com/office/powerpoint/2010/main" val="27429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827</Words>
  <Application>Microsoft Office PowerPoint</Application>
  <PresentationFormat>On-screen Show (16:9)</PresentationFormat>
  <Paragraphs>303</Paragraphs>
  <Slides>24</Slides>
  <Notes>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Office-tema</vt:lpstr>
      <vt:lpstr> </vt:lpstr>
      <vt:lpstr>PowerPoint Presentation</vt:lpstr>
      <vt:lpstr>PowerPoint Presentation</vt:lpstr>
      <vt:lpstr>Purpose &amp; Goal</vt:lpstr>
      <vt:lpstr>PowerPoint Presentation</vt:lpstr>
      <vt:lpstr>Spin-offs</vt:lpstr>
      <vt:lpstr>What drives spin-offs?</vt:lpstr>
      <vt:lpstr>Before th RIT project</vt:lpstr>
      <vt:lpstr>After the RIT project</vt:lpstr>
      <vt:lpstr>PowerPoint Presentation</vt:lpstr>
      <vt:lpstr>What shall we deliver?</vt:lpstr>
      <vt:lpstr>Organisation</vt:lpstr>
      <vt:lpstr>Establish a Centre of Excellence</vt:lpstr>
      <vt:lpstr>Establish a Centre of Excellence</vt:lpstr>
      <vt:lpstr>R&amp;D projects</vt:lpstr>
      <vt:lpstr>8 Innovation PhD’s</vt:lpstr>
      <vt:lpstr>Supervisors RIT</vt:lpstr>
      <vt:lpstr>Supervisors  Graduate School</vt:lpstr>
      <vt:lpstr>Innovation Support System</vt:lpstr>
      <vt:lpstr>Innovation Support System</vt:lpstr>
      <vt:lpstr>20 PhD students - 180 graduate students</vt:lpstr>
      <vt:lpstr>SME:s in the region</vt:lpstr>
      <vt:lpstr>Create Meeting Points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Patrik Öhman</dc:creator>
  <cp:lastModifiedBy>Peter Olofsson</cp:lastModifiedBy>
  <cp:revision>172</cp:revision>
  <dcterms:created xsi:type="dcterms:W3CDTF">2015-09-25T10:19:30Z</dcterms:created>
  <dcterms:modified xsi:type="dcterms:W3CDTF">2017-02-09T09:31:16Z</dcterms:modified>
</cp:coreProperties>
</file>