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5" r:id="rId2"/>
    <p:sldId id="287" r:id="rId3"/>
    <p:sldId id="303" r:id="rId4"/>
    <p:sldId id="339" r:id="rId5"/>
    <p:sldId id="304" r:id="rId6"/>
    <p:sldId id="319" r:id="rId7"/>
    <p:sldId id="322" r:id="rId8"/>
    <p:sldId id="323" r:id="rId9"/>
    <p:sldId id="324" r:id="rId10"/>
    <p:sldId id="318" r:id="rId11"/>
    <p:sldId id="342" r:id="rId12"/>
    <p:sldId id="348" r:id="rId13"/>
    <p:sldId id="325" r:id="rId14"/>
    <p:sldId id="346" r:id="rId15"/>
    <p:sldId id="328" r:id="rId16"/>
    <p:sldId id="347" r:id="rId17"/>
    <p:sldId id="335" r:id="rId18"/>
    <p:sldId id="336" r:id="rId19"/>
    <p:sldId id="349" r:id="rId20"/>
    <p:sldId id="332" r:id="rId21"/>
    <p:sldId id="350" r:id="rId22"/>
    <p:sldId id="292" r:id="rId23"/>
    <p:sldId id="344" r:id="rId24"/>
    <p:sldId id="345" r:id="rId25"/>
    <p:sldId id="274" r:id="rId26"/>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4829" autoAdjust="0"/>
  </p:normalViewPr>
  <p:slideViewPr>
    <p:cSldViewPr snapToGrid="0" snapToObjects="1">
      <p:cViewPr varScale="1">
        <p:scale>
          <a:sx n="109" d="100"/>
          <a:sy n="109" d="100"/>
        </p:scale>
        <p:origin x="773" y="62"/>
      </p:cViewPr>
      <p:guideLst>
        <p:guide orient="horz" pos="1620"/>
        <p:guide pos="2880"/>
      </p:guideLst>
    </p:cSldViewPr>
  </p:slideViewPr>
  <p:outlineViewPr>
    <p:cViewPr>
      <p:scale>
        <a:sx n="33" d="100"/>
        <a:sy n="33" d="100"/>
      </p:scale>
      <p:origin x="0" y="-5492"/>
    </p:cViewPr>
  </p:outlineViewPr>
  <p:notesTextViewPr>
    <p:cViewPr>
      <p:scale>
        <a:sx n="100" d="100"/>
        <a:sy n="100" d="100"/>
      </p:scale>
      <p:origin x="0" y="0"/>
    </p:cViewPr>
  </p:notesTextViewPr>
  <p:sorterViewPr>
    <p:cViewPr>
      <p:scale>
        <a:sx n="50" d="100"/>
        <a:sy n="50" d="100"/>
      </p:scale>
      <p:origin x="0" y="-1504"/>
    </p:cViewPr>
  </p:sorterViewPr>
  <p:notesViewPr>
    <p:cSldViewPr snapToGrid="0" snapToObjects="1">
      <p:cViewPr varScale="1">
        <p:scale>
          <a:sx n="62" d="100"/>
          <a:sy n="62" d="100"/>
        </p:scale>
        <p:origin x="245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AF3B1-7E9B-4089-9659-89D8D631B241}" type="datetimeFigureOut">
              <a:rPr lang="sv-SE" smtClean="0"/>
              <a:t>2017-02-09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B346A-6C69-4015-A16B-A4DCE6F45541}" type="slidenum">
              <a:rPr lang="sv-SE" smtClean="0"/>
              <a:t>‹#›</a:t>
            </a:fld>
            <a:endParaRPr lang="sv-SE"/>
          </a:p>
        </p:txBody>
      </p:sp>
    </p:spTree>
    <p:extLst>
      <p:ext uri="{BB962C8B-B14F-4D97-AF65-F5344CB8AC3E}">
        <p14:creationId xmlns:p14="http://schemas.microsoft.com/office/powerpoint/2010/main" val="31251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Project_manager" TargetMode="External"/><Relationship Id="rId13" Type="http://schemas.openxmlformats.org/officeDocument/2006/relationships/hyperlink" Target="https://en.wikipedia.org/wiki/API" TargetMode="External"/><Relationship Id="rId3" Type="http://schemas.openxmlformats.org/officeDocument/2006/relationships/hyperlink" Target="https://en.wikipedia.org/wiki/Computer_programmer" TargetMode="External"/><Relationship Id="rId7" Type="http://schemas.openxmlformats.org/officeDocument/2006/relationships/hyperlink" Target="https://en.wikipedia.org/wiki/User_interface_design" TargetMode="External"/><Relationship Id="rId12" Type="http://schemas.openxmlformats.org/officeDocument/2006/relationships/hyperlink" Target="https://en.wikipedia.org/wiki/Operating_syste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Graphic_designer" TargetMode="External"/><Relationship Id="rId11" Type="http://schemas.openxmlformats.org/officeDocument/2006/relationships/hyperlink" Target="https://en.wikipedia.org/wiki/Programming_language" TargetMode="External"/><Relationship Id="rId5" Type="http://schemas.openxmlformats.org/officeDocument/2006/relationships/hyperlink" Target="https://en.wikipedia.org/w/index.php?title=Hardware_development&amp;action=edit&amp;redlink=1" TargetMode="External"/><Relationship Id="rId15" Type="http://schemas.openxmlformats.org/officeDocument/2006/relationships/hyperlink" Target="https://en.wikipedia.org/wiki/Hackathon#cite_note-2" TargetMode="External"/><Relationship Id="rId10" Type="http://schemas.openxmlformats.org/officeDocument/2006/relationships/hyperlink" Target="https://en.wikipedia.org/wiki/Hackathon#cite_note-the_hackathon_is_on-1" TargetMode="External"/><Relationship Id="rId4" Type="http://schemas.openxmlformats.org/officeDocument/2006/relationships/hyperlink" Target="https://en.wikipedia.org/wiki/Software_development" TargetMode="External"/><Relationship Id="rId9" Type="http://schemas.openxmlformats.org/officeDocument/2006/relationships/hyperlink" Target="https://en.wikipedia.org/wiki/Software" TargetMode="External"/><Relationship Id="rId14" Type="http://schemas.openxmlformats.org/officeDocument/2006/relationships/hyperlink" Target="https://en.wikipedia.org/wiki/Palo_Alt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381000" y="685800"/>
            <a:ext cx="6097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sv-SE" dirty="0"/>
          </a:p>
        </p:txBody>
      </p:sp>
    </p:spTree>
    <p:extLst>
      <p:ext uri="{BB962C8B-B14F-4D97-AF65-F5344CB8AC3E}">
        <p14:creationId xmlns:p14="http://schemas.microsoft.com/office/powerpoint/2010/main" val="397147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4AB346A-6C69-4015-A16B-A4DCE6F45541}" type="slidenum">
              <a:rPr lang="sv-SE" smtClean="0"/>
              <a:t>4</a:t>
            </a:fld>
            <a:endParaRPr lang="sv-SE"/>
          </a:p>
        </p:txBody>
      </p:sp>
    </p:spTree>
    <p:extLst>
      <p:ext uri="{BB962C8B-B14F-4D97-AF65-F5344CB8AC3E}">
        <p14:creationId xmlns:p14="http://schemas.microsoft.com/office/powerpoint/2010/main" val="162208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RIT stands for “</a:t>
            </a:r>
            <a:r>
              <a:rPr lang="en-GB" sz="1200" b="0" i="0" kern="1200" dirty="0" err="1">
                <a:solidFill>
                  <a:schemeClr val="tx1"/>
                </a:solidFill>
                <a:effectLst/>
                <a:latin typeface="+mn-lt"/>
                <a:ea typeface="+mn-ea"/>
                <a:cs typeface="+mn-cs"/>
              </a:rPr>
              <a:t>Rymd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för</a:t>
            </a:r>
            <a:r>
              <a:rPr lang="en-GB" sz="1200" b="0" i="0" kern="1200" dirty="0">
                <a:solidFill>
                  <a:schemeClr val="tx1"/>
                </a:solidFill>
                <a:effectLst/>
                <a:latin typeface="+mn-lt"/>
                <a:ea typeface="+mn-ea"/>
                <a:cs typeface="+mn-cs"/>
              </a:rPr>
              <a:t> innovation och </a:t>
            </a:r>
            <a:r>
              <a:rPr lang="en-GB" sz="1200" b="0" i="0" kern="1200" dirty="0" err="1">
                <a:solidFill>
                  <a:schemeClr val="tx1"/>
                </a:solidFill>
                <a:effectLst/>
                <a:latin typeface="+mn-lt"/>
                <a:ea typeface="+mn-ea"/>
                <a:cs typeface="+mn-cs"/>
              </a:rPr>
              <a:t>tillväxt</a:t>
            </a:r>
            <a:r>
              <a:rPr lang="en-GB" sz="1200" b="0" i="0" kern="1200" dirty="0">
                <a:solidFill>
                  <a:schemeClr val="tx1"/>
                </a:solidFill>
                <a:effectLst/>
                <a:latin typeface="+mn-lt"/>
                <a:ea typeface="+mn-ea"/>
                <a:cs typeface="+mn-cs"/>
              </a:rPr>
              <a:t>” which is ”Space for innovation and growth” in English.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RIT is an EU funded project co-operated by LTU and LTU Business </a:t>
            </a:r>
            <a:r>
              <a:rPr lang="en-GB" sz="1200" kern="1200" dirty="0">
                <a:solidFill>
                  <a:schemeClr val="tx1"/>
                </a:solidFill>
                <a:effectLst/>
                <a:latin typeface="+mn-lt"/>
                <a:ea typeface="+mn-ea"/>
                <a:cs typeface="+mn-cs"/>
              </a:rPr>
              <a:t>with the objective to create sustainable growth in </a:t>
            </a:r>
            <a:r>
              <a:rPr lang="en-GB" sz="1200" kern="1200" dirty="0" err="1">
                <a:solidFill>
                  <a:schemeClr val="tx1"/>
                </a:solidFill>
                <a:effectLst/>
                <a:latin typeface="+mn-lt"/>
                <a:ea typeface="+mn-ea"/>
                <a:cs typeface="+mn-cs"/>
              </a:rPr>
              <a:t>Norrbotten</a:t>
            </a:r>
            <a:r>
              <a:rPr lang="en-GB" sz="1200" kern="1200" dirty="0">
                <a:solidFill>
                  <a:schemeClr val="tx1"/>
                </a:solidFill>
                <a:effectLst/>
                <a:latin typeface="+mn-lt"/>
                <a:ea typeface="+mn-ea"/>
                <a:cs typeface="+mn-cs"/>
              </a:rPr>
              <a:t> and strengthens Sweden as a space nation.</a:t>
            </a:r>
            <a:r>
              <a:rPr lang="en-GB" sz="1200" kern="1200" baseline="0" dirty="0">
                <a:solidFill>
                  <a:schemeClr val="tx1"/>
                </a:solidFill>
                <a:effectLst/>
                <a:latin typeface="+mn-lt"/>
                <a:ea typeface="+mn-ea"/>
                <a:cs typeface="+mn-cs"/>
              </a:rPr>
              <a:t> This b</a:t>
            </a:r>
            <a:r>
              <a:rPr lang="en-GB" sz="1200" i="0" kern="1200" dirty="0">
                <a:solidFill>
                  <a:schemeClr val="tx1"/>
                </a:solidFill>
                <a:effectLst/>
                <a:latin typeface="+mn-lt"/>
                <a:ea typeface="+mn-ea"/>
                <a:cs typeface="+mn-cs"/>
              </a:rPr>
              <a:t>y strengthening R&amp;D collaboration between academy,</a:t>
            </a:r>
            <a:r>
              <a:rPr lang="en-GB" sz="1200" i="0" kern="1200" baseline="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the space sector</a:t>
            </a:r>
            <a:r>
              <a:rPr lang="en-GB" sz="1200" i="0" kern="1200" baseline="0" dirty="0">
                <a:solidFill>
                  <a:schemeClr val="tx1"/>
                </a:solidFill>
                <a:effectLst/>
                <a:latin typeface="+mn-lt"/>
                <a:ea typeface="+mn-ea"/>
                <a:cs typeface="+mn-cs"/>
              </a:rPr>
              <a:t> and the innovation support system</a:t>
            </a:r>
            <a:r>
              <a:rPr lang="en-GB" sz="1200" i="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RIT will build a productive and attractive innovation environment to attracts people, investors and companies to the region.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 partners involved in the project belong to academia (LTU), Swedish space industry (SSC, GKN, NanoSpace, OHB Sweden, ÅAC Microtec), regional innovation support system (LTU Business, Arctic Business Incubator (ABI), Progressum) as well as the public sector (Kiruna Municipality, </a:t>
            </a:r>
            <a:r>
              <a:rPr lang="en-GB" sz="1200" i="0" kern="1200" dirty="0" err="1">
                <a:solidFill>
                  <a:schemeClr val="tx1"/>
                </a:solidFill>
                <a:effectLst/>
                <a:latin typeface="+mn-lt"/>
                <a:ea typeface="+mn-ea"/>
                <a:cs typeface="+mn-cs"/>
              </a:rPr>
              <a:t>Norrbotten</a:t>
            </a:r>
            <a:r>
              <a:rPr lang="en-GB" sz="1200" i="0" kern="1200" dirty="0">
                <a:solidFill>
                  <a:schemeClr val="tx1"/>
                </a:solidFill>
                <a:effectLst/>
                <a:latin typeface="+mn-lt"/>
                <a:ea typeface="+mn-ea"/>
                <a:cs typeface="+mn-cs"/>
              </a:rPr>
              <a:t> County Administrative Board, </a:t>
            </a:r>
            <a:r>
              <a:rPr lang="en-GB" sz="1200" i="0" kern="1200" dirty="0" err="1">
                <a:solidFill>
                  <a:schemeClr val="tx1"/>
                </a:solidFill>
                <a:effectLst/>
                <a:latin typeface="+mn-lt"/>
                <a:ea typeface="+mn-ea"/>
                <a:cs typeface="+mn-cs"/>
              </a:rPr>
              <a:t>Norrbotten</a:t>
            </a:r>
            <a:r>
              <a:rPr lang="en-GB" sz="1200" i="0" kern="1200" dirty="0">
                <a:solidFill>
                  <a:schemeClr val="tx1"/>
                </a:solidFill>
                <a:effectLst/>
                <a:latin typeface="+mn-lt"/>
                <a:ea typeface="+mn-ea"/>
                <a:cs typeface="+mn-cs"/>
              </a:rPr>
              <a:t> County Council (NLL)).</a:t>
            </a:r>
            <a:endParaRPr lang="en-GB" sz="1200" b="0" i="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err="1">
                <a:solidFill>
                  <a:schemeClr val="tx1"/>
                </a:solidFill>
                <a:effectLst/>
                <a:latin typeface="+mn-lt"/>
                <a:ea typeface="+mn-ea"/>
                <a:cs typeface="+mn-cs"/>
              </a:rPr>
              <a:t>Work</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Package</a:t>
            </a:r>
            <a:r>
              <a:rPr lang="sv-SE" sz="1200" b="1" kern="1200" dirty="0">
                <a:solidFill>
                  <a:schemeClr val="tx1"/>
                </a:solidFill>
                <a:effectLst/>
                <a:latin typeface="+mn-lt"/>
                <a:ea typeface="+mn-ea"/>
                <a:cs typeface="+mn-cs"/>
              </a:rPr>
              <a:t> 1 - </a:t>
            </a:r>
            <a:r>
              <a:rPr lang="en-GB" sz="1200" b="1" kern="1200" dirty="0">
                <a:solidFill>
                  <a:schemeClr val="tx1"/>
                </a:solidFill>
                <a:effectLst/>
                <a:latin typeface="+mn-lt"/>
                <a:ea typeface="+mn-ea"/>
                <a:cs typeface="+mn-cs"/>
              </a:rPr>
              <a:t>Establish a </a:t>
            </a:r>
            <a:r>
              <a:rPr lang="en-GB" sz="1200" b="1" kern="1200" dirty="0" err="1">
                <a:solidFill>
                  <a:schemeClr val="tx1"/>
                </a:solidFill>
                <a:effectLst/>
                <a:latin typeface="+mn-lt"/>
                <a:ea typeface="+mn-ea"/>
                <a:cs typeface="+mn-cs"/>
              </a:rPr>
              <a:t>Center</a:t>
            </a:r>
            <a:r>
              <a:rPr lang="en-GB" sz="1200" b="1" kern="1200" dirty="0">
                <a:solidFill>
                  <a:schemeClr val="tx1"/>
                </a:solidFill>
                <a:effectLst/>
                <a:latin typeface="+mn-lt"/>
                <a:ea typeface="+mn-ea"/>
                <a:cs typeface="+mn-cs"/>
              </a:rPr>
              <a:t> of</a:t>
            </a:r>
            <a:r>
              <a:rPr lang="en-GB" sz="1200" b="1" kern="1200" baseline="0" dirty="0">
                <a:solidFill>
                  <a:schemeClr val="tx1"/>
                </a:solidFill>
                <a:effectLst/>
                <a:latin typeface="+mn-lt"/>
                <a:ea typeface="+mn-ea"/>
                <a:cs typeface="+mn-cs"/>
              </a:rPr>
              <a:t> Excellence in T</a:t>
            </a:r>
            <a:r>
              <a:rPr lang="en-GB" sz="1200" b="1" kern="1200" dirty="0">
                <a:solidFill>
                  <a:schemeClr val="tx1"/>
                </a:solidFill>
                <a:effectLst/>
                <a:latin typeface="+mn-lt"/>
                <a:ea typeface="+mn-ea"/>
                <a:cs typeface="+mn-cs"/>
              </a:rPr>
              <a:t>echnology in Kiruna</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This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of Excellence establishes an attractive test and development arena in the region for space industry and academia.</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Cooperation between space actors creates synergies that strengthen the region's attractiveness and ability to grow.</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the end of the project the project participants runs the arena together and a strong commitment has been created to continue to operate the research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Work Package 2 - Implement joint R&amp;D space projects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Actors in the space sector increases their skills in R&amp;D by running joint projects.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Initially eight R&amp;D projects, related to the needs of the space industry, are implemented.  The goal is that additional innovation projects take shape during the project.</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the end of the project at least eight new products or services are identified for further development toward commercialization.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Work Package 3 - Initiate an innovation support system</a:t>
            </a:r>
            <a:r>
              <a:rPr lang="sv-SE" sz="1200" b="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for the space business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support system for innovation examine the commercial prospects for new business ideas, where great emphasis is put on analysing the market's interest.</a:t>
            </a:r>
            <a:endParaRPr lang="sv-SE"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number of creative meeting places are implemented, in order to stimulate interaction between space industry, academia and regional entrepreneurs.</a:t>
            </a:r>
            <a:endParaRPr lang="sv-SE" sz="1200" kern="1200">
              <a:solidFill>
                <a:schemeClr val="tx1"/>
              </a:solidFill>
              <a:effectLst/>
              <a:latin typeface="+mn-lt"/>
              <a:ea typeface="+mn-ea"/>
              <a:cs typeface="+mn-cs"/>
            </a:endParaRPr>
          </a:p>
          <a:p>
            <a:pPr marL="171450" indent="-171450">
              <a:buFontTx/>
              <a:buChar char="-"/>
            </a:pPr>
            <a:r>
              <a:rPr lang="en-GB" sz="1200" kern="1200">
                <a:solidFill>
                  <a:schemeClr val="tx1"/>
                </a:solidFill>
                <a:effectLst/>
                <a:latin typeface="+mn-lt"/>
                <a:ea typeface="+mn-ea"/>
                <a:cs typeface="+mn-cs"/>
              </a:rPr>
              <a:t>At </a:t>
            </a:r>
            <a:r>
              <a:rPr lang="en-GB" sz="1200" kern="1200" dirty="0">
                <a:solidFill>
                  <a:schemeClr val="tx1"/>
                </a:solidFill>
                <a:effectLst/>
                <a:latin typeface="+mn-lt"/>
                <a:ea typeface="+mn-ea"/>
                <a:cs typeface="+mn-cs"/>
              </a:rPr>
              <a:t>the end of the project the support system will contribute so that new knowledge and ideas benefit to mankind.</a:t>
            </a: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7EB9C77-6C4B-494B-BBC8-910273A617FC}" type="slidenum">
              <a:rPr lang="en-CA" smtClean="0"/>
              <a:t>10</a:t>
            </a:fld>
            <a:endParaRPr lang="en-CA"/>
          </a:p>
        </p:txBody>
      </p:sp>
    </p:spTree>
    <p:extLst>
      <p:ext uri="{BB962C8B-B14F-4D97-AF65-F5344CB8AC3E}">
        <p14:creationId xmlns:p14="http://schemas.microsoft.com/office/powerpoint/2010/main" val="32769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4AB346A-6C69-4015-A16B-A4DCE6F45541}" type="slidenum">
              <a:rPr lang="sv-SE" smtClean="0"/>
              <a:t>14</a:t>
            </a:fld>
            <a:endParaRPr lang="sv-SE"/>
          </a:p>
        </p:txBody>
      </p:sp>
    </p:spTree>
    <p:extLst>
      <p:ext uri="{BB962C8B-B14F-4D97-AF65-F5344CB8AC3E}">
        <p14:creationId xmlns:p14="http://schemas.microsoft.com/office/powerpoint/2010/main" val="345987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4AB346A-6C69-4015-A16B-A4DCE6F45541}" type="slidenum">
              <a:rPr lang="sv-SE" smtClean="0"/>
              <a:t>20</a:t>
            </a:fld>
            <a:endParaRPr lang="sv-SE"/>
          </a:p>
        </p:txBody>
      </p:sp>
    </p:spTree>
    <p:extLst>
      <p:ext uri="{BB962C8B-B14F-4D97-AF65-F5344CB8AC3E}">
        <p14:creationId xmlns:p14="http://schemas.microsoft.com/office/powerpoint/2010/main" val="203014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4AB346A-6C69-4015-A16B-A4DCE6F45541}" type="slidenum">
              <a:rPr lang="sv-SE" smtClean="0"/>
              <a:t>21</a:t>
            </a:fld>
            <a:endParaRPr lang="sv-SE"/>
          </a:p>
        </p:txBody>
      </p:sp>
    </p:spTree>
    <p:extLst>
      <p:ext uri="{BB962C8B-B14F-4D97-AF65-F5344CB8AC3E}">
        <p14:creationId xmlns:p14="http://schemas.microsoft.com/office/powerpoint/2010/main" val="289033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5</a:t>
            </a:r>
            <a:r>
              <a:rPr lang="en-US" baseline="30000" dirty="0"/>
              <a:t>th</a:t>
            </a:r>
            <a:r>
              <a:rPr lang="en-US" baseline="0" dirty="0"/>
              <a:t> International Workshop of </a:t>
            </a:r>
            <a:r>
              <a:rPr lang="en-US" baseline="0" dirty="0" err="1"/>
              <a:t>LunarCuces</a:t>
            </a:r>
            <a:br>
              <a:rPr lang="en-US" baseline="0" dirty="0"/>
            </a:br>
            <a:r>
              <a:rPr lang="en-US" dirty="0"/>
              <a:t>A </a:t>
            </a:r>
            <a:r>
              <a:rPr lang="en-US" b="1" dirty="0"/>
              <a:t>hackathon</a:t>
            </a:r>
            <a:r>
              <a:rPr lang="en-US" dirty="0"/>
              <a:t> (also known as a </a:t>
            </a:r>
            <a:r>
              <a:rPr lang="en-US" b="1" dirty="0"/>
              <a:t>hack day</a:t>
            </a:r>
            <a:r>
              <a:rPr lang="en-US" dirty="0"/>
              <a:t>, </a:t>
            </a:r>
            <a:r>
              <a:rPr lang="en-US" b="1" dirty="0" err="1"/>
              <a:t>hackfest</a:t>
            </a:r>
            <a:r>
              <a:rPr lang="en-US" dirty="0"/>
              <a:t> or </a:t>
            </a:r>
            <a:r>
              <a:rPr lang="en-US" b="1" dirty="0"/>
              <a:t>codefest</a:t>
            </a:r>
            <a:r>
              <a:rPr lang="en-US" dirty="0"/>
              <a:t>) is an event in which </a:t>
            </a:r>
            <a:r>
              <a:rPr lang="en-US" dirty="0">
                <a:hlinkClick r:id="rId3" tooltip="Computer programmer"/>
              </a:rPr>
              <a:t>computer programmers</a:t>
            </a:r>
            <a:r>
              <a:rPr lang="en-US" dirty="0"/>
              <a:t> and others involved in </a:t>
            </a:r>
            <a:r>
              <a:rPr lang="en-US" dirty="0">
                <a:hlinkClick r:id="rId4" tooltip="Software development"/>
              </a:rPr>
              <a:t>software development</a:t>
            </a:r>
            <a:r>
              <a:rPr lang="en-US" dirty="0"/>
              <a:t> and </a:t>
            </a:r>
            <a:r>
              <a:rPr lang="en-US" dirty="0">
                <a:hlinkClick r:id="rId5" tooltip="Hardware development (page does not exist)"/>
              </a:rPr>
              <a:t>hardware development</a:t>
            </a:r>
            <a:r>
              <a:rPr lang="en-US" dirty="0"/>
              <a:t>, including </a:t>
            </a:r>
            <a:r>
              <a:rPr lang="en-US" dirty="0">
                <a:hlinkClick r:id="rId6" tooltip="Graphic designer"/>
              </a:rPr>
              <a:t>graphic designers</a:t>
            </a:r>
            <a:r>
              <a:rPr lang="en-US" dirty="0"/>
              <a:t>, </a:t>
            </a:r>
            <a:r>
              <a:rPr lang="en-US" dirty="0">
                <a:hlinkClick r:id="rId7" tooltip="User interface design"/>
              </a:rPr>
              <a:t>interface designers</a:t>
            </a:r>
            <a:r>
              <a:rPr lang="en-US" dirty="0"/>
              <a:t> and </a:t>
            </a:r>
            <a:r>
              <a:rPr lang="en-US" dirty="0">
                <a:hlinkClick r:id="rId8" tooltip="Project manager"/>
              </a:rPr>
              <a:t>project managers</a:t>
            </a:r>
            <a:r>
              <a:rPr lang="en-US" dirty="0"/>
              <a:t>, collaborate intensively on </a:t>
            </a:r>
            <a:r>
              <a:rPr lang="en-US" dirty="0">
                <a:hlinkClick r:id="rId9" tooltip="Software"/>
              </a:rPr>
              <a:t>software</a:t>
            </a:r>
            <a:r>
              <a:rPr lang="en-US" dirty="0"/>
              <a:t> projects.</a:t>
            </a:r>
            <a:r>
              <a:rPr lang="en-US" baseline="30000" dirty="0">
                <a:hlinkClick r:id="rId10"/>
              </a:rPr>
              <a:t>[1]</a:t>
            </a:r>
            <a:r>
              <a:rPr lang="en-US" dirty="0"/>
              <a:t> Occasionally, there is a hardware component as well. </a:t>
            </a:r>
          </a:p>
          <a:p>
            <a:endParaRPr lang="en-US" dirty="0"/>
          </a:p>
          <a:p>
            <a:r>
              <a:rPr lang="en-US" dirty="0"/>
              <a:t>Hackathons typically last between a day and a week. Some hackathons are intended simply for educational or social purposes, although in many cases the goal is to create usable software. Hackathons tend to have a specific focus, which can include </a:t>
            </a:r>
            <a:r>
              <a:rPr lang="en-US" dirty="0" err="1"/>
              <a:t>the</a:t>
            </a:r>
            <a:r>
              <a:rPr lang="en-US" dirty="0" err="1">
                <a:hlinkClick r:id="rId11" tooltip="Programming language"/>
              </a:rPr>
              <a:t>programming</a:t>
            </a:r>
            <a:r>
              <a:rPr lang="en-US" dirty="0">
                <a:hlinkClick r:id="rId11" tooltip="Programming language"/>
              </a:rPr>
              <a:t> language</a:t>
            </a:r>
            <a:r>
              <a:rPr lang="en-US" dirty="0"/>
              <a:t> used, the </a:t>
            </a:r>
            <a:r>
              <a:rPr lang="en-US" dirty="0">
                <a:hlinkClick r:id="rId12" tooltip="Operating system"/>
              </a:rPr>
              <a:t>operating system</a:t>
            </a:r>
            <a:r>
              <a:rPr lang="en-US" dirty="0"/>
              <a:t>, an application, an </a:t>
            </a:r>
            <a:r>
              <a:rPr lang="en-US" dirty="0">
                <a:hlinkClick r:id="rId13" tooltip="API"/>
              </a:rPr>
              <a:t>API</a:t>
            </a:r>
            <a:r>
              <a:rPr lang="en-US" dirty="0"/>
              <a:t>, or the subject and the demographic group of the programmers. In other cases, there is no restriction on the type of software being created.</a:t>
            </a:r>
          </a:p>
          <a:p>
            <a:endParaRPr lang="en-US" dirty="0"/>
          </a:p>
          <a:p>
            <a:r>
              <a:rPr lang="en-US" dirty="0"/>
              <a:t>The term "hackathon" has also been used as a term for more general "focused innovation efforts" that includes non-coders and community members, such as in the </a:t>
            </a:r>
            <a:r>
              <a:rPr lang="en-US" dirty="0">
                <a:hlinkClick r:id="rId14" tooltip="Palo Alto"/>
              </a:rPr>
              <a:t>Palo Alto</a:t>
            </a:r>
            <a:r>
              <a:rPr lang="en-US" dirty="0"/>
              <a:t> civic hackathon event Hack Palo Alto.</a:t>
            </a:r>
            <a:r>
              <a:rPr lang="en-US" baseline="30000" dirty="0">
                <a:hlinkClick r:id="rId15"/>
              </a:rPr>
              <a:t>[2]</a:t>
            </a:r>
            <a:endParaRPr lang="en-US" dirty="0"/>
          </a:p>
          <a:p>
            <a:endParaRPr lang="sv-SE" dirty="0"/>
          </a:p>
        </p:txBody>
      </p:sp>
      <p:sp>
        <p:nvSpPr>
          <p:cNvPr id="4" name="Platshållare för bildnummer 3"/>
          <p:cNvSpPr>
            <a:spLocks noGrp="1"/>
          </p:cNvSpPr>
          <p:nvPr>
            <p:ph type="sldNum" sz="quarter" idx="10"/>
          </p:nvPr>
        </p:nvSpPr>
        <p:spPr/>
        <p:txBody>
          <a:bodyPr/>
          <a:lstStyle/>
          <a:p>
            <a:fld id="{64AB346A-6C69-4015-A16B-A4DCE6F45541}" type="slidenum">
              <a:rPr lang="sv-SE" smtClean="0"/>
              <a:t>22</a:t>
            </a:fld>
            <a:endParaRPr lang="sv-SE"/>
          </a:p>
        </p:txBody>
      </p:sp>
    </p:spTree>
    <p:extLst>
      <p:ext uri="{BB962C8B-B14F-4D97-AF65-F5344CB8AC3E}">
        <p14:creationId xmlns:p14="http://schemas.microsoft.com/office/powerpoint/2010/main" val="192966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4AB346A-6C69-4015-A16B-A4DCE6F45541}" type="slidenum">
              <a:rPr lang="sv-SE" smtClean="0"/>
              <a:t>23</a:t>
            </a:fld>
            <a:endParaRPr lang="sv-SE"/>
          </a:p>
        </p:txBody>
      </p:sp>
    </p:spTree>
    <p:extLst>
      <p:ext uri="{BB962C8B-B14F-4D97-AF65-F5344CB8AC3E}">
        <p14:creationId xmlns:p14="http://schemas.microsoft.com/office/powerpoint/2010/main" val="196782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850105"/>
            <a:ext cx="7772400" cy="1102519"/>
          </a:xfrm>
        </p:spPr>
        <p:txBody>
          <a:bodyPr/>
          <a:lstStyle>
            <a:lvl1pPr algn="l">
              <a:defRPr>
                <a:latin typeface="Arial"/>
                <a:cs typeface="Arial"/>
              </a:defRPr>
            </a:lvl1pPr>
          </a:lstStyle>
          <a:p>
            <a:r>
              <a:rPr lang="sv-SE" dirty="0"/>
              <a:t>Klicka här för att ändra format</a:t>
            </a:r>
          </a:p>
        </p:txBody>
      </p:sp>
      <p:sp>
        <p:nvSpPr>
          <p:cNvPr id="3" name="Underrubrik 2"/>
          <p:cNvSpPr>
            <a:spLocks noGrp="1"/>
          </p:cNvSpPr>
          <p:nvPr>
            <p:ph type="subTitle" idx="1"/>
          </p:nvPr>
        </p:nvSpPr>
        <p:spPr>
          <a:xfrm>
            <a:off x="685800" y="2060120"/>
            <a:ext cx="6400800" cy="1314450"/>
          </a:xfrm>
        </p:spPr>
        <p:txBody>
          <a:bodyPr/>
          <a:lstStyle>
            <a:lvl1pPr marL="0" indent="0" algn="l">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141650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983364"/>
            <a:ext cx="8229600" cy="857250"/>
          </a:xfrm>
        </p:spPr>
        <p:txBody>
          <a:bodyPr/>
          <a:lstStyle>
            <a:lvl1pPr algn="l">
              <a:defRPr>
                <a:latin typeface="Arial"/>
                <a:cs typeface="Arial"/>
              </a:defRPr>
            </a:lvl1pPr>
          </a:lstStyle>
          <a:p>
            <a:r>
              <a:rPr lang="sv-SE" dirty="0"/>
              <a:t>Klicka här för att ändra format</a:t>
            </a:r>
          </a:p>
        </p:txBody>
      </p:sp>
      <p:sp>
        <p:nvSpPr>
          <p:cNvPr id="3" name="Platshållare för innehåll 2"/>
          <p:cNvSpPr>
            <a:spLocks noGrp="1"/>
          </p:cNvSpPr>
          <p:nvPr>
            <p:ph idx="1"/>
          </p:nvPr>
        </p:nvSpPr>
        <p:spPr>
          <a:xfrm>
            <a:off x="457200" y="1983470"/>
            <a:ext cx="8229600" cy="3394472"/>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38866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2082723"/>
            <a:ext cx="7772400" cy="1021556"/>
          </a:xfrm>
        </p:spPr>
        <p:txBody>
          <a:bodyPr anchor="t">
            <a:noAutofit/>
          </a:bodyPr>
          <a:lstStyle>
            <a:lvl1pPr algn="l">
              <a:defRPr sz="2800" b="1" cap="all">
                <a:latin typeface="Arial"/>
                <a:cs typeface="Arial"/>
              </a:defRPr>
            </a:lvl1pPr>
          </a:lstStyle>
          <a:p>
            <a:r>
              <a:rPr lang="sv-SE" dirty="0"/>
              <a:t>Klicka här för att ändra format</a:t>
            </a:r>
          </a:p>
        </p:txBody>
      </p:sp>
      <p:sp>
        <p:nvSpPr>
          <p:cNvPr id="3" name="Platshållare för text 2"/>
          <p:cNvSpPr>
            <a:spLocks noGrp="1"/>
          </p:cNvSpPr>
          <p:nvPr>
            <p:ph type="body" idx="1"/>
          </p:nvPr>
        </p:nvSpPr>
        <p:spPr>
          <a:xfrm>
            <a:off x="722313" y="844831"/>
            <a:ext cx="7772400" cy="1125140"/>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399129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1143589"/>
            <a:ext cx="8229600" cy="857250"/>
          </a:xfrm>
        </p:spPr>
        <p:txBody>
          <a:bodyPr/>
          <a:lstStyle>
            <a:lvl1pPr>
              <a:defRPr>
                <a:latin typeface="Arial"/>
                <a:cs typeface="Arial"/>
              </a:defRPr>
            </a:lvl1pPr>
          </a:lstStyle>
          <a:p>
            <a:r>
              <a:rPr lang="sv-SE" dirty="0"/>
              <a:t>Klicka här för att ändra format</a:t>
            </a:r>
          </a:p>
        </p:txBody>
      </p:sp>
      <p:sp>
        <p:nvSpPr>
          <p:cNvPr id="3" name="Platshållare för innehåll 2"/>
          <p:cNvSpPr>
            <a:spLocks noGrp="1"/>
          </p:cNvSpPr>
          <p:nvPr>
            <p:ph sz="half" idx="1"/>
          </p:nvPr>
        </p:nvSpPr>
        <p:spPr>
          <a:xfrm>
            <a:off x="457200" y="1837723"/>
            <a:ext cx="4038600" cy="2545556"/>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37723"/>
            <a:ext cx="4038600" cy="2545556"/>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94920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68733"/>
            <a:ext cx="8229600" cy="1037273"/>
          </a:xfrm>
        </p:spPr>
        <p:txBody>
          <a:bodyPr/>
          <a:lstStyle>
            <a:lvl1pPr>
              <a:defRPr>
                <a:latin typeface="Arial"/>
                <a:cs typeface="Arial"/>
              </a:defRPr>
            </a:lvl1pPr>
          </a:lstStyle>
          <a:p>
            <a:r>
              <a:rPr lang="sv-SE" dirty="0"/>
              <a:t>Klicka här för att ändra format</a:t>
            </a:r>
          </a:p>
        </p:txBody>
      </p:sp>
      <p:sp>
        <p:nvSpPr>
          <p:cNvPr id="3" name="Platshållare för text 2"/>
          <p:cNvSpPr>
            <a:spLocks noGrp="1"/>
          </p:cNvSpPr>
          <p:nvPr>
            <p:ph type="body" idx="1"/>
          </p:nvPr>
        </p:nvSpPr>
        <p:spPr>
          <a:xfrm>
            <a:off x="457200" y="1892355"/>
            <a:ext cx="4040188" cy="479822"/>
          </a:xfrm>
        </p:spPr>
        <p:txBody>
          <a:bodyPr anchor="b">
            <a:no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57200" y="2367001"/>
            <a:ext cx="4040188" cy="2963466"/>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45026" y="1892355"/>
            <a:ext cx="4041775" cy="479822"/>
          </a:xfrm>
        </p:spPr>
        <p:txBody>
          <a:bodyPr anchor="b">
            <a:no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45026" y="2367001"/>
            <a:ext cx="4041775" cy="2963466"/>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180D677A-51DE-DB45-88B7-408AAB3533BE}" type="datetimeFigureOut">
              <a:rPr lang="sv-SE" smtClean="0"/>
              <a:t>2017-02-09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B5C0B56-2ABF-5042-988F-75EBEE93727D}" type="slidenum">
              <a:rPr lang="sv-SE" smtClean="0"/>
              <a:t>‹#›</a:t>
            </a:fld>
            <a:endParaRPr lang="sv-SE"/>
          </a:p>
        </p:txBody>
      </p:sp>
    </p:spTree>
    <p:extLst>
      <p:ext uri="{BB962C8B-B14F-4D97-AF65-F5344CB8AC3E}">
        <p14:creationId xmlns:p14="http://schemas.microsoft.com/office/powerpoint/2010/main" val="418128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918088"/>
            <a:ext cx="8229600" cy="857250"/>
          </a:xfrm>
        </p:spPr>
        <p:txBody>
          <a:bodyPr/>
          <a:lstStyle>
            <a:lvl1pPr>
              <a:defRPr>
                <a:latin typeface="Arial"/>
                <a:cs typeface="Aria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180D677A-51DE-DB45-88B7-408AAB3533BE}" type="datetimeFigureOut">
              <a:rPr lang="sv-SE" smtClean="0"/>
              <a:t>2017-02-09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B5C0B56-2ABF-5042-988F-75EBEE93727D}" type="slidenum">
              <a:rPr lang="sv-SE" smtClean="0"/>
              <a:t>‹#›</a:t>
            </a:fld>
            <a:endParaRPr lang="sv-SE"/>
          </a:p>
        </p:txBody>
      </p:sp>
    </p:spTree>
    <p:extLst>
      <p:ext uri="{BB962C8B-B14F-4D97-AF65-F5344CB8AC3E}">
        <p14:creationId xmlns:p14="http://schemas.microsoft.com/office/powerpoint/2010/main" val="146732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3" name="Platshållare för sidfot 2"/>
          <p:cNvSpPr>
            <a:spLocks noGrp="1"/>
          </p:cNvSpPr>
          <p:nvPr>
            <p:ph type="ftr" sz="quarter" idx="11"/>
          </p:nvPr>
        </p:nvSpPr>
        <p:spPr/>
        <p:txBody>
          <a:bodyPr/>
          <a:lstStyle>
            <a:lvl1pPr>
              <a:defRPr>
                <a:latin typeface="Arial"/>
                <a:cs typeface="Arial"/>
              </a:defRPr>
            </a:lvl1pPr>
          </a:lstStyle>
          <a:p>
            <a:endParaRPr lang="sv-SE" dirty="0"/>
          </a:p>
        </p:txBody>
      </p:sp>
      <p:sp>
        <p:nvSpPr>
          <p:cNvPr id="4" name="Platshållare för bildnummer 3"/>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126585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2000" b="1">
                <a:latin typeface="Arial"/>
                <a:cs typeface="Arial"/>
              </a:defRPr>
            </a:lvl1pPr>
          </a:lstStyle>
          <a:p>
            <a:r>
              <a:rPr lang="sv-SE" dirty="0"/>
              <a:t>Klicka här för att ändra format</a:t>
            </a:r>
          </a:p>
        </p:txBody>
      </p:sp>
      <p:sp>
        <p:nvSpPr>
          <p:cNvPr id="3" name="Platshållare för bild 2"/>
          <p:cNvSpPr>
            <a:spLocks noGrp="1"/>
          </p:cNvSpPr>
          <p:nvPr>
            <p:ph type="pic" idx="1"/>
          </p:nvPr>
        </p:nvSpPr>
        <p:spPr>
          <a:xfrm>
            <a:off x="1792288" y="976463"/>
            <a:ext cx="5486400" cy="2569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a:cs typeface="Arial"/>
              </a:defRPr>
            </a:lvl1pPr>
          </a:lstStyle>
          <a:p>
            <a:fld id="{180D677A-51DE-DB45-88B7-408AAB3533BE}" type="datetimeFigureOut">
              <a:rPr lang="sv-SE" smtClean="0"/>
              <a:pPr/>
              <a:t>2017-02-09</a:t>
            </a:fld>
            <a:endParaRPr lang="sv-SE" dirty="0"/>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a:cs typeface="Arial"/>
              </a:defRPr>
            </a:lvl1pPr>
          </a:lstStyle>
          <a:p>
            <a:fld id="{EB5C0B56-2ABF-5042-988F-75EBEE93727D}" type="slidenum">
              <a:rPr lang="sv-SE" smtClean="0"/>
              <a:pPr/>
              <a:t>‹#›</a:t>
            </a:fld>
            <a:endParaRPr lang="sv-SE" dirty="0"/>
          </a:p>
        </p:txBody>
      </p:sp>
    </p:spTree>
    <p:extLst>
      <p:ext uri="{BB962C8B-B14F-4D97-AF65-F5344CB8AC3E}">
        <p14:creationId xmlns:p14="http://schemas.microsoft.com/office/powerpoint/2010/main" val="21746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80D677A-51DE-DB45-88B7-408AAB3533BE}" type="datetimeFigureOut">
              <a:rPr lang="sv-SE" smtClean="0"/>
              <a:t>2017-02-09</a:t>
            </a:fld>
            <a:endParaRPr lang="sv-SE"/>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5C0B56-2ABF-5042-988F-75EBEE93727D}" type="slidenum">
              <a:rPr lang="sv-SE" smtClean="0"/>
              <a:t>‹#›</a:t>
            </a:fld>
            <a:endParaRPr lang="sv-SE"/>
          </a:p>
        </p:txBody>
      </p:sp>
      <p:pic>
        <p:nvPicPr>
          <p:cNvPr id="8" name="Bildobjekt 7" descr="PPT-grund RIT_bakgrund.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135955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36.jpg"/><Relationship Id="rId7" Type="http://schemas.openxmlformats.org/officeDocument/2006/relationships/image" Target="../media/image40.jpeg"/><Relationship Id="rId12" Type="http://schemas.openxmlformats.org/officeDocument/2006/relationships/image" Target="../media/image52.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51.jpeg"/><Relationship Id="rId5" Type="http://schemas.openxmlformats.org/officeDocument/2006/relationships/image" Target="../media/image38.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37.jpg"/><Relationship Id="rId9" Type="http://schemas.openxmlformats.org/officeDocument/2006/relationships/image" Target="../media/image49.jpeg"/><Relationship Id="rId1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4.jpeg"/><Relationship Id="rId18" Type="http://schemas.openxmlformats.org/officeDocument/2006/relationships/image" Target="../media/image34.jpeg"/><Relationship Id="rId3" Type="http://schemas.openxmlformats.org/officeDocument/2006/relationships/image" Target="../media/image51.jpeg"/><Relationship Id="rId21" Type="http://schemas.openxmlformats.org/officeDocument/2006/relationships/image" Target="../media/image70.jpeg"/><Relationship Id="rId7" Type="http://schemas.openxmlformats.org/officeDocument/2006/relationships/image" Target="../media/image59.gif"/><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image" Target="../media/image48.jpeg"/><Relationship Id="rId16" Type="http://schemas.openxmlformats.org/officeDocument/2006/relationships/image" Target="../media/image67.jp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5" Type="http://schemas.openxmlformats.org/officeDocument/2006/relationships/image" Target="../media/image66.jpeg"/><Relationship Id="rId23" Type="http://schemas.openxmlformats.org/officeDocument/2006/relationships/image" Target="../media/image71.jpeg"/><Relationship Id="rId10" Type="http://schemas.openxmlformats.org/officeDocument/2006/relationships/image" Target="../media/image50.jpeg"/><Relationship Id="rId19" Type="http://schemas.openxmlformats.org/officeDocument/2006/relationships/image" Target="../media/image69.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5.jpeg"/><Relationship Id="rId22" Type="http://schemas.openxmlformats.org/officeDocument/2006/relationships/image" Target="../media/image5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72.jpe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45.jpeg"/><Relationship Id="rId12" Type="http://schemas.openxmlformats.org/officeDocument/2006/relationships/image" Target="../media/image7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76.png"/><Relationship Id="rId5" Type="http://schemas.openxmlformats.org/officeDocument/2006/relationships/image" Target="../media/image43.jpeg"/><Relationship Id="rId15" Type="http://schemas.openxmlformats.org/officeDocument/2006/relationships/image" Target="../media/image72.jpeg"/><Relationship Id="rId10" Type="http://schemas.openxmlformats.org/officeDocument/2006/relationships/image" Target="../media/image75.png"/><Relationship Id="rId4" Type="http://schemas.openxmlformats.org/officeDocument/2006/relationships/image" Target="../media/image42.jpg"/><Relationship Id="rId9" Type="http://schemas.openxmlformats.org/officeDocument/2006/relationships/image" Target="../media/image74.jpeg"/><Relationship Id="rId14" Type="http://schemas.openxmlformats.org/officeDocument/2006/relationships/image" Target="../media/image79.jpeg"/></Relationships>
</file>

<file path=ppt/slides/_rels/slide2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 </a:t>
            </a:r>
          </a:p>
        </p:txBody>
      </p:sp>
      <p:sp>
        <p:nvSpPr>
          <p:cNvPr id="3" name="Underrubrik 2"/>
          <p:cNvSpPr>
            <a:spLocks noGrp="1"/>
          </p:cNvSpPr>
          <p:nvPr>
            <p:ph type="subTitle" idx="1"/>
          </p:nvPr>
        </p:nvSpPr>
        <p:spPr/>
        <p:txBody>
          <a:bodyPr/>
          <a:lstStyle/>
          <a:p>
            <a:endParaRPr lang="sv-SE"/>
          </a:p>
        </p:txBody>
      </p:sp>
      <p:pic>
        <p:nvPicPr>
          <p:cNvPr id="4" name="Bildobjekt 3" descr="ltu_ROT_wide_nyrenett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82" y="14513"/>
            <a:ext cx="9209607" cy="5185009"/>
          </a:xfrm>
          <a:prstGeom prst="rect">
            <a:avLst/>
          </a:prstGeom>
        </p:spPr>
      </p:pic>
      <p:sp>
        <p:nvSpPr>
          <p:cNvPr id="5" name="textruta 4"/>
          <p:cNvSpPr txBox="1"/>
          <p:nvPr/>
        </p:nvSpPr>
        <p:spPr>
          <a:xfrm>
            <a:off x="3571437" y="3200659"/>
            <a:ext cx="2001125" cy="738664"/>
          </a:xfrm>
          <a:prstGeom prst="rect">
            <a:avLst/>
          </a:prstGeom>
          <a:noFill/>
        </p:spPr>
        <p:txBody>
          <a:bodyPr wrap="none" rtlCol="0">
            <a:spAutoFit/>
          </a:bodyPr>
          <a:lstStyle/>
          <a:p>
            <a:pPr algn="ctr"/>
            <a:r>
              <a:rPr lang="sv-SE" sz="1400" dirty="0">
                <a:solidFill>
                  <a:schemeClr val="bg1"/>
                </a:solidFill>
              </a:rPr>
              <a:t>Johanna Bergström-Roos</a:t>
            </a:r>
          </a:p>
          <a:p>
            <a:pPr algn="ctr"/>
            <a:r>
              <a:rPr lang="sv-SE" sz="1400" dirty="0">
                <a:solidFill>
                  <a:schemeClr val="bg1"/>
                </a:solidFill>
              </a:rPr>
              <a:t>Projektledare</a:t>
            </a:r>
          </a:p>
          <a:p>
            <a:pPr algn="ctr"/>
            <a:r>
              <a:rPr lang="sv-SE" sz="1400" dirty="0">
                <a:solidFill>
                  <a:schemeClr val="bg1"/>
                </a:solidFill>
              </a:rPr>
              <a:t>LTU Business</a:t>
            </a:r>
          </a:p>
        </p:txBody>
      </p:sp>
    </p:spTree>
    <p:extLst>
      <p:ext uri="{BB962C8B-B14F-4D97-AF65-F5344CB8AC3E}">
        <p14:creationId xmlns:p14="http://schemas.microsoft.com/office/powerpoint/2010/main" val="26621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3443" y="2468234"/>
            <a:ext cx="2289546" cy="1708355"/>
          </a:xfrm>
          <a:prstGeom prst="rect">
            <a:avLst/>
          </a:prstGeom>
        </p:spPr>
      </p:pic>
      <p:sp>
        <p:nvSpPr>
          <p:cNvPr id="9" name="Rubrik 1"/>
          <p:cNvSpPr txBox="1">
            <a:spLocks/>
          </p:cNvSpPr>
          <p:nvPr/>
        </p:nvSpPr>
        <p:spPr>
          <a:xfrm>
            <a:off x="4517822" y="3738170"/>
            <a:ext cx="3510520" cy="991137"/>
          </a:xfrm>
          <a:prstGeom prst="rect">
            <a:avLst/>
          </a:prstGeom>
        </p:spPr>
        <p:txBody>
          <a:bodyPr vert="horz" lIns="51435" tIns="25718" rIns="51435" bIns="25718"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457200"/>
            <a:r>
              <a:rPr lang="sv-SE" sz="2800" b="1" dirty="0">
                <a:latin typeface="+mn-lt"/>
                <a:ea typeface="+mn-ea"/>
                <a:cs typeface="+mn-cs"/>
              </a:rPr>
              <a:t>WP3</a:t>
            </a:r>
          </a:p>
          <a:p>
            <a:pPr algn="ctr" defTabSz="457200"/>
            <a:r>
              <a:rPr lang="sv-SE" sz="1400" b="1" dirty="0">
                <a:latin typeface="+mn-lt"/>
                <a:ea typeface="+mn-ea"/>
                <a:cs typeface="+mn-cs"/>
              </a:rPr>
              <a:t>Ett innovationsstödsystem för rymd</a:t>
            </a:r>
            <a:br>
              <a:rPr lang="sv-SE" sz="1400" b="1" dirty="0">
                <a:latin typeface="+mn-lt"/>
                <a:ea typeface="+mn-ea"/>
                <a:cs typeface="+mn-cs"/>
              </a:rPr>
            </a:br>
            <a:endParaRPr lang="sv-SE" sz="1400" b="1" dirty="0">
              <a:latin typeface="+mn-lt"/>
              <a:ea typeface="+mn-ea"/>
              <a:cs typeface="+mn-cs"/>
            </a:endParaRPr>
          </a:p>
        </p:txBody>
      </p:sp>
      <p:sp>
        <p:nvSpPr>
          <p:cNvPr id="10" name="Rektangel 9"/>
          <p:cNvSpPr/>
          <p:nvPr/>
        </p:nvSpPr>
        <p:spPr>
          <a:xfrm>
            <a:off x="240929" y="3738170"/>
            <a:ext cx="4132305" cy="738664"/>
          </a:xfrm>
          <a:prstGeom prst="rect">
            <a:avLst/>
          </a:prstGeom>
        </p:spPr>
        <p:txBody>
          <a:bodyPr wrap="square">
            <a:spAutoFit/>
          </a:bodyPr>
          <a:lstStyle/>
          <a:p>
            <a:pPr algn="ctr"/>
            <a:r>
              <a:rPr lang="sv-SE" sz="2800" b="1" dirty="0"/>
              <a:t>WP2</a:t>
            </a:r>
          </a:p>
          <a:p>
            <a:pPr algn="ctr"/>
            <a:r>
              <a:rPr lang="sv-SE" sz="1400" b="1" dirty="0"/>
              <a:t>FoU-projekt mellan akademi &amp; rymdindustri</a:t>
            </a:r>
          </a:p>
        </p:txBody>
      </p:sp>
      <p:sp>
        <p:nvSpPr>
          <p:cNvPr id="11" name="Rektangel 10"/>
          <p:cNvSpPr/>
          <p:nvPr/>
        </p:nvSpPr>
        <p:spPr>
          <a:xfrm>
            <a:off x="4517822" y="1729570"/>
            <a:ext cx="3707833" cy="738664"/>
          </a:xfrm>
          <a:prstGeom prst="rect">
            <a:avLst/>
          </a:prstGeom>
        </p:spPr>
        <p:txBody>
          <a:bodyPr wrap="square">
            <a:spAutoFit/>
          </a:bodyPr>
          <a:lstStyle/>
          <a:p>
            <a:pPr algn="ctr"/>
            <a:r>
              <a:rPr lang="sv-SE" sz="2800" b="1" dirty="0"/>
              <a:t>WP1 </a:t>
            </a:r>
          </a:p>
          <a:p>
            <a:pPr algn="ctr"/>
            <a:r>
              <a:rPr lang="sv-SE" sz="1400" b="1" dirty="0"/>
              <a:t>Centrumbildning i Rymdteknik</a:t>
            </a:r>
            <a:endParaRPr lang="sv-SE" sz="1400" dirty="0"/>
          </a:p>
        </p:txBody>
      </p:sp>
      <p:sp>
        <p:nvSpPr>
          <p:cNvPr id="12" name="Rektangel 11"/>
          <p:cNvSpPr/>
          <p:nvPr/>
        </p:nvSpPr>
        <p:spPr>
          <a:xfrm>
            <a:off x="-536084" y="1298683"/>
            <a:ext cx="5686333" cy="1169551"/>
          </a:xfrm>
          <a:prstGeom prst="rect">
            <a:avLst/>
          </a:prstGeom>
        </p:spPr>
        <p:txBody>
          <a:bodyPr wrap="square">
            <a:spAutoFit/>
          </a:bodyPr>
          <a:lstStyle/>
          <a:p>
            <a:pPr algn="ctr"/>
            <a:r>
              <a:rPr lang="en-GB" sz="2800" b="1" dirty="0" err="1"/>
              <a:t>Stärka</a:t>
            </a:r>
            <a:endParaRPr lang="en-GB" sz="2800" b="1" dirty="0"/>
          </a:p>
          <a:p>
            <a:pPr algn="ctr"/>
            <a:r>
              <a:rPr lang="en-GB" sz="2800" b="1" dirty="0" err="1"/>
              <a:t>FoU-samverkan</a:t>
            </a:r>
            <a:r>
              <a:rPr lang="en-GB" sz="2800" b="1" dirty="0"/>
              <a:t> </a:t>
            </a:r>
          </a:p>
          <a:p>
            <a:pPr algn="ctr"/>
            <a:r>
              <a:rPr lang="en-GB" sz="1400" b="1" dirty="0" err="1"/>
              <a:t>Akademi</a:t>
            </a:r>
            <a:r>
              <a:rPr lang="en-GB" sz="1400" b="1" dirty="0"/>
              <a:t> - </a:t>
            </a:r>
            <a:r>
              <a:rPr lang="en-GB" sz="1400" b="1" dirty="0" err="1"/>
              <a:t>Rymdsektor</a:t>
            </a:r>
            <a:r>
              <a:rPr lang="en-GB" sz="1400" b="1" dirty="0"/>
              <a:t>- </a:t>
            </a:r>
            <a:r>
              <a:rPr lang="en-GB" sz="1400" b="1" dirty="0" err="1"/>
              <a:t>Innovationsstödsystem</a:t>
            </a:r>
            <a:endParaRPr lang="sv-SE" sz="1400" dirty="0"/>
          </a:p>
        </p:txBody>
      </p:sp>
    </p:spTree>
    <p:extLst>
      <p:ext uri="{BB962C8B-B14F-4D97-AF65-F5344CB8AC3E}">
        <p14:creationId xmlns:p14="http://schemas.microsoft.com/office/powerpoint/2010/main" val="1998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Vad ska vi leverera?</a:t>
            </a:r>
          </a:p>
        </p:txBody>
      </p:sp>
      <p:graphicFrame>
        <p:nvGraphicFramePr>
          <p:cNvPr id="3" name="Tabell 2"/>
          <p:cNvGraphicFramePr>
            <a:graphicFrameLocks noGrp="1"/>
          </p:cNvGraphicFramePr>
          <p:nvPr>
            <p:extLst>
              <p:ext uri="{D42A27DB-BD31-4B8C-83A1-F6EECF244321}">
                <p14:modId xmlns:p14="http://schemas.microsoft.com/office/powerpoint/2010/main" val="2009096401"/>
              </p:ext>
            </p:extLst>
          </p:nvPr>
        </p:nvGraphicFramePr>
        <p:xfrm>
          <a:off x="745138" y="2153351"/>
          <a:ext cx="6696153" cy="2230120"/>
        </p:xfrm>
        <a:graphic>
          <a:graphicData uri="http://schemas.openxmlformats.org/drawingml/2006/table">
            <a:tbl>
              <a:tblPr firstRow="1" bandRow="1">
                <a:tableStyleId>{5C22544A-7EE6-4342-B048-85BDC9FD1C3A}</a:tableStyleId>
              </a:tblPr>
              <a:tblGrid>
                <a:gridCol w="2232051">
                  <a:extLst>
                    <a:ext uri="{9D8B030D-6E8A-4147-A177-3AD203B41FA5}">
                      <a16:colId xmlns:a16="http://schemas.microsoft.com/office/drawing/2014/main" val="20000"/>
                    </a:ext>
                  </a:extLst>
                </a:gridCol>
                <a:gridCol w="2232051">
                  <a:extLst>
                    <a:ext uri="{9D8B030D-6E8A-4147-A177-3AD203B41FA5}">
                      <a16:colId xmlns:a16="http://schemas.microsoft.com/office/drawing/2014/main" val="20001"/>
                    </a:ext>
                  </a:extLst>
                </a:gridCol>
                <a:gridCol w="2232051">
                  <a:extLst>
                    <a:ext uri="{9D8B030D-6E8A-4147-A177-3AD203B41FA5}">
                      <a16:colId xmlns:a16="http://schemas.microsoft.com/office/drawing/2014/main" val="20002"/>
                    </a:ext>
                  </a:extLst>
                </a:gridCol>
              </a:tblGrid>
              <a:tr h="370840">
                <a:tc>
                  <a:txBody>
                    <a:bodyPr/>
                    <a:lstStyle/>
                    <a:p>
                      <a:pPr algn="ctr"/>
                      <a:r>
                        <a:rPr lang="en-GB" noProof="0" dirty="0"/>
                        <a:t>WP 1</a:t>
                      </a:r>
                    </a:p>
                  </a:txBody>
                  <a:tcPr/>
                </a:tc>
                <a:tc>
                  <a:txBody>
                    <a:bodyPr/>
                    <a:lstStyle/>
                    <a:p>
                      <a:pPr algn="ctr"/>
                      <a:r>
                        <a:rPr lang="en-GB" noProof="0" dirty="0"/>
                        <a:t>WP 2</a:t>
                      </a:r>
                    </a:p>
                  </a:txBody>
                  <a:tcPr/>
                </a:tc>
                <a:tc>
                  <a:txBody>
                    <a:bodyPr/>
                    <a:lstStyle/>
                    <a:p>
                      <a:pPr algn="ctr"/>
                      <a:r>
                        <a:rPr lang="en-GB" noProof="0" dirty="0"/>
                        <a:t>WP 3</a:t>
                      </a:r>
                    </a:p>
                  </a:txBody>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err="1">
                          <a:solidFill>
                            <a:schemeClr val="tx1"/>
                          </a:solidFill>
                          <a:latin typeface="+mj-lt"/>
                        </a:rPr>
                        <a:t>En</a:t>
                      </a:r>
                      <a:r>
                        <a:rPr lang="en-GB" sz="1400" noProof="0" dirty="0">
                          <a:solidFill>
                            <a:schemeClr val="tx1"/>
                          </a:solidFill>
                          <a:latin typeface="+mj-lt"/>
                        </a:rPr>
                        <a:t> </a:t>
                      </a:r>
                      <a:r>
                        <a:rPr lang="en-GB" sz="1400" noProof="0" dirty="0" err="1">
                          <a:solidFill>
                            <a:schemeClr val="tx1"/>
                          </a:solidFill>
                          <a:latin typeface="+mj-lt"/>
                        </a:rPr>
                        <a:t>Centrumbildning</a:t>
                      </a:r>
                      <a:br>
                        <a:rPr lang="en-GB" sz="1400" noProof="0" dirty="0">
                          <a:solidFill>
                            <a:schemeClr val="tx1"/>
                          </a:solidFill>
                          <a:latin typeface="+mj-lt"/>
                        </a:rPr>
                      </a:br>
                      <a:r>
                        <a:rPr lang="en-GB" sz="1400" noProof="0" dirty="0">
                          <a:solidFill>
                            <a:schemeClr val="tx1"/>
                          </a:solidFill>
                          <a:latin typeface="+mj-lt"/>
                        </a:rPr>
                        <a:t>i</a:t>
                      </a:r>
                      <a:r>
                        <a:rPr lang="en-GB" sz="1400" baseline="0" noProof="0" dirty="0">
                          <a:solidFill>
                            <a:schemeClr val="tx1"/>
                          </a:solidFill>
                          <a:latin typeface="+mj-lt"/>
                        </a:rPr>
                        <a:t> </a:t>
                      </a:r>
                      <a:r>
                        <a:rPr lang="en-GB" sz="1400" baseline="0" noProof="0" dirty="0" err="1">
                          <a:solidFill>
                            <a:schemeClr val="tx1"/>
                          </a:solidFill>
                          <a:latin typeface="+mj-lt"/>
                        </a:rPr>
                        <a:t>Rymdteknik</a:t>
                      </a:r>
                      <a:endParaRPr lang="en-GB" sz="1400" noProof="0" dirty="0">
                        <a:solidFill>
                          <a:schemeClr val="tx1"/>
                        </a:solidFill>
                        <a:latin typeface="+mj-lt"/>
                      </a:endParaRPr>
                    </a:p>
                    <a:p>
                      <a:pPr algn="ctr"/>
                      <a:endParaRPr lang="en-GB" noProof="0" dirty="0"/>
                    </a:p>
                  </a:txBody>
                  <a:tcPr/>
                </a:tc>
                <a:tc>
                  <a:txBody>
                    <a:bodyPr/>
                    <a:lstStyle/>
                    <a:p>
                      <a:r>
                        <a:rPr lang="en-GB" sz="1400" noProof="0" dirty="0">
                          <a:solidFill>
                            <a:schemeClr val="tx1"/>
                          </a:solidFill>
                          <a:latin typeface="+mj-lt"/>
                        </a:rPr>
                        <a:t>8 </a:t>
                      </a:r>
                      <a:r>
                        <a:rPr lang="en-GB" sz="1400" noProof="0" dirty="0" err="1">
                          <a:solidFill>
                            <a:schemeClr val="tx1"/>
                          </a:solidFill>
                          <a:latin typeface="+mj-lt"/>
                        </a:rPr>
                        <a:t>doktorander</a:t>
                      </a:r>
                      <a:r>
                        <a:rPr lang="en-GB" sz="1400" noProof="0" dirty="0">
                          <a:solidFill>
                            <a:schemeClr val="tx1"/>
                          </a:solidFill>
                          <a:latin typeface="+mj-lt"/>
                        </a:rPr>
                        <a:t> </a:t>
                      </a:r>
                      <a:r>
                        <a:rPr lang="en-GB" sz="1400" noProof="0" dirty="0" err="1">
                          <a:solidFill>
                            <a:schemeClr val="tx1"/>
                          </a:solidFill>
                          <a:latin typeface="+mj-lt"/>
                        </a:rPr>
                        <a:t>mer</a:t>
                      </a:r>
                      <a:r>
                        <a:rPr lang="en-GB" sz="1400" noProof="0" dirty="0">
                          <a:solidFill>
                            <a:schemeClr val="tx1"/>
                          </a:solidFill>
                          <a:latin typeface="+mj-lt"/>
                        </a:rPr>
                        <a:t> </a:t>
                      </a:r>
                      <a:r>
                        <a:rPr lang="en-GB" sz="1400" noProof="0" dirty="0" err="1">
                          <a:solidFill>
                            <a:schemeClr val="tx1"/>
                          </a:solidFill>
                          <a:latin typeface="+mj-lt"/>
                        </a:rPr>
                        <a:t>än</a:t>
                      </a:r>
                      <a:r>
                        <a:rPr lang="en-GB" sz="1400" noProof="0" dirty="0">
                          <a:solidFill>
                            <a:schemeClr val="tx1"/>
                          </a:solidFill>
                          <a:latin typeface="+mj-lt"/>
                        </a:rPr>
                        <a:t> </a:t>
                      </a:r>
                      <a:r>
                        <a:rPr lang="en-GB" sz="1400" noProof="0" dirty="0" err="1">
                          <a:solidFill>
                            <a:schemeClr val="tx1"/>
                          </a:solidFill>
                          <a:latin typeface="+mj-lt"/>
                        </a:rPr>
                        <a:t>halvvägs</a:t>
                      </a:r>
                      <a:r>
                        <a:rPr lang="en-GB" sz="1400" noProof="0" dirty="0">
                          <a:solidFill>
                            <a:schemeClr val="tx1"/>
                          </a:solidFill>
                          <a:latin typeface="+mj-lt"/>
                        </a:rPr>
                        <a:t> i sin </a:t>
                      </a:r>
                      <a:r>
                        <a:rPr lang="en-GB" sz="1400" noProof="0" dirty="0" err="1">
                          <a:solidFill>
                            <a:schemeClr val="tx1"/>
                          </a:solidFill>
                          <a:latin typeface="+mj-lt"/>
                        </a:rPr>
                        <a:t>utbildning</a:t>
                      </a:r>
                      <a:r>
                        <a:rPr lang="en-GB" sz="1400" noProof="0" dirty="0">
                          <a:solidFill>
                            <a:schemeClr val="tx1"/>
                          </a:solidFill>
                          <a:latin typeface="+mj-lt"/>
                        </a:rPr>
                        <a:t> (</a:t>
                      </a:r>
                      <a:r>
                        <a:rPr lang="en-GB" sz="1400" noProof="0" dirty="0" err="1">
                          <a:solidFill>
                            <a:schemeClr val="tx1"/>
                          </a:solidFill>
                          <a:latin typeface="+mj-lt"/>
                        </a:rPr>
                        <a:t>specialister</a:t>
                      </a:r>
                      <a:r>
                        <a:rPr lang="en-GB" sz="1400" noProof="0" dirty="0">
                          <a:solidFill>
                            <a:schemeClr val="tx1"/>
                          </a:solidFill>
                          <a:latin typeface="+mj-lt"/>
                        </a:rPr>
                        <a:t>)</a:t>
                      </a:r>
                    </a:p>
                    <a:p>
                      <a:endParaRPr lang="en-GB" sz="1400" noProof="0" dirty="0">
                        <a:solidFill>
                          <a:schemeClr val="tx1"/>
                        </a:solidFill>
                        <a:latin typeface="+mj-lt"/>
                      </a:endParaRPr>
                    </a:p>
                    <a:p>
                      <a:r>
                        <a:rPr lang="en-GB" sz="1400" noProof="0" dirty="0" err="1">
                          <a:solidFill>
                            <a:schemeClr val="tx1"/>
                          </a:solidFill>
                          <a:latin typeface="+mj-lt"/>
                        </a:rPr>
                        <a:t>Identifierat</a:t>
                      </a:r>
                      <a:r>
                        <a:rPr lang="en-GB" sz="1400" noProof="0" dirty="0">
                          <a:solidFill>
                            <a:schemeClr val="tx1"/>
                          </a:solidFill>
                          <a:latin typeface="+mj-lt"/>
                        </a:rPr>
                        <a:t> 8 </a:t>
                      </a:r>
                      <a:r>
                        <a:rPr lang="en-GB" sz="1400" noProof="0" dirty="0" err="1">
                          <a:solidFill>
                            <a:schemeClr val="tx1"/>
                          </a:solidFill>
                          <a:latin typeface="+mj-lt"/>
                        </a:rPr>
                        <a:t>tjänster</a:t>
                      </a:r>
                      <a:r>
                        <a:rPr lang="en-GB" sz="1400" noProof="0" dirty="0">
                          <a:solidFill>
                            <a:schemeClr val="tx1"/>
                          </a:solidFill>
                          <a:latin typeface="+mj-lt"/>
                        </a:rPr>
                        <a:t> </a:t>
                      </a:r>
                      <a:r>
                        <a:rPr lang="en-GB" sz="1400" noProof="0" dirty="0" err="1">
                          <a:solidFill>
                            <a:schemeClr val="tx1"/>
                          </a:solidFill>
                          <a:latin typeface="+mj-lt"/>
                        </a:rPr>
                        <a:t>eller</a:t>
                      </a:r>
                      <a:r>
                        <a:rPr lang="en-GB" sz="1400" noProof="0" dirty="0">
                          <a:solidFill>
                            <a:schemeClr val="tx1"/>
                          </a:solidFill>
                          <a:latin typeface="+mj-lt"/>
                        </a:rPr>
                        <a:t> </a:t>
                      </a:r>
                      <a:r>
                        <a:rPr lang="en-GB" sz="1400" noProof="0" dirty="0" err="1">
                          <a:solidFill>
                            <a:schemeClr val="tx1"/>
                          </a:solidFill>
                          <a:latin typeface="+mj-lt"/>
                        </a:rPr>
                        <a:t>produkter</a:t>
                      </a:r>
                      <a:r>
                        <a:rPr lang="en-GB" sz="1400" noProof="0" dirty="0">
                          <a:solidFill>
                            <a:schemeClr val="tx1"/>
                          </a:solidFill>
                          <a:latin typeface="+mj-lt"/>
                        </a:rPr>
                        <a:t> </a:t>
                      </a:r>
                      <a:r>
                        <a:rPr lang="en-GB" sz="1400" noProof="0" dirty="0" err="1">
                          <a:solidFill>
                            <a:schemeClr val="tx1"/>
                          </a:solidFill>
                          <a:latin typeface="+mj-lt"/>
                        </a:rPr>
                        <a:t>lämpade</a:t>
                      </a:r>
                      <a:r>
                        <a:rPr lang="en-GB" sz="1400" noProof="0" dirty="0">
                          <a:solidFill>
                            <a:schemeClr val="tx1"/>
                          </a:solidFill>
                          <a:latin typeface="+mj-lt"/>
                        </a:rPr>
                        <a:t> </a:t>
                      </a:r>
                      <a:r>
                        <a:rPr lang="en-GB" sz="1400" noProof="0" dirty="0" err="1">
                          <a:solidFill>
                            <a:schemeClr val="tx1"/>
                          </a:solidFill>
                          <a:latin typeface="+mj-lt"/>
                        </a:rPr>
                        <a:t>för</a:t>
                      </a:r>
                      <a:r>
                        <a:rPr lang="en-GB" sz="1400" noProof="0" dirty="0">
                          <a:solidFill>
                            <a:schemeClr val="tx1"/>
                          </a:solidFill>
                          <a:latin typeface="+mj-lt"/>
                        </a:rPr>
                        <a:t> </a:t>
                      </a:r>
                      <a:r>
                        <a:rPr lang="en-GB" sz="1400" noProof="0" dirty="0" err="1">
                          <a:solidFill>
                            <a:schemeClr val="tx1"/>
                          </a:solidFill>
                          <a:latin typeface="+mj-lt"/>
                        </a:rPr>
                        <a:t>kommersialisering</a:t>
                      </a:r>
                      <a:endParaRPr lang="en-GB" sz="1400" noProof="0" dirty="0">
                        <a:solidFill>
                          <a:schemeClr val="tx1"/>
                        </a:solidFill>
                        <a:latin typeface="+mj-lt"/>
                      </a:endParaRPr>
                    </a:p>
                    <a:p>
                      <a:pPr algn="ctr"/>
                      <a:endParaRPr lang="en-GB" noProof="0" dirty="0"/>
                    </a:p>
                  </a:txBody>
                  <a:tcPr/>
                </a:tc>
                <a:tc>
                  <a:txBody>
                    <a:bodyPr/>
                    <a:lstStyle/>
                    <a:p>
                      <a:pPr algn="ctr"/>
                      <a:r>
                        <a:rPr lang="en-GB" sz="1400" noProof="0" dirty="0" err="1"/>
                        <a:t>Initierat</a:t>
                      </a:r>
                      <a:r>
                        <a:rPr lang="en-GB" sz="1400" baseline="0" noProof="0" dirty="0"/>
                        <a:t> </a:t>
                      </a:r>
                      <a:r>
                        <a:rPr lang="en-GB" sz="1400" baseline="0" noProof="0" dirty="0" err="1"/>
                        <a:t>ett</a:t>
                      </a:r>
                      <a:r>
                        <a:rPr lang="en-GB" sz="1400" baseline="0" noProof="0" dirty="0"/>
                        <a:t> </a:t>
                      </a:r>
                      <a:r>
                        <a:rPr lang="en-GB" sz="1400" baseline="0" noProof="0" dirty="0" err="1"/>
                        <a:t>innovationsstödsysten</a:t>
                      </a:r>
                      <a:r>
                        <a:rPr lang="en-GB" sz="1400" baseline="0" noProof="0" dirty="0"/>
                        <a:t> </a:t>
                      </a:r>
                      <a:br>
                        <a:rPr lang="en-GB" sz="1400" baseline="0" noProof="0" dirty="0"/>
                      </a:br>
                      <a:r>
                        <a:rPr lang="en-GB" sz="1400" baseline="0" noProof="0" dirty="0" err="1"/>
                        <a:t>kring</a:t>
                      </a:r>
                      <a:r>
                        <a:rPr lang="en-GB" sz="1400" baseline="0" noProof="0" dirty="0"/>
                        <a:t> </a:t>
                      </a:r>
                      <a:r>
                        <a:rPr lang="en-GB" sz="1400" baseline="0" noProof="0" dirty="0" err="1"/>
                        <a:t>rymdverksamheten</a:t>
                      </a:r>
                      <a:endParaRPr lang="en-GB" sz="1400" baseline="0" noProof="0" dirty="0"/>
                    </a:p>
                    <a:p>
                      <a:pPr algn="ctr"/>
                      <a:endParaRPr lang="en-GB" sz="1400" baseline="0" noProof="0" dirty="0"/>
                    </a:p>
                    <a:p>
                      <a:pPr algn="ctr"/>
                      <a:r>
                        <a:rPr lang="en-GB" sz="1400" baseline="0" noProof="0" dirty="0" err="1"/>
                        <a:t>Identifierat</a:t>
                      </a:r>
                      <a:r>
                        <a:rPr lang="en-GB" sz="1400" baseline="0" noProof="0" dirty="0"/>
                        <a:t>/</a:t>
                      </a:r>
                      <a:r>
                        <a:rPr lang="en-GB" sz="1400" baseline="0" noProof="0" dirty="0" err="1"/>
                        <a:t>involverat</a:t>
                      </a:r>
                      <a:r>
                        <a:rPr lang="en-GB" sz="1400" baseline="0" noProof="0" dirty="0"/>
                        <a:t> </a:t>
                      </a:r>
                      <a:br>
                        <a:rPr lang="en-GB" sz="1400" baseline="0" noProof="0" dirty="0"/>
                      </a:br>
                      <a:r>
                        <a:rPr lang="en-GB" sz="1400" baseline="0" noProof="0" dirty="0"/>
                        <a:t>15 regional SMF </a:t>
                      </a:r>
                      <a:br>
                        <a:rPr lang="en-GB" sz="1400" baseline="0" noProof="0" dirty="0"/>
                      </a:br>
                      <a:r>
                        <a:rPr lang="en-GB" sz="1400" baseline="0" noProof="0" dirty="0" err="1"/>
                        <a:t>för</a:t>
                      </a:r>
                      <a:r>
                        <a:rPr lang="en-GB" sz="1400" baseline="0" noProof="0" dirty="0"/>
                        <a:t> </a:t>
                      </a:r>
                      <a:r>
                        <a:rPr lang="en-GB" sz="1400" baseline="0" noProof="0" dirty="0" err="1"/>
                        <a:t>rymdbranschen</a:t>
                      </a:r>
                      <a:endParaRPr lang="en-GB" sz="1400" noProof="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044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Organisation</a:t>
            </a:r>
          </a:p>
        </p:txBody>
      </p:sp>
      <p:cxnSp>
        <p:nvCxnSpPr>
          <p:cNvPr id="4" name="Straight Connector 15"/>
          <p:cNvCxnSpPr/>
          <p:nvPr/>
        </p:nvCxnSpPr>
        <p:spPr>
          <a:xfrm>
            <a:off x="6227363" y="3009700"/>
            <a:ext cx="0" cy="631871"/>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5" name="Straight Connector 14"/>
          <p:cNvCxnSpPr/>
          <p:nvPr/>
        </p:nvCxnSpPr>
        <p:spPr>
          <a:xfrm>
            <a:off x="2812978" y="3004512"/>
            <a:ext cx="0" cy="631871"/>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7" name="Straight Connector 11"/>
          <p:cNvCxnSpPr/>
          <p:nvPr/>
        </p:nvCxnSpPr>
        <p:spPr>
          <a:xfrm>
            <a:off x="4524972" y="1940266"/>
            <a:ext cx="0" cy="1407167"/>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9" name="Ellips 3"/>
          <p:cNvSpPr>
            <a:spLocks noChangeArrowheads="1"/>
          </p:cNvSpPr>
          <p:nvPr/>
        </p:nvSpPr>
        <p:spPr bwMode="auto">
          <a:xfrm>
            <a:off x="3791947" y="2244354"/>
            <a:ext cx="1466051" cy="631871"/>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Projektgrupp</a:t>
            </a:r>
            <a:endParaRPr lang="sv-SE" altLang="sv-SE" sz="1013" dirty="0">
              <a:latin typeface="Arial" panose="020B0604020202020204" pitchFamily="34" charset="0"/>
            </a:endParaRPr>
          </a:p>
        </p:txBody>
      </p:sp>
      <p:sp>
        <p:nvSpPr>
          <p:cNvPr id="12" name="Ellips 6"/>
          <p:cNvSpPr>
            <a:spLocks noChangeArrowheads="1"/>
          </p:cNvSpPr>
          <p:nvPr/>
        </p:nvSpPr>
        <p:spPr bwMode="auto">
          <a:xfrm>
            <a:off x="3813046" y="3313130"/>
            <a:ext cx="1462538" cy="656883"/>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WP 2</a:t>
            </a:r>
            <a:endParaRPr lang="sv-SE" altLang="sv-SE" sz="675" dirty="0">
              <a:ea typeface="Times New Roman" panose="02020603050405020304" pitchFamily="18" charset="0"/>
            </a:endParaRPr>
          </a:p>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Innovationsdoktorander</a:t>
            </a:r>
            <a:endParaRPr lang="sv-SE" altLang="sv-SE" sz="1013" dirty="0">
              <a:latin typeface="Arial" panose="020B0604020202020204" pitchFamily="34" charset="0"/>
            </a:endParaRPr>
          </a:p>
        </p:txBody>
      </p:sp>
      <p:cxnSp>
        <p:nvCxnSpPr>
          <p:cNvPr id="19" name="Straight Connector 12"/>
          <p:cNvCxnSpPr/>
          <p:nvPr/>
        </p:nvCxnSpPr>
        <p:spPr>
          <a:xfrm>
            <a:off x="2812978" y="3008243"/>
            <a:ext cx="3423706"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32" name="Ellips 6"/>
          <p:cNvSpPr>
            <a:spLocks noChangeArrowheads="1"/>
          </p:cNvSpPr>
          <p:nvPr/>
        </p:nvSpPr>
        <p:spPr bwMode="auto">
          <a:xfrm>
            <a:off x="5551712" y="3323428"/>
            <a:ext cx="1326137" cy="656883"/>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WP 3</a:t>
            </a:r>
            <a:endParaRPr lang="sv-SE" altLang="sv-SE" sz="675" dirty="0">
              <a:ea typeface="Times New Roman" panose="02020603050405020304" pitchFamily="18" charset="0"/>
            </a:endParaRPr>
          </a:p>
          <a:p>
            <a:pPr algn="ctr" defTabSz="514350"/>
            <a:r>
              <a:rPr lang="sv-SE" altLang="sv-SE" sz="675" dirty="0" err="1">
                <a:solidFill>
                  <a:srgbClr val="FFFFFF"/>
                </a:solidFill>
                <a:latin typeface="Arial" panose="020B0604020202020204" pitchFamily="34" charset="0"/>
                <a:ea typeface="Times New Roman" panose="02020603050405020304" pitchFamily="18" charset="0"/>
                <a:cs typeface="Arial" panose="020B0604020202020204" pitchFamily="34" charset="0"/>
              </a:rPr>
              <a:t>Innovationstödsystem</a:t>
            </a:r>
            <a:endParaRPr lang="sv-SE" altLang="sv-SE" sz="1013" dirty="0">
              <a:latin typeface="Arial" panose="020B0604020202020204" pitchFamily="34" charset="0"/>
            </a:endParaRPr>
          </a:p>
        </p:txBody>
      </p:sp>
      <p:sp>
        <p:nvSpPr>
          <p:cNvPr id="35" name="Ellips 6"/>
          <p:cNvSpPr>
            <a:spLocks noChangeArrowheads="1"/>
          </p:cNvSpPr>
          <p:nvPr/>
        </p:nvSpPr>
        <p:spPr bwMode="auto">
          <a:xfrm>
            <a:off x="2147442" y="3317254"/>
            <a:ext cx="1326137" cy="656883"/>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WP 1</a:t>
            </a:r>
            <a:endParaRPr lang="sv-SE" altLang="sv-SE" sz="675" dirty="0">
              <a:ea typeface="Times New Roman" panose="02020603050405020304" pitchFamily="18" charset="0"/>
            </a:endParaRPr>
          </a:p>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Centrumbildning</a:t>
            </a:r>
            <a:endParaRPr lang="sv-SE" altLang="sv-SE" sz="1013" dirty="0">
              <a:latin typeface="Arial" panose="020B0604020202020204" pitchFamily="34" charset="0"/>
            </a:endParaRPr>
          </a:p>
        </p:txBody>
      </p:sp>
      <p:sp>
        <p:nvSpPr>
          <p:cNvPr id="36" name="Ellips 3"/>
          <p:cNvSpPr>
            <a:spLocks noChangeArrowheads="1"/>
          </p:cNvSpPr>
          <p:nvPr/>
        </p:nvSpPr>
        <p:spPr bwMode="auto">
          <a:xfrm>
            <a:off x="3783709" y="1488531"/>
            <a:ext cx="1466051" cy="631871"/>
          </a:xfrm>
          <a:prstGeom prst="ellipse">
            <a:avLst/>
          </a:prstGeom>
          <a:solidFill>
            <a:srgbClr val="5B9BD5"/>
          </a:solidFill>
          <a:ln w="12700">
            <a:solidFill>
              <a:srgbClr val="1F4D78"/>
            </a:solidFill>
            <a:miter lim="800000"/>
            <a:headEnd/>
            <a:tailEnd/>
          </a:ln>
        </p:spPr>
        <p:txBody>
          <a:bodyPr vert="horz" wrap="square" lIns="51435" tIns="25718" rIns="51435" bIns="25718" numCol="1" anchor="ctr" anchorCtr="0" compatLnSpc="1">
            <a:prstTxWarp prst="textNoShape">
              <a:avLst/>
            </a:prstTxWarp>
          </a:bodyPr>
          <a:lstStyle/>
          <a:p>
            <a:pPr algn="ctr" defTabSz="514350"/>
            <a:r>
              <a:rPr lang="sv-SE" altLang="sv-SE" sz="675" dirty="0">
                <a:solidFill>
                  <a:srgbClr val="FFFFFF"/>
                </a:solidFill>
                <a:latin typeface="Arial" panose="020B0604020202020204" pitchFamily="34" charset="0"/>
                <a:ea typeface="Times New Roman" panose="02020603050405020304" pitchFamily="18" charset="0"/>
                <a:cs typeface="Arial" panose="020B0604020202020204" pitchFamily="34" charset="0"/>
              </a:rPr>
              <a:t>Styrgrupp</a:t>
            </a:r>
            <a:endParaRPr lang="sv-SE" altLang="sv-SE" sz="1013" dirty="0">
              <a:latin typeface="Arial" panose="020B0604020202020204" pitchFamily="34" charset="0"/>
            </a:endParaRPr>
          </a:p>
        </p:txBody>
      </p:sp>
      <p:pic>
        <p:nvPicPr>
          <p:cNvPr id="3" name="Bildobjekt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1712" y="1300612"/>
            <a:ext cx="1080001" cy="812332"/>
          </a:xfrm>
          <a:prstGeom prst="rect">
            <a:avLst/>
          </a:prstGeom>
        </p:spPr>
      </p:pic>
      <p:sp>
        <p:nvSpPr>
          <p:cNvPr id="13" name="textruta 12"/>
          <p:cNvSpPr txBox="1"/>
          <p:nvPr/>
        </p:nvSpPr>
        <p:spPr>
          <a:xfrm>
            <a:off x="5642891" y="2118051"/>
            <a:ext cx="721671" cy="461665"/>
          </a:xfrm>
          <a:prstGeom prst="rect">
            <a:avLst/>
          </a:prstGeom>
          <a:noFill/>
        </p:spPr>
        <p:txBody>
          <a:bodyPr wrap="none" rtlCol="0">
            <a:spAutoFit/>
          </a:bodyPr>
          <a:lstStyle/>
          <a:p>
            <a:pPr algn="ctr"/>
            <a:r>
              <a:rPr lang="sv-SE" sz="800" i="1" dirty="0"/>
              <a:t>Jonas Ekman</a:t>
            </a:r>
            <a:br>
              <a:rPr lang="sv-SE" sz="800" i="1" dirty="0"/>
            </a:br>
            <a:r>
              <a:rPr lang="sv-SE" sz="800" i="1" dirty="0"/>
              <a:t>LTU</a:t>
            </a:r>
            <a:br>
              <a:rPr lang="sv-SE" sz="800" i="1" dirty="0"/>
            </a:br>
            <a:r>
              <a:rPr lang="sv-SE" sz="800" i="1" dirty="0"/>
              <a:t>Projectägare</a:t>
            </a:r>
          </a:p>
        </p:txBody>
      </p:sp>
      <p:pic>
        <p:nvPicPr>
          <p:cNvPr id="6" name="Bildobjekt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8256" y="1327788"/>
            <a:ext cx="848201" cy="785217"/>
          </a:xfrm>
          <a:prstGeom prst="rect">
            <a:avLst/>
          </a:prstGeom>
        </p:spPr>
      </p:pic>
      <p:sp>
        <p:nvSpPr>
          <p:cNvPr id="15" name="textruta 14"/>
          <p:cNvSpPr txBox="1"/>
          <p:nvPr/>
        </p:nvSpPr>
        <p:spPr>
          <a:xfrm>
            <a:off x="6687814" y="2125184"/>
            <a:ext cx="1178528" cy="461665"/>
          </a:xfrm>
          <a:prstGeom prst="rect">
            <a:avLst/>
          </a:prstGeom>
          <a:noFill/>
        </p:spPr>
        <p:txBody>
          <a:bodyPr wrap="none" rtlCol="0">
            <a:spAutoFit/>
          </a:bodyPr>
          <a:lstStyle/>
          <a:p>
            <a:pPr algn="ctr"/>
            <a:r>
              <a:rPr lang="sv-SE" sz="800" dirty="0"/>
              <a:t>Gry Holmgren </a:t>
            </a:r>
            <a:r>
              <a:rPr lang="sv-SE" sz="800" dirty="0" err="1"/>
              <a:t>Hafskjold</a:t>
            </a:r>
            <a:endParaRPr lang="sv-SE" sz="800" dirty="0"/>
          </a:p>
          <a:p>
            <a:pPr algn="ctr"/>
            <a:r>
              <a:rPr lang="sv-SE" sz="800" i="1" dirty="0"/>
              <a:t>LTU Business</a:t>
            </a:r>
            <a:br>
              <a:rPr lang="sv-SE" sz="800" i="1" dirty="0"/>
            </a:br>
            <a:r>
              <a:rPr lang="sv-SE" sz="800" i="1" dirty="0"/>
              <a:t>Samverkanspart</a:t>
            </a:r>
          </a:p>
        </p:txBody>
      </p:sp>
      <p:pic>
        <p:nvPicPr>
          <p:cNvPr id="16" name="Bildobjekt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97200" y="2116210"/>
            <a:ext cx="643541" cy="812338"/>
          </a:xfrm>
          <a:prstGeom prst="rect">
            <a:avLst/>
          </a:prstGeom>
        </p:spPr>
      </p:pic>
      <p:pic>
        <p:nvPicPr>
          <p:cNvPr id="17" name="Bildobjekt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4058" y="3765948"/>
            <a:ext cx="632518" cy="801187"/>
          </a:xfrm>
          <a:prstGeom prst="rect">
            <a:avLst/>
          </a:prstGeom>
        </p:spPr>
      </p:pic>
      <p:pic>
        <p:nvPicPr>
          <p:cNvPr id="18" name="Bildobjekt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67090" y="3771524"/>
            <a:ext cx="654325" cy="801187"/>
          </a:xfrm>
          <a:prstGeom prst="rect">
            <a:avLst/>
          </a:prstGeom>
        </p:spPr>
      </p:pic>
      <p:sp>
        <p:nvSpPr>
          <p:cNvPr id="21" name="textruta 20"/>
          <p:cNvSpPr txBox="1"/>
          <p:nvPr/>
        </p:nvSpPr>
        <p:spPr>
          <a:xfrm>
            <a:off x="1473201" y="2546578"/>
            <a:ext cx="1566456" cy="338554"/>
          </a:xfrm>
          <a:prstGeom prst="rect">
            <a:avLst/>
          </a:prstGeom>
          <a:noFill/>
        </p:spPr>
        <p:txBody>
          <a:bodyPr wrap="square" rtlCol="0">
            <a:spAutoFit/>
          </a:bodyPr>
          <a:lstStyle/>
          <a:p>
            <a:pPr algn="ctr"/>
            <a:r>
              <a:rPr lang="sv-SE" sz="800" i="1" dirty="0"/>
              <a:t>Johanna Bergström-Roos</a:t>
            </a:r>
          </a:p>
          <a:p>
            <a:pPr algn="ctr"/>
            <a:r>
              <a:rPr lang="sv-SE" sz="800" i="1" dirty="0"/>
              <a:t>LTU Business, Project manager</a:t>
            </a:r>
          </a:p>
        </p:txBody>
      </p:sp>
      <p:sp>
        <p:nvSpPr>
          <p:cNvPr id="22" name="textruta 21"/>
          <p:cNvSpPr txBox="1"/>
          <p:nvPr/>
        </p:nvSpPr>
        <p:spPr>
          <a:xfrm>
            <a:off x="566695" y="4385862"/>
            <a:ext cx="1373597" cy="338554"/>
          </a:xfrm>
          <a:prstGeom prst="rect">
            <a:avLst/>
          </a:prstGeom>
          <a:noFill/>
        </p:spPr>
        <p:txBody>
          <a:bodyPr wrap="square" rtlCol="0">
            <a:spAutoFit/>
          </a:bodyPr>
          <a:lstStyle/>
          <a:p>
            <a:pPr algn="ctr"/>
            <a:r>
              <a:rPr lang="sv-SE" sz="800" i="1" dirty="0"/>
              <a:t>Olle Persson, LTU </a:t>
            </a:r>
            <a:br>
              <a:rPr lang="sv-SE" sz="800" i="1" dirty="0"/>
            </a:br>
            <a:r>
              <a:rPr lang="sv-SE" sz="800" i="1" dirty="0"/>
              <a:t>Centrumledare</a:t>
            </a:r>
          </a:p>
        </p:txBody>
      </p:sp>
      <p:sp>
        <p:nvSpPr>
          <p:cNvPr id="23" name="textruta 22"/>
          <p:cNvSpPr txBox="1"/>
          <p:nvPr/>
        </p:nvSpPr>
        <p:spPr>
          <a:xfrm>
            <a:off x="3791947" y="4428407"/>
            <a:ext cx="2124132" cy="338554"/>
          </a:xfrm>
          <a:prstGeom prst="rect">
            <a:avLst/>
          </a:prstGeom>
          <a:noFill/>
        </p:spPr>
        <p:txBody>
          <a:bodyPr wrap="square" rtlCol="0">
            <a:spAutoFit/>
          </a:bodyPr>
          <a:lstStyle/>
          <a:p>
            <a:pPr algn="ctr"/>
            <a:r>
              <a:rPr lang="sv-SE" sz="800" i="1" dirty="0"/>
              <a:t>Marta-Lena Antti, LTU </a:t>
            </a:r>
            <a:br>
              <a:rPr lang="sv-SE" sz="800" i="1" dirty="0"/>
            </a:br>
            <a:r>
              <a:rPr lang="sv-SE" sz="800" i="1" dirty="0"/>
              <a:t>Föreståndare för Rymdforskarskolan</a:t>
            </a:r>
          </a:p>
        </p:txBody>
      </p:sp>
      <p:sp>
        <p:nvSpPr>
          <p:cNvPr id="25" name="textruta 24"/>
          <p:cNvSpPr txBox="1"/>
          <p:nvPr/>
        </p:nvSpPr>
        <p:spPr>
          <a:xfrm>
            <a:off x="6972899" y="4428407"/>
            <a:ext cx="1841086" cy="338554"/>
          </a:xfrm>
          <a:prstGeom prst="rect">
            <a:avLst/>
          </a:prstGeom>
          <a:noFill/>
        </p:spPr>
        <p:txBody>
          <a:bodyPr wrap="square" rtlCol="0">
            <a:spAutoFit/>
          </a:bodyPr>
          <a:lstStyle/>
          <a:p>
            <a:pPr algn="ctr"/>
            <a:r>
              <a:rPr lang="sv-SE" sz="800" i="1" dirty="0"/>
              <a:t>Johanna Bergström-Roos</a:t>
            </a:r>
          </a:p>
          <a:p>
            <a:pPr algn="ctr"/>
            <a:r>
              <a:rPr lang="sv-SE" sz="800" i="1" dirty="0"/>
              <a:t>LTU Business, Innovationsstödsystemet</a:t>
            </a:r>
          </a:p>
        </p:txBody>
      </p:sp>
      <p:pic>
        <p:nvPicPr>
          <p:cNvPr id="24" name="Bildobjekt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79143" y="3339422"/>
            <a:ext cx="629303" cy="853052"/>
          </a:xfrm>
          <a:prstGeom prst="rect">
            <a:avLst/>
          </a:prstGeom>
        </p:spPr>
      </p:pic>
      <p:pic>
        <p:nvPicPr>
          <p:cNvPr id="20" name="Bildobjekt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1129" y="3760373"/>
            <a:ext cx="643541" cy="812338"/>
          </a:xfrm>
          <a:prstGeom prst="rect">
            <a:avLst/>
          </a:prstGeom>
        </p:spPr>
      </p:pic>
      <p:sp>
        <p:nvSpPr>
          <p:cNvPr id="26" name="textruta 25"/>
          <p:cNvSpPr txBox="1"/>
          <p:nvPr/>
        </p:nvSpPr>
        <p:spPr>
          <a:xfrm>
            <a:off x="7415917" y="3925113"/>
            <a:ext cx="1841086" cy="338554"/>
          </a:xfrm>
          <a:prstGeom prst="rect">
            <a:avLst/>
          </a:prstGeom>
          <a:noFill/>
        </p:spPr>
        <p:txBody>
          <a:bodyPr wrap="square" rtlCol="0">
            <a:spAutoFit/>
          </a:bodyPr>
          <a:lstStyle/>
          <a:p>
            <a:pPr algn="ctr"/>
            <a:r>
              <a:rPr lang="sv-SE" sz="800" i="1" dirty="0"/>
              <a:t>Mattias Gustafsson</a:t>
            </a:r>
          </a:p>
          <a:p>
            <a:pPr algn="ctr"/>
            <a:r>
              <a:rPr lang="sv-SE" sz="800" i="1" dirty="0"/>
              <a:t>Trainee, LTU Business</a:t>
            </a:r>
          </a:p>
        </p:txBody>
      </p:sp>
    </p:spTree>
    <p:extLst>
      <p:ext uri="{BB962C8B-B14F-4D97-AF65-F5344CB8AC3E}">
        <p14:creationId xmlns:p14="http://schemas.microsoft.com/office/powerpoint/2010/main" val="52363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3032272"/>
            <a:ext cx="3171371" cy="2111228"/>
          </a:xfrm>
          <a:prstGeom prst="rect">
            <a:avLst/>
          </a:prstGeom>
        </p:spPr>
      </p:pic>
      <p:sp>
        <p:nvSpPr>
          <p:cNvPr id="2" name="Rubrik 1"/>
          <p:cNvSpPr>
            <a:spLocks noGrp="1"/>
          </p:cNvSpPr>
          <p:nvPr>
            <p:ph type="ctrTitle"/>
          </p:nvPr>
        </p:nvSpPr>
        <p:spPr>
          <a:xfrm>
            <a:off x="400833" y="837747"/>
            <a:ext cx="8404964" cy="1102519"/>
          </a:xfrm>
        </p:spPr>
        <p:txBody>
          <a:bodyPr>
            <a:normAutofit/>
          </a:bodyPr>
          <a:lstStyle/>
          <a:p>
            <a:r>
              <a:rPr lang="sv-SE" sz="2800" b="1" dirty="0"/>
              <a:t>AP1 - Etablera en Centrumbildning i Rymdteknik</a:t>
            </a:r>
          </a:p>
        </p:txBody>
      </p:sp>
      <p:sp>
        <p:nvSpPr>
          <p:cNvPr id="6" name="textruta 5"/>
          <p:cNvSpPr txBox="1"/>
          <p:nvPr/>
        </p:nvSpPr>
        <p:spPr>
          <a:xfrm>
            <a:off x="1050808" y="1773188"/>
            <a:ext cx="5329890" cy="2031325"/>
          </a:xfrm>
          <a:prstGeom prst="rect">
            <a:avLst/>
          </a:prstGeom>
          <a:noFill/>
        </p:spPr>
        <p:txBody>
          <a:bodyPr wrap="square" rtlCol="0">
            <a:spAutoFit/>
          </a:bodyPr>
          <a:lstStyle/>
          <a:p>
            <a:pPr marL="342900" indent="-342900">
              <a:buFont typeface="+mj-lt"/>
              <a:buAutoNum type="arabicPeriod"/>
            </a:pPr>
            <a:r>
              <a:rPr lang="sv-SE" sz="1400" dirty="0"/>
              <a:t>skapa nya idéer – utveckla dem – nytta i samhället!</a:t>
            </a:r>
          </a:p>
          <a:p>
            <a:pPr marL="342900" indent="-342900">
              <a:buFont typeface="+mj-lt"/>
              <a:buAutoNum type="arabicPeriod"/>
            </a:pPr>
            <a:r>
              <a:rPr lang="sv-SE" sz="1400" dirty="0"/>
              <a:t>skapa en utvecklingsarena mellan akademin och industrin</a:t>
            </a:r>
          </a:p>
          <a:p>
            <a:pPr marL="342900" indent="-342900">
              <a:buFont typeface="+mj-lt"/>
              <a:buAutoNum type="arabicPeriod"/>
            </a:pPr>
            <a:r>
              <a:rPr lang="sv-SE" sz="1400" dirty="0"/>
              <a:t>utgå ifrån industrins behov</a:t>
            </a:r>
          </a:p>
          <a:p>
            <a:pPr marL="342900" indent="-342900">
              <a:buFont typeface="+mj-lt"/>
              <a:buAutoNum type="arabicPeriod"/>
            </a:pPr>
            <a:r>
              <a:rPr lang="sv-SE" sz="1400" dirty="0"/>
              <a:t>tillgängliggöra akademins kompetens</a:t>
            </a:r>
          </a:p>
          <a:p>
            <a:pPr marL="342900" indent="-342900">
              <a:buFont typeface="+mj-lt"/>
              <a:buAutoNum type="arabicPeriod"/>
            </a:pPr>
            <a:r>
              <a:rPr lang="sv-SE" sz="1400" dirty="0"/>
              <a:t>bjuda in </a:t>
            </a:r>
            <a:r>
              <a:rPr lang="sv-SE" sz="1400" dirty="0" err="1"/>
              <a:t>SME:er</a:t>
            </a:r>
            <a:r>
              <a:rPr lang="sv-SE" sz="1400" dirty="0"/>
              <a:t>, entreprenörer, uppfinnare, andra branscher</a:t>
            </a:r>
          </a:p>
          <a:p>
            <a:pPr marL="342900" indent="-342900">
              <a:buFont typeface="+mj-lt"/>
              <a:buAutoNum type="arabicPeriod"/>
            </a:pPr>
            <a:r>
              <a:rPr lang="sv-SE" sz="1400" dirty="0"/>
              <a:t>erbjuda aktiviteter kopplade till innovation, kommersialisering och entreprenörskap</a:t>
            </a:r>
          </a:p>
          <a:p>
            <a:pPr marL="342900" indent="-342900">
              <a:buFont typeface="+mj-lt"/>
              <a:buAutoNum type="arabicPeriod"/>
            </a:pPr>
            <a:r>
              <a:rPr lang="sv-SE" sz="1400" dirty="0"/>
              <a:t>etablera nya nätverk </a:t>
            </a:r>
          </a:p>
          <a:p>
            <a:endParaRPr lang="sv-SE" sz="1400" dirty="0"/>
          </a:p>
        </p:txBody>
      </p:sp>
      <p:pic>
        <p:nvPicPr>
          <p:cNvPr id="3" name="Bildobjekt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3289" y="1932845"/>
            <a:ext cx="1006433" cy="1274812"/>
          </a:xfrm>
          <a:prstGeom prst="rect">
            <a:avLst/>
          </a:prstGeom>
        </p:spPr>
      </p:pic>
      <p:sp>
        <p:nvSpPr>
          <p:cNvPr id="4" name="textruta 3"/>
          <p:cNvSpPr txBox="1"/>
          <p:nvPr/>
        </p:nvSpPr>
        <p:spPr>
          <a:xfrm>
            <a:off x="6767867" y="3181133"/>
            <a:ext cx="816249" cy="246221"/>
          </a:xfrm>
          <a:prstGeom prst="rect">
            <a:avLst/>
          </a:prstGeom>
          <a:noFill/>
        </p:spPr>
        <p:txBody>
          <a:bodyPr wrap="none" rtlCol="0">
            <a:spAutoFit/>
          </a:bodyPr>
          <a:lstStyle/>
          <a:p>
            <a:r>
              <a:rPr lang="sv-SE" sz="1000" i="1" dirty="0"/>
              <a:t>Olle Persson</a:t>
            </a:r>
          </a:p>
        </p:txBody>
      </p:sp>
    </p:spTree>
    <p:extLst>
      <p:ext uri="{BB962C8B-B14F-4D97-AF65-F5344CB8AC3E}">
        <p14:creationId xmlns:p14="http://schemas.microsoft.com/office/powerpoint/2010/main" val="80300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33994" y="987755"/>
            <a:ext cx="999338" cy="1275940"/>
          </a:xfrm>
          <a:prstGeom prst="rect">
            <a:avLst/>
          </a:prstGeom>
        </p:spPr>
      </p:pic>
      <p:pic>
        <p:nvPicPr>
          <p:cNvPr id="7" name="Bildobjekt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3032272"/>
            <a:ext cx="3171371" cy="2111228"/>
          </a:xfrm>
          <a:prstGeom prst="rect">
            <a:avLst/>
          </a:prstGeom>
        </p:spPr>
      </p:pic>
      <p:sp>
        <p:nvSpPr>
          <p:cNvPr id="2" name="Rubrik 1"/>
          <p:cNvSpPr>
            <a:spLocks noGrp="1"/>
          </p:cNvSpPr>
          <p:nvPr>
            <p:ph type="ctrTitle"/>
          </p:nvPr>
        </p:nvSpPr>
        <p:spPr>
          <a:xfrm>
            <a:off x="678341" y="837747"/>
            <a:ext cx="7772400" cy="1102519"/>
          </a:xfrm>
        </p:spPr>
        <p:txBody>
          <a:bodyPr>
            <a:normAutofit/>
          </a:bodyPr>
          <a:lstStyle/>
          <a:p>
            <a:r>
              <a:rPr lang="sv-SE" sz="2800" b="1" dirty="0"/>
              <a:t>Etablera en Centrumbildning</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3289" y="3416308"/>
            <a:ext cx="1006433" cy="1220705"/>
          </a:xfrm>
          <a:prstGeom prst="rect">
            <a:avLst/>
          </a:prstGeom>
        </p:spPr>
      </p:pic>
      <p:sp>
        <p:nvSpPr>
          <p:cNvPr id="9" name="textruta 8"/>
          <p:cNvSpPr txBox="1"/>
          <p:nvPr/>
        </p:nvSpPr>
        <p:spPr>
          <a:xfrm>
            <a:off x="6663290" y="4644955"/>
            <a:ext cx="1006432" cy="215444"/>
          </a:xfrm>
          <a:prstGeom prst="rect">
            <a:avLst/>
          </a:prstGeom>
          <a:noFill/>
        </p:spPr>
        <p:txBody>
          <a:bodyPr wrap="square" rtlCol="0">
            <a:spAutoFit/>
          </a:bodyPr>
          <a:lstStyle/>
          <a:p>
            <a:pPr algn="ctr"/>
            <a:r>
              <a:rPr lang="sv-SE" sz="800" i="1" dirty="0"/>
              <a:t>Reza Emami</a:t>
            </a:r>
          </a:p>
        </p:txBody>
      </p:sp>
      <p:sp>
        <p:nvSpPr>
          <p:cNvPr id="10" name="textruta 9"/>
          <p:cNvSpPr txBox="1"/>
          <p:nvPr/>
        </p:nvSpPr>
        <p:spPr>
          <a:xfrm>
            <a:off x="7596506" y="3641005"/>
            <a:ext cx="1273383" cy="215444"/>
          </a:xfrm>
          <a:prstGeom prst="rect">
            <a:avLst/>
          </a:prstGeom>
          <a:noFill/>
        </p:spPr>
        <p:txBody>
          <a:bodyPr wrap="square" rtlCol="0">
            <a:spAutoFit/>
          </a:bodyPr>
          <a:lstStyle/>
          <a:p>
            <a:pPr algn="ctr"/>
            <a:r>
              <a:rPr lang="sv-SE" sz="800" i="1" dirty="0"/>
              <a:t>Javier Martin Torres</a:t>
            </a:r>
          </a:p>
        </p:txBody>
      </p:sp>
      <p:pic>
        <p:nvPicPr>
          <p:cNvPr id="1026" name="Picture 2" descr="http://static1.eldiario.es/bbtfile/3006_20140612wknH6j.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33994" y="2486187"/>
            <a:ext cx="998409" cy="1146876"/>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63289" y="1932845"/>
            <a:ext cx="1006433" cy="1274812"/>
          </a:xfrm>
          <a:prstGeom prst="rect">
            <a:avLst/>
          </a:prstGeom>
        </p:spPr>
      </p:pic>
      <p:sp>
        <p:nvSpPr>
          <p:cNvPr id="12" name="textruta 11"/>
          <p:cNvSpPr txBox="1"/>
          <p:nvPr/>
        </p:nvSpPr>
        <p:spPr>
          <a:xfrm>
            <a:off x="6634526" y="3222832"/>
            <a:ext cx="1035195" cy="215444"/>
          </a:xfrm>
          <a:prstGeom prst="rect">
            <a:avLst/>
          </a:prstGeom>
          <a:noFill/>
        </p:spPr>
        <p:txBody>
          <a:bodyPr wrap="square" rtlCol="0">
            <a:spAutoFit/>
          </a:bodyPr>
          <a:lstStyle/>
          <a:p>
            <a:pPr algn="ctr"/>
            <a:r>
              <a:rPr lang="sv-SE" sz="800" i="1" dirty="0"/>
              <a:t>Olle Persson</a:t>
            </a:r>
          </a:p>
        </p:txBody>
      </p:sp>
      <p:sp>
        <p:nvSpPr>
          <p:cNvPr id="16" name="textruta 15"/>
          <p:cNvSpPr txBox="1"/>
          <p:nvPr/>
        </p:nvSpPr>
        <p:spPr>
          <a:xfrm>
            <a:off x="7545142" y="2279214"/>
            <a:ext cx="1377042" cy="215444"/>
          </a:xfrm>
          <a:prstGeom prst="rect">
            <a:avLst/>
          </a:prstGeom>
          <a:noFill/>
        </p:spPr>
        <p:txBody>
          <a:bodyPr wrap="square" rtlCol="0">
            <a:spAutoFit/>
          </a:bodyPr>
          <a:lstStyle/>
          <a:p>
            <a:pPr algn="ctr"/>
            <a:r>
              <a:rPr lang="sv-SE" sz="800" i="1" dirty="0"/>
              <a:t>Maria-Paz Zorzano Mier</a:t>
            </a:r>
          </a:p>
        </p:txBody>
      </p:sp>
      <p:sp>
        <p:nvSpPr>
          <p:cNvPr id="14" name="textruta 13"/>
          <p:cNvSpPr txBox="1"/>
          <p:nvPr/>
        </p:nvSpPr>
        <p:spPr>
          <a:xfrm>
            <a:off x="1050808" y="1773188"/>
            <a:ext cx="5329890" cy="2031325"/>
          </a:xfrm>
          <a:prstGeom prst="rect">
            <a:avLst/>
          </a:prstGeom>
          <a:noFill/>
        </p:spPr>
        <p:txBody>
          <a:bodyPr wrap="square" rtlCol="0">
            <a:spAutoFit/>
          </a:bodyPr>
          <a:lstStyle/>
          <a:p>
            <a:pPr marL="342900" indent="-342900">
              <a:buFont typeface="+mj-lt"/>
              <a:buAutoNum type="arabicPeriod"/>
            </a:pPr>
            <a:r>
              <a:rPr lang="sv-SE" sz="1400" dirty="0"/>
              <a:t>skapa nya idéer – utveckla dem – nytta i samhället!</a:t>
            </a:r>
          </a:p>
          <a:p>
            <a:pPr marL="342900" indent="-342900">
              <a:buFont typeface="+mj-lt"/>
              <a:buAutoNum type="arabicPeriod"/>
            </a:pPr>
            <a:r>
              <a:rPr lang="sv-SE" sz="1400" dirty="0"/>
              <a:t>skapa en utvecklingsarena mellan akademin och industrin</a:t>
            </a:r>
          </a:p>
          <a:p>
            <a:pPr marL="342900" indent="-342900">
              <a:buFont typeface="+mj-lt"/>
              <a:buAutoNum type="arabicPeriod"/>
            </a:pPr>
            <a:r>
              <a:rPr lang="sv-SE" sz="1400" dirty="0"/>
              <a:t>utgå ifrån industrins behov</a:t>
            </a:r>
          </a:p>
          <a:p>
            <a:pPr marL="342900" indent="-342900">
              <a:buFont typeface="+mj-lt"/>
              <a:buAutoNum type="arabicPeriod"/>
            </a:pPr>
            <a:r>
              <a:rPr lang="sv-SE" sz="1400" dirty="0"/>
              <a:t>tillgängliggöra akademins kompetens</a:t>
            </a:r>
          </a:p>
          <a:p>
            <a:pPr marL="342900" indent="-342900">
              <a:buFont typeface="+mj-lt"/>
              <a:buAutoNum type="arabicPeriod"/>
            </a:pPr>
            <a:r>
              <a:rPr lang="sv-SE" sz="1400" dirty="0"/>
              <a:t>bjuda in </a:t>
            </a:r>
            <a:r>
              <a:rPr lang="sv-SE" sz="1400" dirty="0" err="1"/>
              <a:t>SME:er</a:t>
            </a:r>
            <a:r>
              <a:rPr lang="sv-SE" sz="1400" dirty="0"/>
              <a:t>, entreprenörer, uppfinnare, andra branscher</a:t>
            </a:r>
          </a:p>
          <a:p>
            <a:pPr marL="342900" indent="-342900">
              <a:buFont typeface="+mj-lt"/>
              <a:buAutoNum type="arabicPeriod"/>
            </a:pPr>
            <a:r>
              <a:rPr lang="sv-SE" sz="1400" dirty="0"/>
              <a:t>erbjuda aktiviteter kopplade till innovation, kommersialisering och entreprenörskap</a:t>
            </a:r>
          </a:p>
          <a:p>
            <a:pPr marL="342900" indent="-342900">
              <a:buFont typeface="+mj-lt"/>
              <a:buAutoNum type="arabicPeriod"/>
            </a:pPr>
            <a:r>
              <a:rPr lang="sv-SE" sz="1400" dirty="0"/>
              <a:t>etablera nya nätverk </a:t>
            </a:r>
          </a:p>
          <a:p>
            <a:endParaRPr lang="sv-SE" sz="1400" dirty="0"/>
          </a:p>
        </p:txBody>
      </p:sp>
    </p:spTree>
    <p:extLst>
      <p:ext uri="{BB962C8B-B14F-4D97-AF65-F5344CB8AC3E}">
        <p14:creationId xmlns:p14="http://schemas.microsoft.com/office/powerpoint/2010/main" val="342978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AP2 - Innovationsprojekt</a:t>
            </a:r>
          </a:p>
        </p:txBody>
      </p:sp>
      <p:sp>
        <p:nvSpPr>
          <p:cNvPr id="6" name="textruta 5"/>
          <p:cNvSpPr txBox="1"/>
          <p:nvPr/>
        </p:nvSpPr>
        <p:spPr>
          <a:xfrm>
            <a:off x="682346" y="1932845"/>
            <a:ext cx="6669140" cy="1600438"/>
          </a:xfrm>
          <a:prstGeom prst="rect">
            <a:avLst/>
          </a:prstGeom>
          <a:noFill/>
        </p:spPr>
        <p:txBody>
          <a:bodyPr wrap="square" rtlCol="0">
            <a:spAutoFit/>
          </a:bodyPr>
          <a:lstStyle/>
          <a:p>
            <a:pPr marL="342900" indent="-342900">
              <a:buFont typeface="+mj-lt"/>
              <a:buAutoNum type="arabicPeriod"/>
            </a:pPr>
            <a:r>
              <a:rPr lang="sv-SE" sz="1400" dirty="0"/>
              <a:t>Starta och driva 8 innovationsprojekt </a:t>
            </a:r>
          </a:p>
          <a:p>
            <a:pPr marL="342900" indent="-342900">
              <a:buFont typeface="+mj-lt"/>
              <a:buAutoNum type="arabicPeriod"/>
            </a:pPr>
            <a:r>
              <a:rPr lang="sv-SE" sz="1400" dirty="0"/>
              <a:t>utgå ifrån industrins behov och akademins kompetens </a:t>
            </a:r>
          </a:p>
          <a:p>
            <a:pPr marL="342900" indent="-342900">
              <a:buFont typeface="+mj-lt"/>
              <a:buAutoNum type="arabicPeriod"/>
            </a:pPr>
            <a:r>
              <a:rPr lang="sv-SE" sz="1400" dirty="0"/>
              <a:t>involvera innovationsdoktorander </a:t>
            </a:r>
          </a:p>
          <a:p>
            <a:pPr marL="342900" indent="-342900">
              <a:buFont typeface="+mj-lt"/>
              <a:buAutoNum type="arabicPeriod"/>
            </a:pPr>
            <a:r>
              <a:rPr lang="sv-SE" sz="1400" dirty="0"/>
              <a:t>Involvera SMF om möjligt</a:t>
            </a:r>
          </a:p>
          <a:p>
            <a:pPr marL="342900" indent="-342900">
              <a:buFont typeface="+mj-lt"/>
              <a:buAutoNum type="arabicPeriod"/>
            </a:pPr>
            <a:r>
              <a:rPr lang="sv-SE" sz="1400" dirty="0"/>
              <a:t>skapa broar mellan industrin och akademin</a:t>
            </a:r>
          </a:p>
          <a:p>
            <a:pPr marL="342900" indent="-342900">
              <a:buFont typeface="+mj-lt"/>
              <a:buAutoNum type="arabicPeriod"/>
            </a:pPr>
            <a:r>
              <a:rPr lang="sv-SE" sz="1400" dirty="0"/>
              <a:t>inventera resultatet kontinuerligt och fånga upp potentiella affärsidéer</a:t>
            </a:r>
          </a:p>
          <a:p>
            <a:pPr marL="342900" indent="-342900">
              <a:buFont typeface="+mj-lt"/>
              <a:buAutoNum type="arabicPeriod"/>
            </a:pPr>
            <a:r>
              <a:rPr lang="sv-SE" sz="1400" dirty="0"/>
              <a:t>verifiera och utveckla affärsidéerna inom t.ex. en rymdinkubator</a:t>
            </a:r>
          </a:p>
        </p:txBody>
      </p:sp>
      <p:sp>
        <p:nvSpPr>
          <p:cNvPr id="4" name="textruta 3"/>
          <p:cNvSpPr txBox="1"/>
          <p:nvPr/>
        </p:nvSpPr>
        <p:spPr>
          <a:xfrm>
            <a:off x="7083777" y="3207657"/>
            <a:ext cx="1255408" cy="276999"/>
          </a:xfrm>
          <a:prstGeom prst="rect">
            <a:avLst/>
          </a:prstGeom>
          <a:noFill/>
        </p:spPr>
        <p:txBody>
          <a:bodyPr wrap="none" rtlCol="0">
            <a:spAutoFit/>
          </a:bodyPr>
          <a:lstStyle/>
          <a:p>
            <a:r>
              <a:rPr lang="sv-SE" sz="1200" i="1" dirty="0"/>
              <a:t>Marta-Lena Antti</a:t>
            </a:r>
          </a:p>
        </p:txBody>
      </p:sp>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346" y="3856739"/>
            <a:ext cx="1512168" cy="1006279"/>
          </a:xfrm>
          <a:prstGeom prst="rect">
            <a:avLst/>
          </a:prstGeom>
        </p:spPr>
      </p:pic>
      <p:pic>
        <p:nvPicPr>
          <p:cNvPr id="10" name="Bildobjekt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080" y="3856740"/>
            <a:ext cx="1479501" cy="1006278"/>
          </a:xfrm>
          <a:prstGeom prst="rect">
            <a:avLst/>
          </a:prstGeom>
        </p:spPr>
      </p:pic>
      <p:pic>
        <p:nvPicPr>
          <p:cNvPr id="11" name="Bildobjekt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1890" y="3848790"/>
            <a:ext cx="954167" cy="1013802"/>
          </a:xfrm>
          <a:prstGeom prst="rect">
            <a:avLst/>
          </a:prstGeom>
        </p:spPr>
      </p:pic>
      <p:pic>
        <p:nvPicPr>
          <p:cNvPr id="12" name="Bildobjekt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7292" y="3856738"/>
            <a:ext cx="1006279" cy="1006279"/>
          </a:xfrm>
          <a:prstGeom prst="rect">
            <a:avLst/>
          </a:prstGeom>
        </p:spPr>
      </p:pic>
      <p:pic>
        <p:nvPicPr>
          <p:cNvPr id="13" name="Bildobjekt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4880" y="3848790"/>
            <a:ext cx="1184891" cy="1014227"/>
          </a:xfrm>
          <a:prstGeom prst="rect">
            <a:avLst/>
          </a:prstGeom>
        </p:spPr>
      </p:pic>
      <p:pic>
        <p:nvPicPr>
          <p:cNvPr id="14" name="Bildobjekt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5601" y="3852635"/>
            <a:ext cx="1010382" cy="1010382"/>
          </a:xfrm>
          <a:prstGeom prst="rect">
            <a:avLst/>
          </a:prstGeom>
        </p:spPr>
      </p:pic>
      <p:pic>
        <p:nvPicPr>
          <p:cNvPr id="3" name="Bildobjekt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60581" y="1842920"/>
            <a:ext cx="1039236" cy="1272491"/>
          </a:xfrm>
          <a:prstGeom prst="rect">
            <a:avLst/>
          </a:prstGeom>
        </p:spPr>
      </p:pic>
    </p:spTree>
    <p:extLst>
      <p:ext uri="{BB962C8B-B14F-4D97-AF65-F5344CB8AC3E}">
        <p14:creationId xmlns:p14="http://schemas.microsoft.com/office/powerpoint/2010/main" val="148831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a:t>8 innovationsdoktorander</a:t>
            </a:r>
          </a:p>
        </p:txBody>
      </p:sp>
      <p:sp>
        <p:nvSpPr>
          <p:cNvPr id="4" name="Platshållare för innehåll 3"/>
          <p:cNvSpPr txBox="1">
            <a:spLocks noGrp="1"/>
          </p:cNvSpPr>
          <p:nvPr>
            <p:ph idx="1"/>
          </p:nvPr>
        </p:nvSpPr>
        <p:spPr>
          <a:xfrm>
            <a:off x="466114" y="1916966"/>
            <a:ext cx="8374743" cy="1606594"/>
          </a:xfrm>
          <a:prstGeom prst="rect">
            <a:avLst/>
          </a:prstGeom>
          <a:noFill/>
        </p:spPr>
        <p:txBody>
          <a:bodyPr wrap="square" rtlCol="0">
            <a:spAutoFit/>
          </a:bodyPr>
          <a:lstStyle/>
          <a:p>
            <a:pPr>
              <a:buFont typeface="+mj-lt"/>
              <a:buAutoNum type="arabicPeriod"/>
            </a:pPr>
            <a:r>
              <a:rPr lang="sv-SE" sz="1200" dirty="0"/>
              <a:t>Möjliggörande av innovation inom rymdtillverkning (2 </a:t>
            </a:r>
            <a:r>
              <a:rPr lang="sv-SE" sz="1200" dirty="0" err="1"/>
              <a:t>st</a:t>
            </a:r>
            <a:r>
              <a:rPr lang="sv-SE" sz="1200" dirty="0"/>
              <a:t>)</a:t>
            </a:r>
          </a:p>
          <a:p>
            <a:pPr>
              <a:buFont typeface="+mj-lt"/>
              <a:buAutoNum type="arabicPeriod"/>
            </a:pPr>
            <a:r>
              <a:rPr lang="sv-SE" sz="1200" dirty="0" err="1"/>
              <a:t>SMARTi</a:t>
            </a:r>
            <a:r>
              <a:rPr lang="sv-SE" sz="1200" dirty="0"/>
              <a:t> – </a:t>
            </a:r>
            <a:r>
              <a:rPr lang="sv-SE" sz="1200" u="sng" dirty="0"/>
              <a:t>S</a:t>
            </a:r>
            <a:r>
              <a:rPr lang="sv-SE" sz="1200" dirty="0"/>
              <a:t>amband mellan additiv </a:t>
            </a:r>
            <a:r>
              <a:rPr lang="sv-SE" sz="1200" u="sng" dirty="0"/>
              <a:t>M</a:t>
            </a:r>
            <a:r>
              <a:rPr lang="sv-SE" sz="1200" dirty="0"/>
              <a:t>etalldeponeringsprocess, mikrostruktur och </a:t>
            </a:r>
            <a:r>
              <a:rPr lang="sv-SE" sz="1200" dirty="0" err="1"/>
              <a:t>mek</a:t>
            </a:r>
            <a:r>
              <a:rPr lang="sv-SE" sz="1200" u="sng" dirty="0" err="1"/>
              <a:t>A</a:t>
            </a:r>
            <a:r>
              <a:rPr lang="sv-SE" sz="1200" dirty="0" err="1"/>
              <a:t>niska</a:t>
            </a:r>
            <a:r>
              <a:rPr lang="sv-SE" sz="1200" dirty="0"/>
              <a:t> </a:t>
            </a:r>
            <a:r>
              <a:rPr lang="sv-SE" sz="1200" dirty="0" err="1"/>
              <a:t>egenskape</a:t>
            </a:r>
            <a:r>
              <a:rPr lang="sv-SE" sz="1200" u="sng" dirty="0" err="1"/>
              <a:t>R</a:t>
            </a:r>
            <a:r>
              <a:rPr lang="sv-SE" sz="1200" dirty="0"/>
              <a:t> för </a:t>
            </a:r>
            <a:r>
              <a:rPr lang="sv-SE" sz="1200" u="sng" dirty="0"/>
              <a:t>Ti</a:t>
            </a:r>
            <a:r>
              <a:rPr lang="sv-SE" sz="1200" dirty="0"/>
              <a:t>tan</a:t>
            </a:r>
          </a:p>
          <a:p>
            <a:pPr>
              <a:buFont typeface="+mj-lt"/>
              <a:buAutoNum type="arabicPeriod"/>
            </a:pPr>
            <a:r>
              <a:rPr lang="sv-SE" sz="1200" dirty="0"/>
              <a:t>Mjukvarudefinierad radio för markbaserad kommunikation med satelliter</a:t>
            </a:r>
          </a:p>
          <a:p>
            <a:pPr>
              <a:buFont typeface="+mj-lt"/>
              <a:buAutoNum type="arabicPeriod"/>
            </a:pPr>
            <a:r>
              <a:rPr lang="sv-SE" sz="1200" dirty="0"/>
              <a:t>Ny mätmetod för ballongburen stratosfärisk vindprofilering </a:t>
            </a:r>
          </a:p>
          <a:p>
            <a:pPr>
              <a:buFont typeface="+mj-lt"/>
              <a:buAutoNum type="arabicPeriod"/>
            </a:pPr>
            <a:r>
              <a:rPr lang="sv-SE" sz="1200" dirty="0"/>
              <a:t>Utveckling av instrumentet HABIT (för </a:t>
            </a:r>
            <a:r>
              <a:rPr lang="sv-SE" sz="1200" dirty="0" err="1"/>
              <a:t>ExoMars</a:t>
            </a:r>
            <a:r>
              <a:rPr lang="sv-SE" sz="1200"/>
              <a:t> 2020)</a:t>
            </a:r>
            <a:endParaRPr lang="sv-SE" sz="1200" dirty="0"/>
          </a:p>
          <a:p>
            <a:pPr>
              <a:buFont typeface="+mj-lt"/>
              <a:buAutoNum type="arabicPeriod"/>
            </a:pPr>
            <a:r>
              <a:rPr lang="en-US" sz="1200" dirty="0" err="1"/>
              <a:t>MicroPILS</a:t>
            </a:r>
            <a:r>
              <a:rPr lang="en-US" sz="1200" dirty="0"/>
              <a:t> – </a:t>
            </a:r>
            <a:r>
              <a:rPr lang="en-US" sz="1200" u="sng" dirty="0"/>
              <a:t>Micro</a:t>
            </a:r>
            <a:r>
              <a:rPr lang="en-US" sz="1200" dirty="0"/>
              <a:t> </a:t>
            </a:r>
            <a:r>
              <a:rPr lang="en-US" sz="1200" u="sng" dirty="0"/>
              <a:t>P</a:t>
            </a:r>
            <a:r>
              <a:rPr lang="en-US" sz="1200" dirty="0"/>
              <a:t>ropulsion </a:t>
            </a:r>
            <a:r>
              <a:rPr lang="en-US" sz="1200" u="sng" dirty="0"/>
              <a:t>I</a:t>
            </a:r>
            <a:r>
              <a:rPr lang="en-US" sz="1200" dirty="0"/>
              <a:t>n the </a:t>
            </a:r>
            <a:r>
              <a:rPr lang="en-US" sz="1200" u="sng" dirty="0"/>
              <a:t>L</a:t>
            </a:r>
            <a:r>
              <a:rPr lang="en-US" sz="1200" dirty="0"/>
              <a:t>oop </a:t>
            </a:r>
            <a:r>
              <a:rPr lang="en-US" sz="1200" u="sng" dirty="0"/>
              <a:t>S</a:t>
            </a:r>
            <a:r>
              <a:rPr lang="en-US" sz="1200" dirty="0"/>
              <a:t>imulations </a:t>
            </a:r>
          </a:p>
          <a:p>
            <a:pPr>
              <a:buFont typeface="+mj-lt"/>
              <a:buAutoNum type="arabicPeriod"/>
            </a:pPr>
            <a:r>
              <a:rPr lang="sv-SE" sz="1200" dirty="0"/>
              <a:t>Formationsflygning i rymden – </a:t>
            </a:r>
            <a:r>
              <a:rPr lang="sv-SE" sz="1200" dirty="0" err="1"/>
              <a:t>ombordsystem</a:t>
            </a:r>
            <a:r>
              <a:rPr lang="sv-SE" sz="1200" dirty="0"/>
              <a:t> för banberäkning m </a:t>
            </a:r>
            <a:r>
              <a:rPr lang="sv-SE" sz="1200" dirty="0" err="1"/>
              <a:t>m</a:t>
            </a:r>
            <a:r>
              <a:rPr lang="sv-SE" sz="1200" dirty="0"/>
              <a:t> </a:t>
            </a:r>
          </a:p>
        </p:txBody>
      </p:sp>
      <p:pic>
        <p:nvPicPr>
          <p:cNvPr id="5" name="Bildobjekt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9454" y="3839829"/>
            <a:ext cx="1508665" cy="1026114"/>
          </a:xfrm>
          <a:prstGeom prst="rect">
            <a:avLst/>
          </a:prstGeom>
        </p:spPr>
      </p:pic>
      <p:pic>
        <p:nvPicPr>
          <p:cNvPr id="6" name="Bildobjekt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341" y="3839828"/>
            <a:ext cx="1346289" cy="1022763"/>
          </a:xfrm>
          <a:prstGeom prst="rect">
            <a:avLst/>
          </a:prstGeom>
        </p:spPr>
      </p:pic>
      <p:pic>
        <p:nvPicPr>
          <p:cNvPr id="7" name="Bildobjekt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6457" y="3834921"/>
            <a:ext cx="1217824" cy="1026115"/>
          </a:xfrm>
          <a:prstGeom prst="rect">
            <a:avLst/>
          </a:prstGeom>
        </p:spPr>
      </p:pic>
      <p:pic>
        <p:nvPicPr>
          <p:cNvPr id="8" name="Bildobjekt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9648" y="3839827"/>
            <a:ext cx="1077655" cy="1026115"/>
          </a:xfrm>
          <a:prstGeom prst="rect">
            <a:avLst/>
          </a:prstGeom>
        </p:spPr>
      </p:pic>
      <p:pic>
        <p:nvPicPr>
          <p:cNvPr id="9" name="Bildobjekt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34113" y="3839827"/>
            <a:ext cx="1003383" cy="1016305"/>
          </a:xfrm>
          <a:prstGeom prst="rect">
            <a:avLst/>
          </a:prstGeom>
        </p:spPr>
      </p:pic>
      <p:pic>
        <p:nvPicPr>
          <p:cNvPr id="10" name="Bildobjekt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97314" y="3846667"/>
            <a:ext cx="972458" cy="1019276"/>
          </a:xfrm>
          <a:prstGeom prst="rect">
            <a:avLst/>
          </a:prstGeom>
        </p:spPr>
      </p:pic>
    </p:spTree>
    <p:extLst>
      <p:ext uri="{BB962C8B-B14F-4D97-AF65-F5344CB8AC3E}">
        <p14:creationId xmlns:p14="http://schemas.microsoft.com/office/powerpoint/2010/main" val="193036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561708" y="3056924"/>
            <a:ext cx="1078228" cy="215444"/>
          </a:xfrm>
          <a:prstGeom prst="rect">
            <a:avLst/>
          </a:prstGeom>
          <a:noFill/>
        </p:spPr>
        <p:txBody>
          <a:bodyPr wrap="square" rtlCol="0">
            <a:spAutoFit/>
          </a:bodyPr>
          <a:lstStyle/>
          <a:p>
            <a:pPr algn="ctr"/>
            <a:r>
              <a:rPr lang="sv-SE" sz="800" i="1" dirty="0"/>
              <a:t>Marta-Lena Antti</a:t>
            </a:r>
          </a:p>
        </p:txBody>
      </p:sp>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346" y="3856739"/>
            <a:ext cx="1512168" cy="1006279"/>
          </a:xfrm>
          <a:prstGeom prst="rect">
            <a:avLst/>
          </a:prstGeom>
        </p:spPr>
      </p:pic>
      <p:pic>
        <p:nvPicPr>
          <p:cNvPr id="10" name="Bildobjekt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080" y="3856740"/>
            <a:ext cx="1479501" cy="1006278"/>
          </a:xfrm>
          <a:prstGeom prst="rect">
            <a:avLst/>
          </a:prstGeom>
        </p:spPr>
      </p:pic>
      <p:pic>
        <p:nvPicPr>
          <p:cNvPr id="11" name="Bildobjekt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1890" y="3848790"/>
            <a:ext cx="954167" cy="1013802"/>
          </a:xfrm>
          <a:prstGeom prst="rect">
            <a:avLst/>
          </a:prstGeom>
        </p:spPr>
      </p:pic>
      <p:pic>
        <p:nvPicPr>
          <p:cNvPr id="12" name="Bildobjekt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7292" y="3856738"/>
            <a:ext cx="1006279" cy="1006279"/>
          </a:xfrm>
          <a:prstGeom prst="rect">
            <a:avLst/>
          </a:prstGeom>
        </p:spPr>
      </p:pic>
      <p:pic>
        <p:nvPicPr>
          <p:cNvPr id="13" name="Bildobjekt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4880" y="3848790"/>
            <a:ext cx="1184891" cy="1014227"/>
          </a:xfrm>
          <a:prstGeom prst="rect">
            <a:avLst/>
          </a:prstGeom>
        </p:spPr>
      </p:pic>
      <p:pic>
        <p:nvPicPr>
          <p:cNvPr id="14" name="Bildobjekt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5601" y="3852635"/>
            <a:ext cx="1010382" cy="1010382"/>
          </a:xfrm>
          <a:prstGeom prst="rect">
            <a:avLst/>
          </a:prstGeom>
        </p:spPr>
      </p:pic>
      <p:pic>
        <p:nvPicPr>
          <p:cNvPr id="15" name="Bildobjekt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65287" y="2033851"/>
            <a:ext cx="837212" cy="1015457"/>
          </a:xfrm>
          <a:prstGeom prst="rect">
            <a:avLst/>
          </a:prstGeom>
        </p:spPr>
      </p:pic>
      <p:sp>
        <p:nvSpPr>
          <p:cNvPr id="16" name="textruta 15"/>
          <p:cNvSpPr txBox="1"/>
          <p:nvPr/>
        </p:nvSpPr>
        <p:spPr>
          <a:xfrm>
            <a:off x="1701920" y="3056924"/>
            <a:ext cx="766053" cy="215444"/>
          </a:xfrm>
          <a:prstGeom prst="rect">
            <a:avLst/>
          </a:prstGeom>
          <a:noFill/>
        </p:spPr>
        <p:txBody>
          <a:bodyPr wrap="square" rtlCol="0">
            <a:spAutoFit/>
          </a:bodyPr>
          <a:lstStyle/>
          <a:p>
            <a:pPr algn="ctr"/>
            <a:r>
              <a:rPr lang="sv-SE" sz="800" i="1" dirty="0"/>
              <a:t>Reza Emami</a:t>
            </a:r>
          </a:p>
        </p:txBody>
      </p:sp>
      <p:sp>
        <p:nvSpPr>
          <p:cNvPr id="17" name="textruta 16"/>
          <p:cNvSpPr txBox="1"/>
          <p:nvPr/>
        </p:nvSpPr>
        <p:spPr>
          <a:xfrm>
            <a:off x="2356865" y="3056924"/>
            <a:ext cx="1407074" cy="215444"/>
          </a:xfrm>
          <a:prstGeom prst="rect">
            <a:avLst/>
          </a:prstGeom>
          <a:noFill/>
        </p:spPr>
        <p:txBody>
          <a:bodyPr wrap="square" rtlCol="0">
            <a:spAutoFit/>
          </a:bodyPr>
          <a:lstStyle/>
          <a:p>
            <a:pPr algn="ctr"/>
            <a:r>
              <a:rPr lang="sv-SE" sz="800" i="1" dirty="0"/>
              <a:t>Anna Öhrwall Rönnbäck</a:t>
            </a:r>
          </a:p>
        </p:txBody>
      </p:sp>
      <p:sp>
        <p:nvSpPr>
          <p:cNvPr id="20" name="textruta 19"/>
          <p:cNvSpPr txBox="1"/>
          <p:nvPr/>
        </p:nvSpPr>
        <p:spPr>
          <a:xfrm>
            <a:off x="5380909" y="3048974"/>
            <a:ext cx="1198061" cy="215444"/>
          </a:xfrm>
          <a:prstGeom prst="rect">
            <a:avLst/>
          </a:prstGeom>
          <a:noFill/>
        </p:spPr>
        <p:txBody>
          <a:bodyPr wrap="square" rtlCol="0">
            <a:spAutoFit/>
          </a:bodyPr>
          <a:lstStyle/>
          <a:p>
            <a:pPr algn="ctr"/>
            <a:r>
              <a:rPr lang="sv-SE" sz="800" i="1" dirty="0"/>
              <a:t>Thomas Kuhn</a:t>
            </a:r>
          </a:p>
        </p:txBody>
      </p:sp>
      <p:sp>
        <p:nvSpPr>
          <p:cNvPr id="25" name="textruta 24"/>
          <p:cNvSpPr txBox="1"/>
          <p:nvPr/>
        </p:nvSpPr>
        <p:spPr>
          <a:xfrm>
            <a:off x="6238817" y="3057871"/>
            <a:ext cx="1377042" cy="215444"/>
          </a:xfrm>
          <a:prstGeom prst="rect">
            <a:avLst/>
          </a:prstGeom>
          <a:noFill/>
        </p:spPr>
        <p:txBody>
          <a:bodyPr wrap="square" rtlCol="0">
            <a:spAutoFit/>
          </a:bodyPr>
          <a:lstStyle/>
          <a:p>
            <a:pPr algn="ctr"/>
            <a:r>
              <a:rPr lang="sv-SE" sz="800" i="1" dirty="0"/>
              <a:t>Maria-Paz Zorzano Mier</a:t>
            </a:r>
          </a:p>
        </p:txBody>
      </p:sp>
      <p:sp>
        <p:nvSpPr>
          <p:cNvPr id="28" name="textruta 27"/>
          <p:cNvSpPr txBox="1"/>
          <p:nvPr/>
        </p:nvSpPr>
        <p:spPr>
          <a:xfrm>
            <a:off x="4424880" y="3048974"/>
            <a:ext cx="1155767" cy="215444"/>
          </a:xfrm>
          <a:prstGeom prst="rect">
            <a:avLst/>
          </a:prstGeom>
          <a:noFill/>
        </p:spPr>
        <p:txBody>
          <a:bodyPr wrap="square" rtlCol="0">
            <a:spAutoFit/>
          </a:bodyPr>
          <a:lstStyle/>
          <a:p>
            <a:pPr algn="ctr"/>
            <a:r>
              <a:rPr lang="sv-SE" sz="800" i="1" dirty="0"/>
              <a:t>Javier Martin Torres</a:t>
            </a:r>
          </a:p>
        </p:txBody>
      </p:sp>
      <p:pic>
        <p:nvPicPr>
          <p:cNvPr id="29" name="Bildobjekt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3555" y="2029370"/>
            <a:ext cx="857908" cy="1029835"/>
          </a:xfrm>
          <a:prstGeom prst="rect">
            <a:avLst/>
          </a:prstGeom>
        </p:spPr>
      </p:pic>
      <p:pic>
        <p:nvPicPr>
          <p:cNvPr id="7" name="Bildobjekt 6"/>
          <p:cNvPicPr>
            <a:picLocks noChangeAspect="1"/>
          </p:cNvPicPr>
          <p:nvPr/>
        </p:nvPicPr>
        <p:blipFill rotWithShape="1">
          <a:blip r:embed="rId10" cstate="screen">
            <a:extLst>
              <a:ext uri="{28A0092B-C50C-407E-A947-70E740481C1C}">
                <a14:useLocalDpi xmlns:a14="http://schemas.microsoft.com/office/drawing/2010/main"/>
              </a:ext>
            </a:extLst>
          </a:blip>
          <a:srcRect l="-839"/>
          <a:stretch/>
        </p:blipFill>
        <p:spPr>
          <a:xfrm>
            <a:off x="5539050" y="2023008"/>
            <a:ext cx="881780" cy="1033916"/>
          </a:xfrm>
          <a:prstGeom prst="rect">
            <a:avLst/>
          </a:prstGeom>
        </p:spPr>
      </p:pic>
      <p:sp>
        <p:nvSpPr>
          <p:cNvPr id="30" name="Rektangel 29"/>
          <p:cNvSpPr/>
          <p:nvPr/>
        </p:nvSpPr>
        <p:spPr>
          <a:xfrm>
            <a:off x="6508159" y="2020089"/>
            <a:ext cx="788113" cy="1015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800"/>
          </a:p>
        </p:txBody>
      </p:sp>
      <p:sp>
        <p:nvSpPr>
          <p:cNvPr id="31" name="textruta 30"/>
          <p:cNvSpPr txBox="1"/>
          <p:nvPr/>
        </p:nvSpPr>
        <p:spPr>
          <a:xfrm>
            <a:off x="3419868" y="3050564"/>
            <a:ext cx="1198061" cy="215444"/>
          </a:xfrm>
          <a:prstGeom prst="rect">
            <a:avLst/>
          </a:prstGeom>
          <a:noFill/>
        </p:spPr>
        <p:txBody>
          <a:bodyPr wrap="square" rtlCol="0">
            <a:spAutoFit/>
          </a:bodyPr>
          <a:lstStyle/>
          <a:p>
            <a:pPr algn="ctr"/>
            <a:r>
              <a:rPr lang="sv-SE" sz="800" i="1" dirty="0"/>
              <a:t>Peter Törlind</a:t>
            </a:r>
          </a:p>
        </p:txBody>
      </p:sp>
      <p:pic>
        <p:nvPicPr>
          <p:cNvPr id="35" name="Bildobjekt 3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594863" y="2027159"/>
            <a:ext cx="854957" cy="1042508"/>
          </a:xfrm>
          <a:prstGeom prst="rect">
            <a:avLst/>
          </a:prstGeom>
        </p:spPr>
      </p:pic>
      <p:pic>
        <p:nvPicPr>
          <p:cNvPr id="41" name="Bildobjekt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83601" y="2038441"/>
            <a:ext cx="802455" cy="1010533"/>
          </a:xfrm>
          <a:prstGeom prst="rect">
            <a:avLst/>
          </a:prstGeom>
        </p:spPr>
      </p:pic>
      <p:sp>
        <p:nvSpPr>
          <p:cNvPr id="42" name="Rektangel 41"/>
          <p:cNvSpPr/>
          <p:nvPr/>
        </p:nvSpPr>
        <p:spPr>
          <a:xfrm>
            <a:off x="7374424" y="3057871"/>
            <a:ext cx="899605" cy="215444"/>
          </a:xfrm>
          <a:prstGeom prst="rect">
            <a:avLst/>
          </a:prstGeom>
        </p:spPr>
        <p:txBody>
          <a:bodyPr wrap="none">
            <a:spAutoFit/>
          </a:bodyPr>
          <a:lstStyle/>
          <a:p>
            <a:pPr algn="ctr"/>
            <a:r>
              <a:rPr lang="sv-SE" sz="800" i="1" dirty="0"/>
              <a:t>Jaap van de Beek</a:t>
            </a:r>
          </a:p>
        </p:txBody>
      </p:sp>
      <p:sp>
        <p:nvSpPr>
          <p:cNvPr id="34" name="Rubrik 1"/>
          <p:cNvSpPr>
            <a:spLocks noGrp="1"/>
          </p:cNvSpPr>
          <p:nvPr>
            <p:ph type="ctrTitle"/>
          </p:nvPr>
        </p:nvSpPr>
        <p:spPr>
          <a:xfrm>
            <a:off x="678341" y="837747"/>
            <a:ext cx="7772400" cy="1102519"/>
          </a:xfrm>
        </p:spPr>
        <p:txBody>
          <a:bodyPr>
            <a:normAutofit/>
          </a:bodyPr>
          <a:lstStyle/>
          <a:p>
            <a:r>
              <a:rPr lang="sv-SE" sz="2800" b="1" dirty="0"/>
              <a:t>LTU:s handledare inom RIT</a:t>
            </a:r>
          </a:p>
        </p:txBody>
      </p:sp>
      <p:pic>
        <p:nvPicPr>
          <p:cNvPr id="26" name="Bildobjekt 2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35301" y="2038441"/>
            <a:ext cx="825296" cy="1010533"/>
          </a:xfrm>
          <a:prstGeom prst="rect">
            <a:avLst/>
          </a:prstGeom>
        </p:spPr>
      </p:pic>
      <p:pic>
        <p:nvPicPr>
          <p:cNvPr id="2" name="Bildobjekt 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602707" y="2038441"/>
            <a:ext cx="902043" cy="1019856"/>
          </a:xfrm>
          <a:prstGeom prst="rect">
            <a:avLst/>
          </a:prstGeom>
        </p:spPr>
      </p:pic>
      <p:pic>
        <p:nvPicPr>
          <p:cNvPr id="27" name="Bildobjekt 26"/>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508159" y="2011203"/>
            <a:ext cx="812800" cy="1037771"/>
          </a:xfrm>
          <a:prstGeom prst="rect">
            <a:avLst/>
          </a:prstGeom>
        </p:spPr>
      </p:pic>
    </p:spTree>
    <p:extLst>
      <p:ext uri="{BB962C8B-B14F-4D97-AF65-F5344CB8AC3E}">
        <p14:creationId xmlns:p14="http://schemas.microsoft.com/office/powerpoint/2010/main" val="304793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331048" y="2065176"/>
            <a:ext cx="1078228" cy="215444"/>
          </a:xfrm>
          <a:prstGeom prst="rect">
            <a:avLst/>
          </a:prstGeom>
          <a:noFill/>
        </p:spPr>
        <p:txBody>
          <a:bodyPr wrap="square" rtlCol="0">
            <a:spAutoFit/>
          </a:bodyPr>
          <a:lstStyle/>
          <a:p>
            <a:pPr algn="ctr"/>
            <a:r>
              <a:rPr lang="sv-SE" sz="800" i="1" dirty="0"/>
              <a:t>Marta-Lena Antti</a:t>
            </a:r>
          </a:p>
        </p:txBody>
      </p:sp>
      <p:pic>
        <p:nvPicPr>
          <p:cNvPr id="15" name="Bildobjekt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4627" y="1042103"/>
            <a:ext cx="837212" cy="1015457"/>
          </a:xfrm>
          <a:prstGeom prst="rect">
            <a:avLst/>
          </a:prstGeom>
        </p:spPr>
      </p:pic>
      <p:sp>
        <p:nvSpPr>
          <p:cNvPr id="16" name="textruta 15"/>
          <p:cNvSpPr txBox="1"/>
          <p:nvPr/>
        </p:nvSpPr>
        <p:spPr>
          <a:xfrm>
            <a:off x="5471260" y="2065176"/>
            <a:ext cx="766053" cy="215444"/>
          </a:xfrm>
          <a:prstGeom prst="rect">
            <a:avLst/>
          </a:prstGeom>
          <a:noFill/>
        </p:spPr>
        <p:txBody>
          <a:bodyPr wrap="square" rtlCol="0">
            <a:spAutoFit/>
          </a:bodyPr>
          <a:lstStyle/>
          <a:p>
            <a:pPr algn="ctr"/>
            <a:r>
              <a:rPr lang="sv-SE" sz="800" i="1" dirty="0"/>
              <a:t>Reza Emami</a:t>
            </a:r>
          </a:p>
        </p:txBody>
      </p:sp>
      <p:sp>
        <p:nvSpPr>
          <p:cNvPr id="17" name="textruta 16"/>
          <p:cNvSpPr txBox="1"/>
          <p:nvPr/>
        </p:nvSpPr>
        <p:spPr>
          <a:xfrm>
            <a:off x="6126205" y="2065176"/>
            <a:ext cx="1407074" cy="215444"/>
          </a:xfrm>
          <a:prstGeom prst="rect">
            <a:avLst/>
          </a:prstGeom>
          <a:noFill/>
        </p:spPr>
        <p:txBody>
          <a:bodyPr wrap="square" rtlCol="0">
            <a:spAutoFit/>
          </a:bodyPr>
          <a:lstStyle/>
          <a:p>
            <a:pPr algn="ctr"/>
            <a:r>
              <a:rPr lang="sv-SE" sz="800" i="1" dirty="0"/>
              <a:t>Anna Öhrwall Rönnbäck</a:t>
            </a:r>
          </a:p>
        </p:txBody>
      </p:sp>
      <p:sp>
        <p:nvSpPr>
          <p:cNvPr id="31" name="textruta 30"/>
          <p:cNvSpPr txBox="1"/>
          <p:nvPr/>
        </p:nvSpPr>
        <p:spPr>
          <a:xfrm>
            <a:off x="7189208" y="2058816"/>
            <a:ext cx="1198061" cy="215444"/>
          </a:xfrm>
          <a:prstGeom prst="rect">
            <a:avLst/>
          </a:prstGeom>
          <a:noFill/>
        </p:spPr>
        <p:txBody>
          <a:bodyPr wrap="square" rtlCol="0">
            <a:spAutoFit/>
          </a:bodyPr>
          <a:lstStyle/>
          <a:p>
            <a:pPr algn="ctr"/>
            <a:r>
              <a:rPr lang="sv-SE" sz="800" i="1" dirty="0"/>
              <a:t>Peter Törlind</a:t>
            </a:r>
          </a:p>
        </p:txBody>
      </p:sp>
      <p:pic>
        <p:nvPicPr>
          <p:cNvPr id="35" name="Bildobjekt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5317" y="1035411"/>
            <a:ext cx="854957" cy="1042508"/>
          </a:xfrm>
          <a:prstGeom prst="rect">
            <a:avLst/>
          </a:prstGeom>
        </p:spPr>
      </p:pic>
      <p:sp>
        <p:nvSpPr>
          <p:cNvPr id="34" name="Rubrik 1"/>
          <p:cNvSpPr>
            <a:spLocks noGrp="1"/>
          </p:cNvSpPr>
          <p:nvPr>
            <p:ph type="ctrTitle"/>
          </p:nvPr>
        </p:nvSpPr>
        <p:spPr>
          <a:xfrm>
            <a:off x="715655" y="1067351"/>
            <a:ext cx="7772400" cy="1102519"/>
          </a:xfrm>
        </p:spPr>
        <p:txBody>
          <a:bodyPr>
            <a:normAutofit/>
          </a:bodyPr>
          <a:lstStyle/>
          <a:p>
            <a:r>
              <a:rPr lang="sv-SE" sz="2800" b="1" dirty="0"/>
              <a:t>Handledare inom </a:t>
            </a:r>
            <a:br>
              <a:rPr lang="sv-SE" sz="2800" b="1" dirty="0"/>
            </a:br>
            <a:r>
              <a:rPr lang="sv-SE" sz="2800" b="1" dirty="0" err="1"/>
              <a:t>Rymdforkarskolan</a:t>
            </a:r>
            <a:endParaRPr lang="sv-SE" sz="2800" b="1" dirty="0"/>
          </a:p>
        </p:txBody>
      </p:sp>
      <p:pic>
        <p:nvPicPr>
          <p:cNvPr id="26" name="Bildobjekt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7415" y="3675105"/>
            <a:ext cx="777953" cy="1051874"/>
          </a:xfrm>
          <a:prstGeom prst="rect">
            <a:avLst/>
          </a:prstGeom>
        </p:spPr>
      </p:pic>
      <p:pic>
        <p:nvPicPr>
          <p:cNvPr id="27" name="Bildobjekt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1481" y="3683620"/>
            <a:ext cx="849169" cy="1051874"/>
          </a:xfrm>
          <a:prstGeom prst="rect">
            <a:avLst/>
          </a:prstGeom>
        </p:spPr>
      </p:pic>
      <p:sp>
        <p:nvSpPr>
          <p:cNvPr id="32" name="textruta 31"/>
          <p:cNvSpPr txBox="1"/>
          <p:nvPr/>
        </p:nvSpPr>
        <p:spPr>
          <a:xfrm>
            <a:off x="5884841" y="4735494"/>
            <a:ext cx="1198061" cy="215444"/>
          </a:xfrm>
          <a:prstGeom prst="rect">
            <a:avLst/>
          </a:prstGeom>
          <a:noFill/>
        </p:spPr>
        <p:txBody>
          <a:bodyPr wrap="square" rtlCol="0">
            <a:spAutoFit/>
          </a:bodyPr>
          <a:lstStyle/>
          <a:p>
            <a:pPr algn="ctr"/>
            <a:r>
              <a:rPr lang="sv-SE" sz="800" i="1" dirty="0"/>
              <a:t>Ichiro Minami</a:t>
            </a:r>
          </a:p>
        </p:txBody>
      </p:sp>
      <p:sp>
        <p:nvSpPr>
          <p:cNvPr id="33" name="textruta 32"/>
          <p:cNvSpPr txBox="1"/>
          <p:nvPr/>
        </p:nvSpPr>
        <p:spPr>
          <a:xfrm>
            <a:off x="4962586" y="4735494"/>
            <a:ext cx="1198061" cy="215444"/>
          </a:xfrm>
          <a:prstGeom prst="rect">
            <a:avLst/>
          </a:prstGeom>
          <a:noFill/>
        </p:spPr>
        <p:txBody>
          <a:bodyPr wrap="square" rtlCol="0">
            <a:spAutoFit/>
          </a:bodyPr>
          <a:lstStyle/>
          <a:p>
            <a:pPr algn="ctr"/>
            <a:r>
              <a:rPr lang="sv-SE" sz="800" i="1" dirty="0"/>
              <a:t>Magnus Gustavsson</a:t>
            </a:r>
          </a:p>
        </p:txBody>
      </p:sp>
      <p:sp>
        <p:nvSpPr>
          <p:cNvPr id="2" name="AutoShape 2" descr="Bildresultat för hans nilsson ir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0" name="Picture 6" descr="Hans Nilsson, IR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31034" y="3686195"/>
            <a:ext cx="836160" cy="1049299"/>
          </a:xfrm>
          <a:prstGeom prst="rect">
            <a:avLst/>
          </a:prstGeom>
          <a:noFill/>
          <a:extLst>
            <a:ext uri="{909E8E84-426E-40DD-AFC4-6F175D3DCCD1}">
              <a14:hiddenFill xmlns:a14="http://schemas.microsoft.com/office/drawing/2010/main">
                <a:solidFill>
                  <a:srgbClr val="FFFFFF"/>
                </a:solidFill>
              </a14:hiddenFill>
            </a:ext>
          </a:extLst>
        </p:spPr>
      </p:pic>
      <p:sp>
        <p:nvSpPr>
          <p:cNvPr id="36" name="textruta 35"/>
          <p:cNvSpPr txBox="1"/>
          <p:nvPr/>
        </p:nvSpPr>
        <p:spPr>
          <a:xfrm>
            <a:off x="120484" y="4748745"/>
            <a:ext cx="1198061" cy="215444"/>
          </a:xfrm>
          <a:prstGeom prst="rect">
            <a:avLst/>
          </a:prstGeom>
          <a:noFill/>
        </p:spPr>
        <p:txBody>
          <a:bodyPr wrap="square" rtlCol="0">
            <a:spAutoFit/>
          </a:bodyPr>
          <a:lstStyle/>
          <a:p>
            <a:pPr algn="ctr"/>
            <a:r>
              <a:rPr lang="sv-SE" sz="800" i="1" dirty="0"/>
              <a:t>Hans Nilsson</a:t>
            </a:r>
          </a:p>
        </p:txBody>
      </p:sp>
      <p:pic>
        <p:nvPicPr>
          <p:cNvPr id="1032" name="Picture 8" descr="http://www.irf.se/~belova/Evgenia.gi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0010" t="6001" r="9404" b="12671"/>
          <a:stretch/>
        </p:blipFill>
        <p:spPr bwMode="auto">
          <a:xfrm>
            <a:off x="1280283" y="3675105"/>
            <a:ext cx="837216" cy="10603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ruta 36"/>
          <p:cNvSpPr txBox="1"/>
          <p:nvPr/>
        </p:nvSpPr>
        <p:spPr>
          <a:xfrm>
            <a:off x="1068232" y="4750870"/>
            <a:ext cx="1198061" cy="215444"/>
          </a:xfrm>
          <a:prstGeom prst="rect">
            <a:avLst/>
          </a:prstGeom>
          <a:noFill/>
        </p:spPr>
        <p:txBody>
          <a:bodyPr wrap="square" rtlCol="0">
            <a:spAutoFit/>
          </a:bodyPr>
          <a:lstStyle/>
          <a:p>
            <a:pPr algn="ctr"/>
            <a:r>
              <a:rPr lang="sv-SE" sz="800" i="1" dirty="0"/>
              <a:t>Eugenia </a:t>
            </a:r>
            <a:r>
              <a:rPr lang="sv-SE" sz="800" i="1" dirty="0" err="1"/>
              <a:t>Belova</a:t>
            </a:r>
            <a:endParaRPr lang="sv-SE" sz="800" i="1" dirty="0"/>
          </a:p>
        </p:txBody>
      </p:sp>
      <p:pic>
        <p:nvPicPr>
          <p:cNvPr id="1038" name="Picture 14" descr="https://media.licdn.com/media/p/1/000/23e/36f/02824b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54521" y="3686195"/>
            <a:ext cx="84666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02683" y="3686195"/>
            <a:ext cx="820057" cy="1049299"/>
          </a:xfrm>
          <a:prstGeom prst="rect">
            <a:avLst/>
          </a:prstGeom>
        </p:spPr>
      </p:pic>
      <p:sp>
        <p:nvSpPr>
          <p:cNvPr id="39" name="textruta 38"/>
          <p:cNvSpPr txBox="1"/>
          <p:nvPr/>
        </p:nvSpPr>
        <p:spPr>
          <a:xfrm>
            <a:off x="2090823" y="4752995"/>
            <a:ext cx="1198061" cy="215444"/>
          </a:xfrm>
          <a:prstGeom prst="rect">
            <a:avLst/>
          </a:prstGeom>
          <a:noFill/>
        </p:spPr>
        <p:txBody>
          <a:bodyPr wrap="square" rtlCol="0">
            <a:spAutoFit/>
          </a:bodyPr>
          <a:lstStyle/>
          <a:p>
            <a:pPr algn="ctr"/>
            <a:r>
              <a:rPr lang="sv-SE" sz="800" i="1" dirty="0"/>
              <a:t>Gabriella Stenberg</a:t>
            </a:r>
          </a:p>
        </p:txBody>
      </p:sp>
      <p:sp>
        <p:nvSpPr>
          <p:cNvPr id="40" name="textruta 39"/>
          <p:cNvSpPr txBox="1"/>
          <p:nvPr/>
        </p:nvSpPr>
        <p:spPr>
          <a:xfrm>
            <a:off x="3993171" y="4752995"/>
            <a:ext cx="1198061" cy="215444"/>
          </a:xfrm>
          <a:prstGeom prst="rect">
            <a:avLst/>
          </a:prstGeom>
          <a:noFill/>
        </p:spPr>
        <p:txBody>
          <a:bodyPr wrap="square" rtlCol="0">
            <a:spAutoFit/>
          </a:bodyPr>
          <a:lstStyle/>
          <a:p>
            <a:pPr algn="ctr"/>
            <a:r>
              <a:rPr lang="sv-SE" sz="800" i="1" dirty="0"/>
              <a:t>Vinit Parida</a:t>
            </a:r>
          </a:p>
        </p:txBody>
      </p:sp>
      <p:sp>
        <p:nvSpPr>
          <p:cNvPr id="43" name="textruta 42"/>
          <p:cNvSpPr txBox="1"/>
          <p:nvPr/>
        </p:nvSpPr>
        <p:spPr>
          <a:xfrm>
            <a:off x="1160404" y="3342822"/>
            <a:ext cx="1198061" cy="215444"/>
          </a:xfrm>
          <a:prstGeom prst="rect">
            <a:avLst/>
          </a:prstGeom>
          <a:noFill/>
        </p:spPr>
        <p:txBody>
          <a:bodyPr wrap="square" rtlCol="0">
            <a:spAutoFit/>
          </a:bodyPr>
          <a:lstStyle/>
          <a:p>
            <a:pPr algn="ctr"/>
            <a:r>
              <a:rPr lang="sv-SE" sz="800" i="1" dirty="0"/>
              <a:t>Thomas Kuhn</a:t>
            </a:r>
          </a:p>
        </p:txBody>
      </p:sp>
      <p:sp>
        <p:nvSpPr>
          <p:cNvPr id="44" name="textruta 43"/>
          <p:cNvSpPr txBox="1"/>
          <p:nvPr/>
        </p:nvSpPr>
        <p:spPr>
          <a:xfrm>
            <a:off x="2018312" y="3351719"/>
            <a:ext cx="1377042" cy="215444"/>
          </a:xfrm>
          <a:prstGeom prst="rect">
            <a:avLst/>
          </a:prstGeom>
          <a:noFill/>
        </p:spPr>
        <p:txBody>
          <a:bodyPr wrap="square" rtlCol="0">
            <a:spAutoFit/>
          </a:bodyPr>
          <a:lstStyle/>
          <a:p>
            <a:pPr algn="ctr"/>
            <a:r>
              <a:rPr lang="sv-SE" sz="800" i="1" dirty="0"/>
              <a:t>Maria-Paz Zorzano Mier</a:t>
            </a:r>
          </a:p>
        </p:txBody>
      </p:sp>
      <p:sp>
        <p:nvSpPr>
          <p:cNvPr id="45" name="textruta 44"/>
          <p:cNvSpPr txBox="1"/>
          <p:nvPr/>
        </p:nvSpPr>
        <p:spPr>
          <a:xfrm>
            <a:off x="204375" y="3342822"/>
            <a:ext cx="1155767" cy="215444"/>
          </a:xfrm>
          <a:prstGeom prst="rect">
            <a:avLst/>
          </a:prstGeom>
          <a:noFill/>
        </p:spPr>
        <p:txBody>
          <a:bodyPr wrap="square" rtlCol="0">
            <a:spAutoFit/>
          </a:bodyPr>
          <a:lstStyle/>
          <a:p>
            <a:pPr algn="ctr"/>
            <a:r>
              <a:rPr lang="sv-SE" sz="800" i="1" dirty="0"/>
              <a:t>Javier Martin Torres</a:t>
            </a:r>
          </a:p>
        </p:txBody>
      </p:sp>
      <p:pic>
        <p:nvPicPr>
          <p:cNvPr id="47" name="Bildobjekt 46"/>
          <p:cNvPicPr>
            <a:picLocks noChangeAspect="1"/>
          </p:cNvPicPr>
          <p:nvPr/>
        </p:nvPicPr>
        <p:blipFill rotWithShape="1">
          <a:blip r:embed="rId10" cstate="screen">
            <a:extLst>
              <a:ext uri="{28A0092B-C50C-407E-A947-70E740481C1C}">
                <a14:useLocalDpi xmlns:a14="http://schemas.microsoft.com/office/drawing/2010/main"/>
              </a:ext>
            </a:extLst>
          </a:blip>
          <a:srcRect l="-839"/>
          <a:stretch/>
        </p:blipFill>
        <p:spPr>
          <a:xfrm>
            <a:off x="1318545" y="2316856"/>
            <a:ext cx="881780" cy="1033916"/>
          </a:xfrm>
          <a:prstGeom prst="rect">
            <a:avLst/>
          </a:prstGeom>
        </p:spPr>
      </p:pic>
      <p:pic>
        <p:nvPicPr>
          <p:cNvPr id="49" name="Bildobjekt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27198" y="2302934"/>
            <a:ext cx="832455" cy="1048312"/>
          </a:xfrm>
          <a:prstGeom prst="rect">
            <a:avLst/>
          </a:prstGeom>
        </p:spPr>
      </p:pic>
      <p:sp>
        <p:nvSpPr>
          <p:cNvPr id="50" name="Rektangel 49"/>
          <p:cNvSpPr/>
          <p:nvPr/>
        </p:nvSpPr>
        <p:spPr>
          <a:xfrm>
            <a:off x="3196254" y="3351719"/>
            <a:ext cx="899605" cy="215444"/>
          </a:xfrm>
          <a:prstGeom prst="rect">
            <a:avLst/>
          </a:prstGeom>
        </p:spPr>
        <p:txBody>
          <a:bodyPr wrap="none">
            <a:spAutoFit/>
          </a:bodyPr>
          <a:lstStyle/>
          <a:p>
            <a:pPr algn="ctr"/>
            <a:r>
              <a:rPr lang="sv-SE" sz="800" i="1" dirty="0"/>
              <a:t>Jaap van de Beek</a:t>
            </a:r>
          </a:p>
        </p:txBody>
      </p:sp>
      <p:sp>
        <p:nvSpPr>
          <p:cNvPr id="59" name="textruta 58"/>
          <p:cNvSpPr txBox="1"/>
          <p:nvPr/>
        </p:nvSpPr>
        <p:spPr>
          <a:xfrm>
            <a:off x="4871961" y="3352075"/>
            <a:ext cx="1198061" cy="215444"/>
          </a:xfrm>
          <a:prstGeom prst="rect">
            <a:avLst/>
          </a:prstGeom>
          <a:noFill/>
        </p:spPr>
        <p:txBody>
          <a:bodyPr wrap="square" rtlCol="0">
            <a:spAutoFit/>
          </a:bodyPr>
          <a:lstStyle/>
          <a:p>
            <a:pPr algn="ctr"/>
            <a:r>
              <a:rPr lang="sv-SE" sz="800" i="1" dirty="0"/>
              <a:t>Jana Mendrok</a:t>
            </a:r>
          </a:p>
        </p:txBody>
      </p:sp>
      <p:sp>
        <p:nvSpPr>
          <p:cNvPr id="60" name="textruta 59"/>
          <p:cNvSpPr txBox="1"/>
          <p:nvPr/>
        </p:nvSpPr>
        <p:spPr>
          <a:xfrm>
            <a:off x="5804523" y="3360972"/>
            <a:ext cx="1377042" cy="215444"/>
          </a:xfrm>
          <a:prstGeom prst="rect">
            <a:avLst/>
          </a:prstGeom>
          <a:noFill/>
        </p:spPr>
        <p:txBody>
          <a:bodyPr wrap="square" rtlCol="0">
            <a:spAutoFit/>
          </a:bodyPr>
          <a:lstStyle/>
          <a:p>
            <a:pPr algn="ctr"/>
            <a:r>
              <a:rPr lang="sv-SE" sz="800" i="1" dirty="0"/>
              <a:t>Mathis Milz</a:t>
            </a:r>
          </a:p>
        </p:txBody>
      </p:sp>
      <p:sp>
        <p:nvSpPr>
          <p:cNvPr id="61" name="textruta 60"/>
          <p:cNvSpPr txBox="1"/>
          <p:nvPr/>
        </p:nvSpPr>
        <p:spPr>
          <a:xfrm>
            <a:off x="4008562" y="3352075"/>
            <a:ext cx="1155767" cy="215444"/>
          </a:xfrm>
          <a:prstGeom prst="rect">
            <a:avLst/>
          </a:prstGeom>
          <a:noFill/>
        </p:spPr>
        <p:txBody>
          <a:bodyPr wrap="square" rtlCol="0">
            <a:spAutoFit/>
          </a:bodyPr>
          <a:lstStyle/>
          <a:p>
            <a:pPr algn="ctr"/>
            <a:r>
              <a:rPr lang="sv-SE" sz="800" i="1" dirty="0"/>
              <a:t>Rikard Slapak</a:t>
            </a:r>
          </a:p>
        </p:txBody>
      </p:sp>
      <p:sp>
        <p:nvSpPr>
          <p:cNvPr id="66" name="Rektangel 65"/>
          <p:cNvSpPr/>
          <p:nvPr/>
        </p:nvSpPr>
        <p:spPr>
          <a:xfrm>
            <a:off x="6870600" y="3360972"/>
            <a:ext cx="1159293" cy="215444"/>
          </a:xfrm>
          <a:prstGeom prst="rect">
            <a:avLst/>
          </a:prstGeom>
        </p:spPr>
        <p:txBody>
          <a:bodyPr wrap="none">
            <a:spAutoFit/>
          </a:bodyPr>
          <a:lstStyle/>
          <a:p>
            <a:pPr algn="ctr"/>
            <a:r>
              <a:rPr lang="sv-SE" sz="800" i="1" dirty="0"/>
              <a:t>Lars-Göran Westerberg</a:t>
            </a:r>
          </a:p>
        </p:txBody>
      </p:sp>
      <p:sp>
        <p:nvSpPr>
          <p:cNvPr id="69" name="Rektangel 68"/>
          <p:cNvSpPr/>
          <p:nvPr/>
        </p:nvSpPr>
        <p:spPr>
          <a:xfrm>
            <a:off x="6979582" y="2323190"/>
            <a:ext cx="849651" cy="1015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800"/>
          </a:p>
        </p:txBody>
      </p:sp>
      <p:pic>
        <p:nvPicPr>
          <p:cNvPr id="18" name="Bildobjekt 1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85940" y="2316857"/>
            <a:ext cx="779827" cy="1035943"/>
          </a:xfrm>
          <a:prstGeom prst="rect">
            <a:avLst/>
          </a:prstGeom>
        </p:spPr>
      </p:pic>
      <p:pic>
        <p:nvPicPr>
          <p:cNvPr id="19" name="Bildobjekt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50006" y="2317525"/>
            <a:ext cx="810442" cy="1035275"/>
          </a:xfrm>
          <a:prstGeom prst="rect">
            <a:avLst/>
          </a:prstGeom>
        </p:spPr>
      </p:pic>
      <p:pic>
        <p:nvPicPr>
          <p:cNvPr id="21" name="Bildobjekt 20"/>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023156" y="2318503"/>
            <a:ext cx="827314" cy="1056343"/>
          </a:xfrm>
          <a:prstGeom prst="rect">
            <a:avLst/>
          </a:prstGeom>
        </p:spPr>
      </p:pic>
      <p:pic>
        <p:nvPicPr>
          <p:cNvPr id="22" name="Bildobjekt 21"/>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981380" y="2312645"/>
            <a:ext cx="849086" cy="1040155"/>
          </a:xfrm>
          <a:prstGeom prst="rect">
            <a:avLst/>
          </a:prstGeom>
        </p:spPr>
      </p:pic>
      <p:pic>
        <p:nvPicPr>
          <p:cNvPr id="23" name="Bildobjekt 2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963782" y="3692429"/>
            <a:ext cx="841181" cy="1043065"/>
          </a:xfrm>
          <a:prstGeom prst="rect">
            <a:avLst/>
          </a:prstGeom>
        </p:spPr>
      </p:pic>
      <p:sp>
        <p:nvSpPr>
          <p:cNvPr id="73" name="textruta 72"/>
          <p:cNvSpPr txBox="1"/>
          <p:nvPr/>
        </p:nvSpPr>
        <p:spPr>
          <a:xfrm>
            <a:off x="6737456" y="4743785"/>
            <a:ext cx="1198061" cy="215444"/>
          </a:xfrm>
          <a:prstGeom prst="rect">
            <a:avLst/>
          </a:prstGeom>
          <a:noFill/>
        </p:spPr>
        <p:txBody>
          <a:bodyPr wrap="square" rtlCol="0">
            <a:spAutoFit/>
          </a:bodyPr>
          <a:lstStyle/>
          <a:p>
            <a:pPr algn="ctr"/>
            <a:r>
              <a:rPr lang="sv-SE" sz="800" i="1" dirty="0"/>
              <a:t>Robert Person</a:t>
            </a:r>
          </a:p>
        </p:txBody>
      </p:sp>
      <p:pic>
        <p:nvPicPr>
          <p:cNvPr id="2050" name="Picture 2" descr="Johan Kero.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9261" y="3686195"/>
            <a:ext cx="774032" cy="1066444"/>
          </a:xfrm>
          <a:prstGeom prst="rect">
            <a:avLst/>
          </a:prstGeom>
          <a:noFill/>
          <a:extLst>
            <a:ext uri="{909E8E84-426E-40DD-AFC4-6F175D3DCCD1}">
              <a14:hiddenFill xmlns:a14="http://schemas.microsoft.com/office/drawing/2010/main">
                <a:solidFill>
                  <a:srgbClr val="FFFFFF"/>
                </a:solidFill>
              </a14:hiddenFill>
            </a:ext>
          </a:extLst>
        </p:spPr>
      </p:pic>
      <p:sp>
        <p:nvSpPr>
          <p:cNvPr id="51" name="textruta 50"/>
          <p:cNvSpPr txBox="1"/>
          <p:nvPr/>
        </p:nvSpPr>
        <p:spPr>
          <a:xfrm>
            <a:off x="3060238" y="4743785"/>
            <a:ext cx="1198061" cy="215444"/>
          </a:xfrm>
          <a:prstGeom prst="rect">
            <a:avLst/>
          </a:prstGeom>
          <a:noFill/>
        </p:spPr>
        <p:txBody>
          <a:bodyPr wrap="square" rtlCol="0">
            <a:spAutoFit/>
          </a:bodyPr>
          <a:lstStyle/>
          <a:p>
            <a:pPr algn="ctr"/>
            <a:r>
              <a:rPr lang="sv-SE" sz="800" i="1" dirty="0"/>
              <a:t>Johan Kero</a:t>
            </a:r>
          </a:p>
        </p:txBody>
      </p:sp>
      <p:pic>
        <p:nvPicPr>
          <p:cNvPr id="52" name="Picture 2" descr="http://static1.eldiario.es/bbtfile/3006_20140612wknH6j.jp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31347" y="2316856"/>
            <a:ext cx="889729" cy="1022035"/>
          </a:xfrm>
          <a:prstGeom prst="rect">
            <a:avLst/>
          </a:prstGeom>
          <a:noFill/>
          <a:extLst>
            <a:ext uri="{909E8E84-426E-40DD-AFC4-6F175D3DCCD1}">
              <a14:hiddenFill xmlns:a14="http://schemas.microsoft.com/office/drawing/2010/main">
                <a:solidFill>
                  <a:srgbClr val="FFFFFF"/>
                </a:solidFill>
              </a14:hiddenFill>
            </a:ext>
          </a:extLst>
        </p:spPr>
      </p:pic>
      <p:pic>
        <p:nvPicPr>
          <p:cNvPr id="53" name="Bildobjekt 52"/>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501567" y="1046013"/>
            <a:ext cx="826125" cy="1011548"/>
          </a:xfrm>
          <a:prstGeom prst="rect">
            <a:avLst/>
          </a:prstGeom>
        </p:spPr>
      </p:pic>
      <p:pic>
        <p:nvPicPr>
          <p:cNvPr id="54" name="Bildobjekt 53"/>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362556" y="1037704"/>
            <a:ext cx="902043" cy="1019856"/>
          </a:xfrm>
          <a:prstGeom prst="rect">
            <a:avLst/>
          </a:prstGeom>
        </p:spPr>
      </p:pic>
      <p:pic>
        <p:nvPicPr>
          <p:cNvPr id="3" name="Bildobjekt 2"/>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35517" y="2308731"/>
            <a:ext cx="775568" cy="1034091"/>
          </a:xfrm>
          <a:prstGeom prst="rect">
            <a:avLst/>
          </a:prstGeom>
        </p:spPr>
      </p:pic>
      <p:sp>
        <p:nvSpPr>
          <p:cNvPr id="46" name="textruta 45"/>
          <p:cNvSpPr txBox="1"/>
          <p:nvPr/>
        </p:nvSpPr>
        <p:spPr>
          <a:xfrm>
            <a:off x="7651048" y="3347063"/>
            <a:ext cx="1377042" cy="215444"/>
          </a:xfrm>
          <a:prstGeom prst="rect">
            <a:avLst/>
          </a:prstGeom>
          <a:noFill/>
        </p:spPr>
        <p:txBody>
          <a:bodyPr wrap="square" rtlCol="0">
            <a:spAutoFit/>
          </a:bodyPr>
          <a:lstStyle/>
          <a:p>
            <a:pPr algn="ctr"/>
            <a:r>
              <a:rPr lang="sv-SE" sz="800" i="1" dirty="0"/>
              <a:t>Mattias Grahn</a:t>
            </a:r>
          </a:p>
        </p:txBody>
      </p:sp>
      <p:pic>
        <p:nvPicPr>
          <p:cNvPr id="5" name="Bildobjekt 4"/>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315751" y="2318503"/>
            <a:ext cx="812800" cy="1037771"/>
          </a:xfrm>
          <a:prstGeom prst="rect">
            <a:avLst/>
          </a:prstGeom>
        </p:spPr>
      </p:pic>
      <p:sp>
        <p:nvSpPr>
          <p:cNvPr id="55" name="textruta 54"/>
          <p:cNvSpPr txBox="1"/>
          <p:nvPr/>
        </p:nvSpPr>
        <p:spPr>
          <a:xfrm>
            <a:off x="7634390" y="4724593"/>
            <a:ext cx="1198061" cy="215444"/>
          </a:xfrm>
          <a:prstGeom prst="rect">
            <a:avLst/>
          </a:prstGeom>
          <a:noFill/>
        </p:spPr>
        <p:txBody>
          <a:bodyPr wrap="square" rtlCol="0">
            <a:spAutoFit/>
          </a:bodyPr>
          <a:lstStyle/>
          <a:p>
            <a:pPr algn="ctr"/>
            <a:r>
              <a:rPr lang="sv-SE" sz="800" i="1" dirty="0"/>
              <a:t>Peter </a:t>
            </a:r>
            <a:r>
              <a:rPr lang="sv-SE" sz="800" i="1" dirty="0" err="1"/>
              <a:t>Völger</a:t>
            </a:r>
            <a:endParaRPr lang="sv-SE" sz="800" i="1" dirty="0"/>
          </a:p>
        </p:txBody>
      </p:sp>
      <p:pic>
        <p:nvPicPr>
          <p:cNvPr id="7" name="Bildobjekt 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848433" y="3696447"/>
            <a:ext cx="955795" cy="1052298"/>
          </a:xfrm>
          <a:prstGeom prst="rect">
            <a:avLst/>
          </a:prstGeom>
        </p:spPr>
      </p:pic>
    </p:spTree>
    <p:extLst>
      <p:ext uri="{BB962C8B-B14F-4D97-AF65-F5344CB8AC3E}">
        <p14:creationId xmlns:p14="http://schemas.microsoft.com/office/powerpoint/2010/main" val="50717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544284" y="983364"/>
            <a:ext cx="8229600" cy="857250"/>
          </a:xfrm>
        </p:spPr>
        <p:txBody>
          <a:bodyPr>
            <a:noAutofit/>
          </a:bodyPr>
          <a:lstStyle/>
          <a:p>
            <a:r>
              <a:rPr lang="en-US" sz="2800" b="1" dirty="0"/>
              <a:t>New collaborations since the start</a:t>
            </a:r>
            <a:endParaRPr lang="sv-SE" sz="1400" b="1" dirty="0"/>
          </a:p>
        </p:txBody>
      </p:sp>
      <p:sp>
        <p:nvSpPr>
          <p:cNvPr id="35" name="Rektangel 34"/>
          <p:cNvSpPr/>
          <p:nvPr/>
        </p:nvSpPr>
        <p:spPr>
          <a:xfrm>
            <a:off x="620484" y="1749174"/>
            <a:ext cx="4735287" cy="3046988"/>
          </a:xfrm>
          <a:prstGeom prst="rect">
            <a:avLst/>
          </a:prstGeom>
        </p:spPr>
        <p:txBody>
          <a:bodyPr wrap="square">
            <a:spAutoFit/>
          </a:bodyPr>
          <a:lstStyle/>
          <a:p>
            <a:r>
              <a:rPr lang="sv-SE" sz="1200" b="1" dirty="0"/>
              <a:t>Project cours: </a:t>
            </a:r>
            <a:r>
              <a:rPr lang="sv-SE" sz="1200" dirty="0"/>
              <a:t>SALACIA, …………..</a:t>
            </a:r>
          </a:p>
          <a:p>
            <a:r>
              <a:rPr lang="sv-SE" sz="1200" b="1" dirty="0"/>
              <a:t>Student </a:t>
            </a:r>
            <a:r>
              <a:rPr lang="sv-SE" sz="1200" b="1" dirty="0" err="1"/>
              <a:t>projects</a:t>
            </a:r>
            <a:r>
              <a:rPr lang="sv-SE" sz="1200" b="1" dirty="0"/>
              <a:t>:</a:t>
            </a:r>
            <a:r>
              <a:rPr lang="sv-SE" sz="1200" dirty="0"/>
              <a:t> </a:t>
            </a:r>
            <a:br>
              <a:rPr lang="sv-SE" sz="1200" dirty="0"/>
            </a:br>
            <a:r>
              <a:rPr lang="sv-SE" sz="1200" dirty="0"/>
              <a:t>- IIP </a:t>
            </a:r>
            <a:r>
              <a:rPr lang="sv-SE" sz="1200" dirty="0" err="1"/>
              <a:t>Instantaneous</a:t>
            </a:r>
            <a:r>
              <a:rPr lang="sv-SE" sz="1200" dirty="0"/>
              <a:t> </a:t>
            </a:r>
            <a:r>
              <a:rPr lang="sv-SE" sz="1200" dirty="0" err="1"/>
              <a:t>impact</a:t>
            </a:r>
            <a:r>
              <a:rPr lang="sv-SE" sz="1200" dirty="0"/>
              <a:t> </a:t>
            </a:r>
            <a:r>
              <a:rPr lang="sv-SE" sz="1200" dirty="0" err="1"/>
              <a:t>point</a:t>
            </a:r>
            <a:r>
              <a:rPr lang="sv-SE" sz="1200" dirty="0"/>
              <a:t> (SSC)</a:t>
            </a:r>
            <a:br>
              <a:rPr lang="sv-SE" sz="1200" dirty="0"/>
            </a:br>
            <a:r>
              <a:rPr lang="sv-SE" sz="1200" dirty="0"/>
              <a:t>- Students </a:t>
            </a:r>
            <a:r>
              <a:rPr lang="sv-SE" sz="1200" dirty="0" err="1"/>
              <a:t>course</a:t>
            </a:r>
            <a:r>
              <a:rPr lang="sv-SE" sz="1200" dirty="0"/>
              <a:t> at Esrange</a:t>
            </a:r>
          </a:p>
          <a:p>
            <a:r>
              <a:rPr lang="sv-SE" sz="1200" b="1" dirty="0"/>
              <a:t>PhD </a:t>
            </a:r>
            <a:r>
              <a:rPr lang="sv-SE" sz="1200" b="1" dirty="0" err="1"/>
              <a:t>courses</a:t>
            </a:r>
            <a:r>
              <a:rPr lang="sv-SE" sz="1200" b="1" dirty="0"/>
              <a:t>: </a:t>
            </a:r>
            <a:br>
              <a:rPr lang="sv-SE" sz="1200" dirty="0"/>
            </a:br>
            <a:r>
              <a:rPr lang="sv-SE" sz="1200" dirty="0"/>
              <a:t>- Product innovation </a:t>
            </a:r>
            <a:r>
              <a:rPr lang="sv-SE" sz="1200" dirty="0" err="1"/>
              <a:t>with</a:t>
            </a:r>
            <a:r>
              <a:rPr lang="sv-SE" sz="1200" dirty="0"/>
              <a:t> space </a:t>
            </a:r>
            <a:r>
              <a:rPr lang="sv-SE" sz="1200" dirty="0" err="1"/>
              <a:t>applications</a:t>
            </a:r>
            <a:br>
              <a:rPr lang="sv-SE" sz="1200" dirty="0"/>
            </a:br>
            <a:r>
              <a:rPr lang="sv-SE" sz="1200" dirty="0"/>
              <a:t>- Product management </a:t>
            </a:r>
            <a:r>
              <a:rPr lang="sv-SE" sz="1200" dirty="0" err="1"/>
              <a:t>with</a:t>
            </a:r>
            <a:r>
              <a:rPr lang="sv-SE" sz="1200" dirty="0"/>
              <a:t> ESA focus</a:t>
            </a:r>
            <a:br>
              <a:rPr lang="sv-SE" sz="1200" dirty="0"/>
            </a:br>
            <a:r>
              <a:rPr lang="sv-SE" sz="1200" dirty="0"/>
              <a:t>- Project </a:t>
            </a:r>
            <a:r>
              <a:rPr lang="sv-SE" sz="1200" dirty="0" err="1"/>
              <a:t>course</a:t>
            </a:r>
            <a:r>
              <a:rPr lang="sv-SE" sz="1200" dirty="0"/>
              <a:t> (cross </a:t>
            </a:r>
            <a:r>
              <a:rPr lang="sv-SE" sz="1200" dirty="0" err="1"/>
              <a:t>disciplinary</a:t>
            </a:r>
            <a:r>
              <a:rPr lang="sv-SE" sz="1200" dirty="0"/>
              <a:t>)</a:t>
            </a:r>
          </a:p>
          <a:p>
            <a:r>
              <a:rPr lang="sv-SE" sz="1200" b="1" dirty="0"/>
              <a:t>Scientific instrument: </a:t>
            </a:r>
            <a:br>
              <a:rPr lang="sv-SE" sz="1200" dirty="0"/>
            </a:br>
            <a:r>
              <a:rPr lang="sv-SE" sz="1200" dirty="0"/>
              <a:t>- Omnisys: HABIT (</a:t>
            </a:r>
            <a:r>
              <a:rPr lang="sv-SE" sz="1200" dirty="0" err="1"/>
              <a:t>ExoMars</a:t>
            </a:r>
            <a:r>
              <a:rPr lang="sv-SE" sz="1200" dirty="0"/>
              <a:t>)</a:t>
            </a:r>
          </a:p>
          <a:p>
            <a:r>
              <a:rPr lang="sv-SE" sz="1200" b="1" dirty="0"/>
              <a:t>FoU projekt:</a:t>
            </a:r>
            <a:br>
              <a:rPr lang="sv-SE" sz="1200" dirty="0"/>
            </a:br>
            <a:r>
              <a:rPr lang="sv-SE" sz="1200" dirty="0"/>
              <a:t>- OHB Sweden: </a:t>
            </a:r>
            <a:r>
              <a:rPr lang="sv-SE" sz="1200" dirty="0" err="1"/>
              <a:t>Evaluation</a:t>
            </a:r>
            <a:r>
              <a:rPr lang="sv-SE" sz="1200" dirty="0"/>
              <a:t> </a:t>
            </a:r>
            <a:r>
              <a:rPr lang="sv-SE" sz="1200" dirty="0" err="1"/>
              <a:t>of</a:t>
            </a:r>
            <a:r>
              <a:rPr lang="sv-SE" sz="1200" dirty="0"/>
              <a:t> </a:t>
            </a:r>
            <a:r>
              <a:rPr lang="sv-SE" sz="1200" dirty="0" err="1"/>
              <a:t>Electromagnetic</a:t>
            </a:r>
            <a:r>
              <a:rPr lang="sv-SE" sz="1200" dirty="0"/>
              <a:t> drive</a:t>
            </a:r>
            <a:br>
              <a:rPr lang="sv-SE" sz="1200" dirty="0"/>
            </a:br>
            <a:r>
              <a:rPr lang="sv-SE" sz="1200" dirty="0"/>
              <a:t>- OHB Sweden: </a:t>
            </a:r>
            <a:r>
              <a:rPr lang="en-US" sz="1200" dirty="0"/>
              <a:t>Improved Xenon Gauging Method for telecom spacecraft</a:t>
            </a:r>
            <a:br>
              <a:rPr lang="en-US" sz="1200" dirty="0"/>
            </a:br>
            <a:r>
              <a:rPr lang="en-US" sz="1200" dirty="0"/>
              <a:t>- Open Cosmos : QB50 </a:t>
            </a:r>
            <a:r>
              <a:rPr lang="en-US" sz="1200" dirty="0" err="1"/>
              <a:t>NanoSatellite</a:t>
            </a:r>
            <a:br>
              <a:rPr lang="en-US" sz="1200" dirty="0"/>
            </a:br>
            <a:r>
              <a:rPr lang="en-US" sz="1200" dirty="0"/>
              <a:t>- RUAG: </a:t>
            </a:r>
            <a:r>
              <a:rPr lang="en-GB" sz="1200" dirty="0"/>
              <a:t>Concurrent engineering for computers on a chip</a:t>
            </a:r>
            <a:br>
              <a:rPr lang="en-GB" sz="1200" dirty="0"/>
            </a:br>
            <a:r>
              <a:rPr lang="en-GB" sz="1200" dirty="0"/>
              <a:t>- ARDUINO: Certify devices for space</a:t>
            </a:r>
            <a:endParaRPr lang="sv-SE" sz="1200" dirty="0"/>
          </a:p>
        </p:txBody>
      </p:sp>
      <p:sp>
        <p:nvSpPr>
          <p:cNvPr id="36" name="Rektangel 35"/>
          <p:cNvSpPr/>
          <p:nvPr/>
        </p:nvSpPr>
        <p:spPr>
          <a:xfrm>
            <a:off x="5540828" y="1749174"/>
            <a:ext cx="2897778" cy="3046988"/>
          </a:xfrm>
          <a:prstGeom prst="rect">
            <a:avLst/>
          </a:prstGeom>
        </p:spPr>
        <p:txBody>
          <a:bodyPr wrap="square">
            <a:spAutoFit/>
          </a:bodyPr>
          <a:lstStyle/>
          <a:p>
            <a:r>
              <a:rPr lang="en-US" sz="1200" b="1" dirty="0"/>
              <a:t>Collaboration academy – space companies</a:t>
            </a:r>
          </a:p>
          <a:p>
            <a:pPr marL="171450" indent="-171450">
              <a:buFontTx/>
              <a:buChar char="-"/>
            </a:pPr>
            <a:r>
              <a:rPr lang="sv-SE" sz="1200" dirty="0"/>
              <a:t>SSC</a:t>
            </a:r>
          </a:p>
          <a:p>
            <a:pPr marL="171450" indent="-171450">
              <a:buFontTx/>
              <a:buChar char="-"/>
            </a:pPr>
            <a:r>
              <a:rPr lang="sv-SE" sz="1200" dirty="0"/>
              <a:t>OHB</a:t>
            </a:r>
          </a:p>
          <a:p>
            <a:pPr marL="171450" indent="-171450">
              <a:buFontTx/>
              <a:buChar char="-"/>
            </a:pPr>
            <a:r>
              <a:rPr lang="sv-SE" sz="1200" dirty="0"/>
              <a:t>NanoSpace</a:t>
            </a:r>
          </a:p>
          <a:p>
            <a:pPr marL="171450" indent="-171450">
              <a:buFontTx/>
              <a:buChar char="-"/>
            </a:pPr>
            <a:r>
              <a:rPr lang="sv-SE" sz="1200" dirty="0"/>
              <a:t>GKN</a:t>
            </a:r>
          </a:p>
          <a:p>
            <a:pPr marL="171450" indent="-171450">
              <a:buFontTx/>
              <a:buChar char="-"/>
            </a:pPr>
            <a:r>
              <a:rPr lang="sv-SE" sz="1200" dirty="0" err="1"/>
              <a:t>Open</a:t>
            </a:r>
            <a:r>
              <a:rPr lang="sv-SE" sz="1200" dirty="0"/>
              <a:t> Cosmos (Nytt)</a:t>
            </a:r>
          </a:p>
          <a:p>
            <a:pPr marL="171450" indent="-171450">
              <a:buFontTx/>
              <a:buChar char="-"/>
            </a:pPr>
            <a:r>
              <a:rPr lang="sv-SE" sz="1200" dirty="0"/>
              <a:t>Omnisys (nytt)</a:t>
            </a:r>
          </a:p>
          <a:p>
            <a:pPr marL="171450" indent="-171450">
              <a:buFontTx/>
              <a:buChar char="-"/>
            </a:pPr>
            <a:r>
              <a:rPr lang="sv-SE" sz="1200" dirty="0"/>
              <a:t>RUAG (Nytt)</a:t>
            </a:r>
          </a:p>
          <a:p>
            <a:endParaRPr lang="sv-SE" sz="1200" dirty="0"/>
          </a:p>
          <a:p>
            <a:r>
              <a:rPr lang="sv-SE" sz="1200" b="1" dirty="0" err="1"/>
              <a:t>Collaboration</a:t>
            </a:r>
            <a:r>
              <a:rPr lang="sv-SE" sz="1200" b="1" dirty="0"/>
              <a:t> </a:t>
            </a:r>
            <a:r>
              <a:rPr lang="sv-SE" sz="1200" b="1" dirty="0" err="1"/>
              <a:t>with</a:t>
            </a:r>
            <a:r>
              <a:rPr lang="sv-SE" sz="1200" b="1" dirty="0"/>
              <a:t> regional SME</a:t>
            </a:r>
          </a:p>
          <a:p>
            <a:pPr marL="171450" indent="-171450">
              <a:buFontTx/>
              <a:buChar char="-"/>
            </a:pPr>
            <a:r>
              <a:rPr lang="sv-SE" sz="1200" dirty="0" err="1"/>
              <a:t>Coonex</a:t>
            </a:r>
            <a:r>
              <a:rPr lang="sv-SE" sz="1200" dirty="0"/>
              <a:t> </a:t>
            </a:r>
            <a:r>
              <a:rPr lang="sv-SE" sz="1200" dirty="0" err="1"/>
              <a:t>Engineering</a:t>
            </a:r>
            <a:endParaRPr lang="sv-SE" sz="1200" dirty="0"/>
          </a:p>
          <a:p>
            <a:pPr marL="171450" indent="-171450">
              <a:buFontTx/>
              <a:buChar char="-"/>
            </a:pPr>
            <a:r>
              <a:rPr lang="sv-SE" sz="1200" dirty="0"/>
              <a:t>ARDUINO</a:t>
            </a:r>
          </a:p>
          <a:p>
            <a:pPr marL="171450" indent="-171450">
              <a:buFontTx/>
              <a:buChar char="-"/>
            </a:pPr>
            <a:r>
              <a:rPr lang="sv-SE" sz="1200" dirty="0"/>
              <a:t>N66</a:t>
            </a:r>
          </a:p>
          <a:p>
            <a:pPr marL="171450" indent="-171450">
              <a:buFontTx/>
              <a:buChar char="-"/>
            </a:pPr>
            <a:r>
              <a:rPr lang="sv-SE" sz="1200" dirty="0"/>
              <a:t>VTT</a:t>
            </a:r>
          </a:p>
          <a:p>
            <a:pPr marL="171450" indent="-171450">
              <a:buFontTx/>
              <a:buChar char="-"/>
            </a:pPr>
            <a:r>
              <a:rPr lang="sv-SE" sz="1200" dirty="0" err="1"/>
              <a:t>SatMission</a:t>
            </a:r>
            <a:r>
              <a:rPr lang="sv-SE" sz="1200" dirty="0"/>
              <a:t>/</a:t>
            </a:r>
            <a:r>
              <a:rPr lang="sv-SE" sz="1200" dirty="0" err="1"/>
              <a:t>PreEye</a:t>
            </a:r>
            <a:r>
              <a:rPr lang="sv-SE" sz="1200" dirty="0"/>
              <a:t>/N66</a:t>
            </a:r>
          </a:p>
          <a:p>
            <a:pPr marL="171450" indent="-171450">
              <a:buFontTx/>
              <a:buChar char="-"/>
            </a:pPr>
            <a:endParaRPr lang="sv-SE" sz="1200" dirty="0"/>
          </a:p>
        </p:txBody>
      </p:sp>
    </p:spTree>
    <p:extLst>
      <p:ext uri="{BB962C8B-B14F-4D97-AF65-F5344CB8AC3E}">
        <p14:creationId xmlns:p14="http://schemas.microsoft.com/office/powerpoint/2010/main" val="6065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ltu_ROT_wide_skarpheader_baksid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grpSp>
        <p:nvGrpSpPr>
          <p:cNvPr id="5" name="Grupp 4"/>
          <p:cNvGrpSpPr/>
          <p:nvPr/>
        </p:nvGrpSpPr>
        <p:grpSpPr>
          <a:xfrm>
            <a:off x="374650" y="2082800"/>
            <a:ext cx="1314450" cy="317500"/>
            <a:chOff x="374650" y="2082800"/>
            <a:chExt cx="1314450" cy="317500"/>
          </a:xfrm>
        </p:grpSpPr>
        <p:sp>
          <p:nvSpPr>
            <p:cNvPr id="4" name="Rektangel 3"/>
            <p:cNvSpPr/>
            <p:nvPr/>
          </p:nvSpPr>
          <p:spPr>
            <a:xfrm>
              <a:off x="374650" y="2082800"/>
              <a:ext cx="1314450" cy="292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textruta 2"/>
            <p:cNvSpPr txBox="1"/>
            <p:nvPr/>
          </p:nvSpPr>
          <p:spPr>
            <a:xfrm>
              <a:off x="374650" y="2154079"/>
              <a:ext cx="1039067" cy="246221"/>
            </a:xfrm>
            <a:prstGeom prst="rect">
              <a:avLst/>
            </a:prstGeom>
            <a:noFill/>
          </p:spPr>
          <p:txBody>
            <a:bodyPr wrap="none" rtlCol="0">
              <a:spAutoFit/>
            </a:bodyPr>
            <a:lstStyle/>
            <a:p>
              <a:r>
                <a:rPr lang="sv-SE" sz="1000" b="1" dirty="0">
                  <a:latin typeface="+mj-lt"/>
                  <a:cs typeface="Arial" panose="020B0604020202020204" pitchFamily="34" charset="0"/>
                </a:rPr>
                <a:t>Samfinansiering</a:t>
              </a:r>
            </a:p>
          </p:txBody>
        </p:sp>
      </p:grpSp>
      <p:grpSp>
        <p:nvGrpSpPr>
          <p:cNvPr id="6" name="Grupp 5"/>
          <p:cNvGrpSpPr/>
          <p:nvPr/>
        </p:nvGrpSpPr>
        <p:grpSpPr>
          <a:xfrm>
            <a:off x="3073400" y="2082800"/>
            <a:ext cx="1314450" cy="317500"/>
            <a:chOff x="374650" y="2082800"/>
            <a:chExt cx="1314450" cy="317500"/>
          </a:xfrm>
        </p:grpSpPr>
        <p:sp>
          <p:nvSpPr>
            <p:cNvPr id="7" name="Rektangel 6"/>
            <p:cNvSpPr/>
            <p:nvPr/>
          </p:nvSpPr>
          <p:spPr>
            <a:xfrm>
              <a:off x="374650" y="2082800"/>
              <a:ext cx="1314450" cy="292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textruta 7"/>
            <p:cNvSpPr txBox="1"/>
            <p:nvPr/>
          </p:nvSpPr>
          <p:spPr>
            <a:xfrm>
              <a:off x="374650" y="2154079"/>
              <a:ext cx="635110" cy="246221"/>
            </a:xfrm>
            <a:prstGeom prst="rect">
              <a:avLst/>
            </a:prstGeom>
            <a:noFill/>
          </p:spPr>
          <p:txBody>
            <a:bodyPr wrap="none" rtlCol="0">
              <a:spAutoFit/>
            </a:bodyPr>
            <a:lstStyle/>
            <a:p>
              <a:r>
                <a:rPr lang="sv-SE" sz="1000" b="1" dirty="0">
                  <a:latin typeface="+mj-lt"/>
                  <a:cs typeface="Arial" panose="020B0604020202020204" pitchFamily="34" charset="0"/>
                </a:rPr>
                <a:t>Partners</a:t>
              </a:r>
            </a:p>
          </p:txBody>
        </p:sp>
      </p:grpSp>
      <p:grpSp>
        <p:nvGrpSpPr>
          <p:cNvPr id="12" name="Grupp 11"/>
          <p:cNvGrpSpPr/>
          <p:nvPr/>
        </p:nvGrpSpPr>
        <p:grpSpPr>
          <a:xfrm>
            <a:off x="6216650" y="2082800"/>
            <a:ext cx="1314450" cy="317500"/>
            <a:chOff x="374650" y="2082800"/>
            <a:chExt cx="1314450" cy="317500"/>
          </a:xfrm>
        </p:grpSpPr>
        <p:sp>
          <p:nvSpPr>
            <p:cNvPr id="13" name="Rektangel 12"/>
            <p:cNvSpPr/>
            <p:nvPr/>
          </p:nvSpPr>
          <p:spPr>
            <a:xfrm>
              <a:off x="374650" y="2082800"/>
              <a:ext cx="1314450" cy="292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textruta 13"/>
            <p:cNvSpPr txBox="1"/>
            <p:nvPr/>
          </p:nvSpPr>
          <p:spPr>
            <a:xfrm>
              <a:off x="374650" y="2154079"/>
              <a:ext cx="1111202" cy="246221"/>
            </a:xfrm>
            <a:prstGeom prst="rect">
              <a:avLst/>
            </a:prstGeom>
            <a:noFill/>
          </p:spPr>
          <p:txBody>
            <a:bodyPr wrap="none" rtlCol="0">
              <a:spAutoFit/>
            </a:bodyPr>
            <a:lstStyle/>
            <a:p>
              <a:r>
                <a:rPr lang="sv-SE" sz="1000" b="1" dirty="0">
                  <a:latin typeface="+mj-lt"/>
                  <a:cs typeface="Arial" panose="020B0604020202020204" pitchFamily="34" charset="0"/>
                </a:rPr>
                <a:t>Ägare - Ansvariga</a:t>
              </a:r>
            </a:p>
          </p:txBody>
        </p:sp>
      </p:grpSp>
      <p:sp>
        <p:nvSpPr>
          <p:cNvPr id="9" name="Rektangel 8"/>
          <p:cNvSpPr/>
          <p:nvPr/>
        </p:nvSpPr>
        <p:spPr>
          <a:xfrm>
            <a:off x="4249271" y="2571750"/>
            <a:ext cx="1118922" cy="4164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Bildobjekt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7850" y="2646335"/>
            <a:ext cx="907358" cy="267313"/>
          </a:xfrm>
          <a:prstGeom prst="rect">
            <a:avLst/>
          </a:prstGeom>
        </p:spPr>
      </p:pic>
    </p:spTree>
    <p:extLst>
      <p:ext uri="{BB962C8B-B14F-4D97-AF65-F5344CB8AC3E}">
        <p14:creationId xmlns:p14="http://schemas.microsoft.com/office/powerpoint/2010/main" val="400233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AP3 - Innovationsstödsystemet</a:t>
            </a:r>
          </a:p>
        </p:txBody>
      </p:sp>
      <p:sp>
        <p:nvSpPr>
          <p:cNvPr id="6" name="textruta 5"/>
          <p:cNvSpPr txBox="1"/>
          <p:nvPr/>
        </p:nvSpPr>
        <p:spPr>
          <a:xfrm>
            <a:off x="678341" y="1940266"/>
            <a:ext cx="6154056" cy="1815882"/>
          </a:xfrm>
          <a:prstGeom prst="rect">
            <a:avLst/>
          </a:prstGeom>
          <a:noFill/>
        </p:spPr>
        <p:txBody>
          <a:bodyPr wrap="square" rtlCol="0">
            <a:spAutoFit/>
          </a:bodyPr>
          <a:lstStyle/>
          <a:p>
            <a:pPr marL="342900" indent="-342900">
              <a:buFont typeface="+mj-lt"/>
              <a:buAutoNum type="arabicPeriod"/>
            </a:pPr>
            <a:r>
              <a:rPr lang="sv-SE" sz="1400" dirty="0"/>
              <a:t>utveckla samarbetet med olika förmågor inom innovationssystemet </a:t>
            </a:r>
          </a:p>
          <a:p>
            <a:pPr marL="342900" indent="-342900">
              <a:buFont typeface="+mj-lt"/>
              <a:buAutoNum type="arabicPeriod"/>
            </a:pPr>
            <a:r>
              <a:rPr lang="sv-SE" sz="1400" dirty="0"/>
              <a:t>skapa innovativa mötesplatser för intressenter inom rymdbranschen</a:t>
            </a:r>
          </a:p>
          <a:p>
            <a:pPr marL="342900" indent="-342900">
              <a:buFont typeface="+mj-lt"/>
              <a:buAutoNum type="arabicPeriod"/>
            </a:pPr>
            <a:r>
              <a:rPr lang="sv-SE" sz="1400" dirty="0"/>
              <a:t>implementera nya metoder och processer för innovation, kommersia­lisering och affärsutveckling</a:t>
            </a:r>
          </a:p>
          <a:p>
            <a:pPr marL="342900" indent="-342900">
              <a:buFont typeface="+mj-lt"/>
              <a:buAutoNum type="arabicPeriod"/>
            </a:pPr>
            <a:r>
              <a:rPr lang="sv-SE" sz="1400" dirty="0"/>
              <a:t>sammanföra studenter, doktorander, industrin, </a:t>
            </a:r>
            <a:r>
              <a:rPr lang="sv-SE" sz="1400" dirty="0" err="1"/>
              <a:t>SME:er</a:t>
            </a:r>
            <a:r>
              <a:rPr lang="sv-SE" sz="1400" dirty="0"/>
              <a:t> och andra intressenter i näringslivet </a:t>
            </a:r>
          </a:p>
          <a:p>
            <a:pPr marL="342900" indent="-342900">
              <a:buFont typeface="+mj-lt"/>
              <a:buAutoNum type="arabicPeriod"/>
            </a:pPr>
            <a:r>
              <a:rPr lang="sv-SE" sz="1400" dirty="0"/>
              <a:t>inventera resultatet kontinuerligt och fånga upp potentiella affärsidéer</a:t>
            </a:r>
          </a:p>
          <a:p>
            <a:pPr marL="342900" indent="-342900">
              <a:buFont typeface="+mj-lt"/>
              <a:buAutoNum type="arabicPeriod"/>
            </a:pPr>
            <a:r>
              <a:rPr lang="sv-SE" sz="1400" dirty="0"/>
              <a:t>verifiera och utveckla affärsidéerna inom t.ex. en rymdinkubator</a:t>
            </a:r>
          </a:p>
        </p:txBody>
      </p:sp>
      <p:pic>
        <p:nvPicPr>
          <p:cNvPr id="17" name="Bildobjekt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454" y="3839829"/>
            <a:ext cx="1508665" cy="1026114"/>
          </a:xfrm>
          <a:prstGeom prst="rect">
            <a:avLst/>
          </a:prstGeom>
        </p:spPr>
      </p:pic>
      <p:pic>
        <p:nvPicPr>
          <p:cNvPr id="18" name="Bildobjekt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341" y="3839828"/>
            <a:ext cx="1346289" cy="1022763"/>
          </a:xfrm>
          <a:prstGeom prst="rect">
            <a:avLst/>
          </a:prstGeom>
        </p:spPr>
      </p:pic>
      <p:pic>
        <p:nvPicPr>
          <p:cNvPr id="19" name="Bildobjekt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6457" y="3834921"/>
            <a:ext cx="1217824" cy="1026115"/>
          </a:xfrm>
          <a:prstGeom prst="rect">
            <a:avLst/>
          </a:prstGeom>
        </p:spPr>
      </p:pic>
      <p:pic>
        <p:nvPicPr>
          <p:cNvPr id="20" name="Bildobjekt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9648" y="3839827"/>
            <a:ext cx="1077655" cy="1026115"/>
          </a:xfrm>
          <a:prstGeom prst="rect">
            <a:avLst/>
          </a:prstGeom>
        </p:spPr>
      </p:pic>
      <p:pic>
        <p:nvPicPr>
          <p:cNvPr id="21" name="Bildobjekt 2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34113" y="3839827"/>
            <a:ext cx="1003383" cy="1016305"/>
          </a:xfrm>
          <a:prstGeom prst="rect">
            <a:avLst/>
          </a:prstGeom>
        </p:spPr>
      </p:pic>
      <p:pic>
        <p:nvPicPr>
          <p:cNvPr id="22" name="Bildobjekt 2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097314" y="3846667"/>
            <a:ext cx="972458" cy="1019276"/>
          </a:xfrm>
          <a:prstGeom prst="rect">
            <a:avLst/>
          </a:prstGeom>
        </p:spPr>
      </p:pic>
      <p:sp>
        <p:nvSpPr>
          <p:cNvPr id="12" name="Rektangel 11"/>
          <p:cNvSpPr/>
          <p:nvPr/>
        </p:nvSpPr>
        <p:spPr>
          <a:xfrm>
            <a:off x="7352696" y="1944932"/>
            <a:ext cx="788113" cy="1065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00" dirty="0"/>
          </a:p>
        </p:txBody>
      </p:sp>
      <p:sp>
        <p:nvSpPr>
          <p:cNvPr id="13" name="textruta 12"/>
          <p:cNvSpPr txBox="1"/>
          <p:nvPr/>
        </p:nvSpPr>
        <p:spPr>
          <a:xfrm>
            <a:off x="7286593" y="3051784"/>
            <a:ext cx="865291" cy="461665"/>
          </a:xfrm>
          <a:prstGeom prst="rect">
            <a:avLst/>
          </a:prstGeom>
          <a:noFill/>
        </p:spPr>
        <p:txBody>
          <a:bodyPr wrap="square" rtlCol="0">
            <a:spAutoFit/>
          </a:bodyPr>
          <a:lstStyle/>
          <a:p>
            <a:pPr algn="ctr"/>
            <a:r>
              <a:rPr lang="en-GB" sz="800" i="1" dirty="0"/>
              <a:t>Mattias Gustafsson</a:t>
            </a:r>
            <a:br>
              <a:rPr lang="en-GB" sz="800" i="1" dirty="0"/>
            </a:br>
            <a:r>
              <a:rPr lang="en-GB" sz="800" i="1" dirty="0"/>
              <a:t>LTU Business</a:t>
            </a:r>
          </a:p>
        </p:txBody>
      </p:sp>
      <p:pic>
        <p:nvPicPr>
          <p:cNvPr id="14" name="Bildobjekt 1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38761" y="1940266"/>
            <a:ext cx="829358" cy="1084199"/>
          </a:xfrm>
          <a:prstGeom prst="rect">
            <a:avLst/>
          </a:prstGeom>
        </p:spPr>
      </p:pic>
    </p:spTree>
    <p:extLst>
      <p:ext uri="{BB962C8B-B14F-4D97-AF65-F5344CB8AC3E}">
        <p14:creationId xmlns:p14="http://schemas.microsoft.com/office/powerpoint/2010/main" val="347323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en-GB" sz="2800" b="1" dirty="0" err="1"/>
              <a:t>Innovationstödsystemet</a:t>
            </a:r>
            <a:endParaRPr lang="en-GB" sz="2800" b="1" dirty="0"/>
          </a:p>
        </p:txBody>
      </p:sp>
      <p:sp>
        <p:nvSpPr>
          <p:cNvPr id="15" name="textruta 14"/>
          <p:cNvSpPr txBox="1"/>
          <p:nvPr/>
        </p:nvSpPr>
        <p:spPr>
          <a:xfrm>
            <a:off x="1621917" y="3159737"/>
            <a:ext cx="865291" cy="461665"/>
          </a:xfrm>
          <a:prstGeom prst="rect">
            <a:avLst/>
          </a:prstGeom>
          <a:noFill/>
        </p:spPr>
        <p:txBody>
          <a:bodyPr wrap="square" rtlCol="0">
            <a:spAutoFit/>
          </a:bodyPr>
          <a:lstStyle/>
          <a:p>
            <a:pPr algn="ctr"/>
            <a:r>
              <a:rPr lang="en-GB" sz="800" i="1" dirty="0"/>
              <a:t>Johanna </a:t>
            </a:r>
          </a:p>
          <a:p>
            <a:pPr algn="ctr"/>
            <a:r>
              <a:rPr lang="en-GB" sz="800" i="1" dirty="0"/>
              <a:t>Bergström-Roos</a:t>
            </a:r>
            <a:br>
              <a:rPr lang="en-GB" sz="800" i="1" dirty="0"/>
            </a:br>
            <a:r>
              <a:rPr lang="en-GB" sz="800" i="1" dirty="0"/>
              <a:t>LTU Business</a:t>
            </a:r>
          </a:p>
        </p:txBody>
      </p:sp>
      <p:pic>
        <p:nvPicPr>
          <p:cNvPr id="16" name="Bildobjekt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6330" y="2064185"/>
            <a:ext cx="850878" cy="1074058"/>
          </a:xfrm>
          <a:prstGeom prst="rect">
            <a:avLst/>
          </a:prstGeom>
        </p:spPr>
      </p:pic>
      <p:pic>
        <p:nvPicPr>
          <p:cNvPr id="17" name="Bildobjekt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3667" y="3830019"/>
            <a:ext cx="1508665" cy="1026114"/>
          </a:xfrm>
          <a:prstGeom prst="rect">
            <a:avLst/>
          </a:prstGeom>
        </p:spPr>
      </p:pic>
      <p:pic>
        <p:nvPicPr>
          <p:cNvPr id="18" name="Bildobjekt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41" y="3839828"/>
            <a:ext cx="1346289" cy="1022763"/>
          </a:xfrm>
          <a:prstGeom prst="rect">
            <a:avLst/>
          </a:prstGeom>
        </p:spPr>
      </p:pic>
      <p:pic>
        <p:nvPicPr>
          <p:cNvPr id="19" name="Bildobjekt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27462" y="3825111"/>
            <a:ext cx="1217824" cy="1026115"/>
          </a:xfrm>
          <a:prstGeom prst="rect">
            <a:avLst/>
          </a:prstGeom>
        </p:spPr>
      </p:pic>
      <p:pic>
        <p:nvPicPr>
          <p:cNvPr id="20" name="Bildobjekt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6125" y="3830017"/>
            <a:ext cx="1077655" cy="1026115"/>
          </a:xfrm>
          <a:prstGeom prst="rect">
            <a:avLst/>
          </a:prstGeom>
        </p:spPr>
      </p:pic>
      <p:pic>
        <p:nvPicPr>
          <p:cNvPr id="21" name="Bildobjekt 2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82854" y="3830017"/>
            <a:ext cx="1003383" cy="1016305"/>
          </a:xfrm>
          <a:prstGeom prst="rect">
            <a:avLst/>
          </a:prstGeom>
        </p:spPr>
      </p:pic>
      <p:pic>
        <p:nvPicPr>
          <p:cNvPr id="22" name="Bildobjekt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42067" y="3846667"/>
            <a:ext cx="1261533" cy="1019276"/>
          </a:xfrm>
          <a:prstGeom prst="rect">
            <a:avLst/>
          </a:prstGeom>
        </p:spPr>
      </p:pic>
      <p:sp>
        <p:nvSpPr>
          <p:cNvPr id="14" name="textruta 13"/>
          <p:cNvSpPr txBox="1"/>
          <p:nvPr/>
        </p:nvSpPr>
        <p:spPr>
          <a:xfrm>
            <a:off x="3596358" y="3193861"/>
            <a:ext cx="923947" cy="338554"/>
          </a:xfrm>
          <a:prstGeom prst="rect">
            <a:avLst/>
          </a:prstGeom>
          <a:noFill/>
        </p:spPr>
        <p:txBody>
          <a:bodyPr wrap="square" rtlCol="0">
            <a:spAutoFit/>
          </a:bodyPr>
          <a:lstStyle/>
          <a:p>
            <a:pPr algn="ctr"/>
            <a:r>
              <a:rPr lang="en-GB" sz="800" i="1" dirty="0"/>
              <a:t>Jens Lundström</a:t>
            </a:r>
            <a:br>
              <a:rPr lang="en-GB" sz="800" i="1" dirty="0"/>
            </a:br>
            <a:r>
              <a:rPr lang="en-GB" sz="800" i="1" dirty="0"/>
              <a:t>ABI/ESA-BIC</a:t>
            </a:r>
          </a:p>
        </p:txBody>
      </p:sp>
      <p:sp>
        <p:nvSpPr>
          <p:cNvPr id="26" name="textruta 25"/>
          <p:cNvSpPr txBox="1"/>
          <p:nvPr/>
        </p:nvSpPr>
        <p:spPr>
          <a:xfrm>
            <a:off x="4652805" y="3202983"/>
            <a:ext cx="1002825" cy="338554"/>
          </a:xfrm>
          <a:prstGeom prst="rect">
            <a:avLst/>
          </a:prstGeom>
          <a:noFill/>
        </p:spPr>
        <p:txBody>
          <a:bodyPr wrap="square" rtlCol="0">
            <a:spAutoFit/>
          </a:bodyPr>
          <a:lstStyle/>
          <a:p>
            <a:pPr algn="ctr"/>
            <a:r>
              <a:rPr lang="en-GB" sz="800" i="1" dirty="0"/>
              <a:t>Joakim Enerstam</a:t>
            </a:r>
            <a:br>
              <a:rPr lang="en-GB" sz="800" i="1" dirty="0"/>
            </a:br>
            <a:r>
              <a:rPr lang="en-GB" sz="800" i="1" dirty="0"/>
              <a:t>ABI/ESA-BIC</a:t>
            </a:r>
          </a:p>
        </p:txBody>
      </p:sp>
      <p:pic>
        <p:nvPicPr>
          <p:cNvPr id="3" name="Bildobjekt 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99110" y="2000857"/>
            <a:ext cx="910216" cy="1145767"/>
          </a:xfrm>
          <a:prstGeom prst="rect">
            <a:avLst/>
          </a:prstGeom>
        </p:spPr>
      </p:pic>
      <p:pic>
        <p:nvPicPr>
          <p:cNvPr id="4" name="Bildobjekt 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72832" y="1921801"/>
            <a:ext cx="916367" cy="1229805"/>
          </a:xfrm>
          <a:prstGeom prst="rect">
            <a:avLst/>
          </a:prstGeom>
        </p:spPr>
      </p:pic>
      <p:sp>
        <p:nvSpPr>
          <p:cNvPr id="36" name="textruta 35"/>
          <p:cNvSpPr txBox="1"/>
          <p:nvPr/>
        </p:nvSpPr>
        <p:spPr>
          <a:xfrm>
            <a:off x="5672972" y="3191418"/>
            <a:ext cx="1002825" cy="338554"/>
          </a:xfrm>
          <a:prstGeom prst="rect">
            <a:avLst/>
          </a:prstGeom>
          <a:noFill/>
        </p:spPr>
        <p:txBody>
          <a:bodyPr wrap="square" rtlCol="0">
            <a:spAutoFit/>
          </a:bodyPr>
          <a:lstStyle/>
          <a:p>
            <a:pPr algn="ctr"/>
            <a:r>
              <a:rPr lang="en-GB" sz="800" i="1" dirty="0"/>
              <a:t>Tommy Lahti</a:t>
            </a:r>
            <a:br>
              <a:rPr lang="en-GB" sz="800" i="1" dirty="0"/>
            </a:br>
            <a:r>
              <a:rPr lang="en-GB" sz="800" i="1" dirty="0"/>
              <a:t>Progressum</a:t>
            </a:r>
          </a:p>
        </p:txBody>
      </p:sp>
      <p:pic>
        <p:nvPicPr>
          <p:cNvPr id="10" name="Bildobjekt 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18231" y="2079708"/>
            <a:ext cx="914400" cy="1074051"/>
          </a:xfrm>
          <a:prstGeom prst="rect">
            <a:avLst/>
          </a:prstGeom>
        </p:spPr>
      </p:pic>
      <p:sp>
        <p:nvSpPr>
          <p:cNvPr id="38" name="textruta 37"/>
          <p:cNvSpPr txBox="1"/>
          <p:nvPr/>
        </p:nvSpPr>
        <p:spPr>
          <a:xfrm>
            <a:off x="2594568" y="3167509"/>
            <a:ext cx="865291" cy="338554"/>
          </a:xfrm>
          <a:prstGeom prst="rect">
            <a:avLst/>
          </a:prstGeom>
          <a:noFill/>
        </p:spPr>
        <p:txBody>
          <a:bodyPr wrap="square" rtlCol="0">
            <a:spAutoFit/>
          </a:bodyPr>
          <a:lstStyle/>
          <a:p>
            <a:pPr algn="ctr"/>
            <a:r>
              <a:rPr lang="en-GB" sz="800" i="1" dirty="0"/>
              <a:t>Pär Johansson</a:t>
            </a:r>
            <a:br>
              <a:rPr lang="en-GB" sz="800" i="1" dirty="0"/>
            </a:br>
            <a:r>
              <a:rPr lang="en-GB" sz="800" i="1" dirty="0"/>
              <a:t>LTU Business</a:t>
            </a:r>
          </a:p>
        </p:txBody>
      </p:sp>
      <p:pic>
        <p:nvPicPr>
          <p:cNvPr id="11" name="Bildobjekt 1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608240" y="2070287"/>
            <a:ext cx="990600" cy="1070821"/>
          </a:xfrm>
          <a:prstGeom prst="rect">
            <a:avLst/>
          </a:prstGeom>
        </p:spPr>
      </p:pic>
      <p:sp>
        <p:nvSpPr>
          <p:cNvPr id="28" name="textruta 27"/>
          <p:cNvSpPr txBox="1"/>
          <p:nvPr/>
        </p:nvSpPr>
        <p:spPr>
          <a:xfrm>
            <a:off x="6694558" y="3186560"/>
            <a:ext cx="865291" cy="461665"/>
          </a:xfrm>
          <a:prstGeom prst="rect">
            <a:avLst/>
          </a:prstGeom>
          <a:noFill/>
        </p:spPr>
        <p:txBody>
          <a:bodyPr wrap="square" rtlCol="0">
            <a:spAutoFit/>
          </a:bodyPr>
          <a:lstStyle/>
          <a:p>
            <a:pPr algn="ctr"/>
            <a:r>
              <a:rPr lang="en-GB" sz="800" i="1" dirty="0"/>
              <a:t>Ann-Christin Samuelsson</a:t>
            </a:r>
            <a:br>
              <a:rPr lang="en-GB" sz="800" i="1" dirty="0"/>
            </a:br>
            <a:r>
              <a:rPr lang="en-GB" sz="800" i="1" dirty="0"/>
              <a:t>Kiruna </a:t>
            </a:r>
            <a:r>
              <a:rPr lang="en-GB" sz="800" i="1" dirty="0" err="1"/>
              <a:t>kommun</a:t>
            </a:r>
            <a:endParaRPr lang="en-GB" sz="800" i="1" dirty="0"/>
          </a:p>
        </p:txBody>
      </p:sp>
      <p:sp>
        <p:nvSpPr>
          <p:cNvPr id="29" name="Rektangel 28"/>
          <p:cNvSpPr/>
          <p:nvPr/>
        </p:nvSpPr>
        <p:spPr>
          <a:xfrm>
            <a:off x="746339" y="2061575"/>
            <a:ext cx="788113" cy="1065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00" dirty="0"/>
          </a:p>
        </p:txBody>
      </p:sp>
      <p:sp>
        <p:nvSpPr>
          <p:cNvPr id="31" name="textruta 30"/>
          <p:cNvSpPr txBox="1"/>
          <p:nvPr/>
        </p:nvSpPr>
        <p:spPr>
          <a:xfrm>
            <a:off x="680236" y="3168427"/>
            <a:ext cx="865291" cy="461665"/>
          </a:xfrm>
          <a:prstGeom prst="rect">
            <a:avLst/>
          </a:prstGeom>
          <a:noFill/>
        </p:spPr>
        <p:txBody>
          <a:bodyPr wrap="square" rtlCol="0">
            <a:spAutoFit/>
          </a:bodyPr>
          <a:lstStyle/>
          <a:p>
            <a:pPr algn="ctr"/>
            <a:r>
              <a:rPr lang="en-GB" sz="800" i="1" dirty="0"/>
              <a:t>Mattias Gustafsson</a:t>
            </a:r>
            <a:br>
              <a:rPr lang="en-GB" sz="800" i="1" dirty="0"/>
            </a:br>
            <a:r>
              <a:rPr lang="en-GB" sz="800" i="1" dirty="0"/>
              <a:t>LTU Business</a:t>
            </a:r>
          </a:p>
        </p:txBody>
      </p:sp>
      <p:pic>
        <p:nvPicPr>
          <p:cNvPr id="23" name="Bildobjekt 22"/>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727417" y="2082800"/>
            <a:ext cx="834571" cy="1074058"/>
          </a:xfrm>
          <a:prstGeom prst="rect">
            <a:avLst/>
          </a:prstGeom>
        </p:spPr>
      </p:pic>
      <p:pic>
        <p:nvPicPr>
          <p:cNvPr id="24" name="Bildobjekt 23"/>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32404" y="2056909"/>
            <a:ext cx="829358" cy="1084199"/>
          </a:xfrm>
          <a:prstGeom prst="rect">
            <a:avLst/>
          </a:prstGeom>
        </p:spPr>
      </p:pic>
    </p:spTree>
    <p:extLst>
      <p:ext uri="{BB962C8B-B14F-4D97-AF65-F5344CB8AC3E}">
        <p14:creationId xmlns:p14="http://schemas.microsoft.com/office/powerpoint/2010/main" val="138388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20 </a:t>
            </a:r>
            <a:r>
              <a:rPr lang="sv-SE" sz="2800" b="1"/>
              <a:t>doktorander- 180 </a:t>
            </a:r>
            <a:r>
              <a:rPr lang="sv-SE" sz="2800" b="1" dirty="0"/>
              <a:t>studenter</a:t>
            </a:r>
          </a:p>
        </p:txBody>
      </p:sp>
      <p:pic>
        <p:nvPicPr>
          <p:cNvPr id="1028" name="Picture 4" descr="http://manualthinking.com/wp-content/uploads/2012/03/1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672178">
            <a:off x="664710" y="1862450"/>
            <a:ext cx="1828678" cy="12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fter5creative.com.au/blog/wp-content/uploads/2012/03/workshop-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5876">
            <a:off x="6309293" y="1911001"/>
            <a:ext cx="1828780" cy="1219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hinkeu21.files.wordpress.com/2010/12/dsc_00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45258" y="3701050"/>
            <a:ext cx="1718095" cy="114253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22718" y="1939262"/>
            <a:ext cx="1817763" cy="1363323"/>
          </a:xfrm>
          <a:prstGeom prst="rect">
            <a:avLst/>
          </a:prstGeom>
        </p:spPr>
      </p:pic>
      <p:pic>
        <p:nvPicPr>
          <p:cNvPr id="4" name="Bildobjekt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2836" y="2779778"/>
            <a:ext cx="1232201" cy="1842544"/>
          </a:xfrm>
          <a:prstGeom prst="rect">
            <a:avLst/>
          </a:prstGeom>
        </p:spPr>
      </p:pic>
      <p:pic>
        <p:nvPicPr>
          <p:cNvPr id="5" name="Bildobjekt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3451" y="1727582"/>
            <a:ext cx="1775940" cy="1331955"/>
          </a:xfrm>
          <a:prstGeom prst="rect">
            <a:avLst/>
          </a:prstGeom>
        </p:spPr>
      </p:pic>
      <p:pic>
        <p:nvPicPr>
          <p:cNvPr id="7" name="Bildobjekt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28580" y="3384662"/>
            <a:ext cx="1879317" cy="1261198"/>
          </a:xfrm>
          <a:prstGeom prst="rect">
            <a:avLst/>
          </a:prstGeom>
        </p:spPr>
      </p:pic>
      <p:pic>
        <p:nvPicPr>
          <p:cNvPr id="8" name="Bildobjekt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73124" y="3137612"/>
            <a:ext cx="2089775" cy="1393183"/>
          </a:xfrm>
          <a:prstGeom prst="rect">
            <a:avLst/>
          </a:prstGeom>
        </p:spPr>
      </p:pic>
    </p:spTree>
    <p:extLst>
      <p:ext uri="{BB962C8B-B14F-4D97-AF65-F5344CB8AC3E}">
        <p14:creationId xmlns:p14="http://schemas.microsoft.com/office/powerpoint/2010/main" val="298785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 name="Bildobjekt 5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3789" y="1859918"/>
            <a:ext cx="2734249" cy="3010531"/>
          </a:xfrm>
          <a:prstGeom prst="rect">
            <a:avLst/>
          </a:prstGeom>
        </p:spPr>
      </p:pic>
      <p:sp>
        <p:nvSpPr>
          <p:cNvPr id="2" name="Rubrik 1"/>
          <p:cNvSpPr>
            <a:spLocks noGrp="1"/>
          </p:cNvSpPr>
          <p:nvPr>
            <p:ph type="ctrTitle"/>
          </p:nvPr>
        </p:nvSpPr>
        <p:spPr>
          <a:xfrm>
            <a:off x="678341" y="837747"/>
            <a:ext cx="7772400" cy="1102519"/>
          </a:xfrm>
        </p:spPr>
        <p:txBody>
          <a:bodyPr>
            <a:normAutofit/>
          </a:bodyPr>
          <a:lstStyle/>
          <a:p>
            <a:r>
              <a:rPr lang="sv-SE" sz="2800" b="1" dirty="0"/>
              <a:t>SMF i regionen</a:t>
            </a:r>
          </a:p>
        </p:txBody>
      </p:sp>
      <p:sp>
        <p:nvSpPr>
          <p:cNvPr id="38" name="Rektangel 37"/>
          <p:cNvSpPr/>
          <p:nvPr/>
        </p:nvSpPr>
        <p:spPr>
          <a:xfrm>
            <a:off x="5186113" y="2143638"/>
            <a:ext cx="713657" cy="215444"/>
          </a:xfrm>
          <a:prstGeom prst="rect">
            <a:avLst/>
          </a:prstGeom>
        </p:spPr>
        <p:txBody>
          <a:bodyPr wrap="none">
            <a:spAutoFit/>
          </a:bodyPr>
          <a:lstStyle/>
          <a:p>
            <a:r>
              <a:rPr lang="sv-SE" sz="800" dirty="0">
                <a:solidFill>
                  <a:srgbClr val="FF0000"/>
                </a:solidFill>
              </a:rPr>
              <a:t>XXXXXXXXXX</a:t>
            </a:r>
          </a:p>
        </p:txBody>
      </p:sp>
      <p:sp>
        <p:nvSpPr>
          <p:cNvPr id="39" name="Rektangel 38"/>
          <p:cNvSpPr/>
          <p:nvPr/>
        </p:nvSpPr>
        <p:spPr>
          <a:xfrm>
            <a:off x="5942196" y="2140970"/>
            <a:ext cx="681597" cy="215444"/>
          </a:xfrm>
          <a:prstGeom prst="rect">
            <a:avLst/>
          </a:prstGeom>
        </p:spPr>
        <p:txBody>
          <a:bodyPr wrap="none">
            <a:spAutoFit/>
          </a:bodyPr>
          <a:lstStyle/>
          <a:p>
            <a:r>
              <a:rPr lang="sv-SE" sz="800" dirty="0">
                <a:solidFill>
                  <a:srgbClr val="FF0000"/>
                </a:solidFill>
              </a:rPr>
              <a:t>YYYYYYYYYY</a:t>
            </a:r>
          </a:p>
        </p:txBody>
      </p:sp>
      <p:sp>
        <p:nvSpPr>
          <p:cNvPr id="40" name="Rektangel 39"/>
          <p:cNvSpPr/>
          <p:nvPr/>
        </p:nvSpPr>
        <p:spPr>
          <a:xfrm>
            <a:off x="5157822" y="2341475"/>
            <a:ext cx="665567" cy="215444"/>
          </a:xfrm>
          <a:prstGeom prst="rect">
            <a:avLst/>
          </a:prstGeom>
        </p:spPr>
        <p:txBody>
          <a:bodyPr wrap="none">
            <a:spAutoFit/>
          </a:bodyPr>
          <a:lstStyle/>
          <a:p>
            <a:r>
              <a:rPr lang="sv-SE" sz="800" dirty="0">
                <a:solidFill>
                  <a:srgbClr val="FF0000"/>
                </a:solidFill>
              </a:rPr>
              <a:t>ZZZZZZZZZZ</a:t>
            </a:r>
          </a:p>
        </p:txBody>
      </p:sp>
      <p:sp>
        <p:nvSpPr>
          <p:cNvPr id="41" name="Rektangel 40"/>
          <p:cNvSpPr/>
          <p:nvPr/>
        </p:nvSpPr>
        <p:spPr>
          <a:xfrm>
            <a:off x="5906320" y="2328513"/>
            <a:ext cx="554960" cy="215444"/>
          </a:xfrm>
          <a:prstGeom prst="rect">
            <a:avLst/>
          </a:prstGeom>
        </p:spPr>
        <p:txBody>
          <a:bodyPr wrap="none">
            <a:spAutoFit/>
          </a:bodyPr>
          <a:lstStyle/>
          <a:p>
            <a:r>
              <a:rPr lang="sv-SE" sz="800" dirty="0">
                <a:solidFill>
                  <a:srgbClr val="FF0000"/>
                </a:solidFill>
              </a:rPr>
              <a:t>PPPPPPP</a:t>
            </a:r>
          </a:p>
        </p:txBody>
      </p:sp>
      <p:sp>
        <p:nvSpPr>
          <p:cNvPr id="42" name="Rektangel 41"/>
          <p:cNvSpPr/>
          <p:nvPr/>
        </p:nvSpPr>
        <p:spPr>
          <a:xfrm>
            <a:off x="6507972" y="2317797"/>
            <a:ext cx="391454" cy="215444"/>
          </a:xfrm>
          <a:prstGeom prst="rect">
            <a:avLst/>
          </a:prstGeom>
        </p:spPr>
        <p:txBody>
          <a:bodyPr wrap="none">
            <a:spAutoFit/>
          </a:bodyPr>
          <a:lstStyle/>
          <a:p>
            <a:r>
              <a:rPr lang="sv-SE" sz="800" dirty="0">
                <a:solidFill>
                  <a:srgbClr val="FF0000"/>
                </a:solidFill>
              </a:rPr>
              <a:t>QQQ</a:t>
            </a:r>
          </a:p>
        </p:txBody>
      </p:sp>
      <p:sp>
        <p:nvSpPr>
          <p:cNvPr id="43" name="Rektangel 42"/>
          <p:cNvSpPr/>
          <p:nvPr/>
        </p:nvSpPr>
        <p:spPr>
          <a:xfrm>
            <a:off x="5292416" y="2634757"/>
            <a:ext cx="577402" cy="215444"/>
          </a:xfrm>
          <a:prstGeom prst="rect">
            <a:avLst/>
          </a:prstGeom>
        </p:spPr>
        <p:txBody>
          <a:bodyPr wrap="none">
            <a:spAutoFit/>
          </a:bodyPr>
          <a:lstStyle/>
          <a:p>
            <a:r>
              <a:rPr lang="sv-SE" sz="800" dirty="0">
                <a:solidFill>
                  <a:srgbClr val="FF0000"/>
                </a:solidFill>
              </a:rPr>
              <a:t>RRRRRRR</a:t>
            </a:r>
          </a:p>
        </p:txBody>
      </p:sp>
      <p:sp>
        <p:nvSpPr>
          <p:cNvPr id="44" name="Rektangel 43"/>
          <p:cNvSpPr/>
          <p:nvPr/>
        </p:nvSpPr>
        <p:spPr>
          <a:xfrm>
            <a:off x="5967913" y="2631117"/>
            <a:ext cx="617477" cy="215444"/>
          </a:xfrm>
          <a:prstGeom prst="rect">
            <a:avLst/>
          </a:prstGeom>
        </p:spPr>
        <p:txBody>
          <a:bodyPr wrap="none">
            <a:spAutoFit/>
          </a:bodyPr>
          <a:lstStyle/>
          <a:p>
            <a:r>
              <a:rPr lang="sv-SE" sz="800" dirty="0">
                <a:solidFill>
                  <a:srgbClr val="FF0000"/>
                </a:solidFill>
              </a:rPr>
              <a:t>LLLLLLLLLL</a:t>
            </a:r>
          </a:p>
        </p:txBody>
      </p:sp>
      <p:sp>
        <p:nvSpPr>
          <p:cNvPr id="45" name="Rektangel 44"/>
          <p:cNvSpPr/>
          <p:nvPr/>
        </p:nvSpPr>
        <p:spPr>
          <a:xfrm>
            <a:off x="4957455" y="1936963"/>
            <a:ext cx="649537" cy="215444"/>
          </a:xfrm>
          <a:prstGeom prst="rect">
            <a:avLst/>
          </a:prstGeom>
        </p:spPr>
        <p:txBody>
          <a:bodyPr wrap="none">
            <a:spAutoFit/>
          </a:bodyPr>
          <a:lstStyle/>
          <a:p>
            <a:r>
              <a:rPr lang="sv-SE" sz="800" b="1" dirty="0">
                <a:solidFill>
                  <a:srgbClr val="FF0000"/>
                </a:solidFill>
              </a:rPr>
              <a:t>FFFFFFFFFF</a:t>
            </a:r>
          </a:p>
        </p:txBody>
      </p:sp>
      <p:sp>
        <p:nvSpPr>
          <p:cNvPr id="46" name="Rektangel 45"/>
          <p:cNvSpPr/>
          <p:nvPr/>
        </p:nvSpPr>
        <p:spPr>
          <a:xfrm>
            <a:off x="5702320" y="1939755"/>
            <a:ext cx="655949" cy="215444"/>
          </a:xfrm>
          <a:prstGeom prst="rect">
            <a:avLst/>
          </a:prstGeom>
        </p:spPr>
        <p:txBody>
          <a:bodyPr wrap="none">
            <a:spAutoFit/>
          </a:bodyPr>
          <a:lstStyle/>
          <a:p>
            <a:r>
              <a:rPr lang="sv-SE" sz="800" dirty="0">
                <a:solidFill>
                  <a:srgbClr val="FF0000"/>
                </a:solidFill>
              </a:rPr>
              <a:t>OOOOOOO</a:t>
            </a:r>
          </a:p>
        </p:txBody>
      </p:sp>
      <p:sp>
        <p:nvSpPr>
          <p:cNvPr id="47" name="Rektangel 46"/>
          <p:cNvSpPr/>
          <p:nvPr/>
        </p:nvSpPr>
        <p:spPr>
          <a:xfrm>
            <a:off x="5056873" y="1733124"/>
            <a:ext cx="556563" cy="215444"/>
          </a:xfrm>
          <a:prstGeom prst="rect">
            <a:avLst/>
          </a:prstGeom>
        </p:spPr>
        <p:txBody>
          <a:bodyPr wrap="none">
            <a:spAutoFit/>
          </a:bodyPr>
          <a:lstStyle/>
          <a:p>
            <a:r>
              <a:rPr lang="sv-SE" sz="800" dirty="0">
                <a:solidFill>
                  <a:srgbClr val="FF0000"/>
                </a:solidFill>
              </a:rPr>
              <a:t>SSSSSSSS</a:t>
            </a:r>
          </a:p>
        </p:txBody>
      </p:sp>
      <p:sp>
        <p:nvSpPr>
          <p:cNvPr id="48" name="Rektangel 47"/>
          <p:cNvSpPr/>
          <p:nvPr/>
        </p:nvSpPr>
        <p:spPr>
          <a:xfrm>
            <a:off x="2760225" y="1969432"/>
            <a:ext cx="713657" cy="215444"/>
          </a:xfrm>
          <a:prstGeom prst="rect">
            <a:avLst/>
          </a:prstGeom>
        </p:spPr>
        <p:txBody>
          <a:bodyPr wrap="none">
            <a:spAutoFit/>
          </a:bodyPr>
          <a:lstStyle/>
          <a:p>
            <a:r>
              <a:rPr lang="sv-SE" sz="800" dirty="0">
                <a:solidFill>
                  <a:srgbClr val="FF0000"/>
                </a:solidFill>
              </a:rPr>
              <a:t>XXXXXXXXXX</a:t>
            </a:r>
          </a:p>
        </p:txBody>
      </p:sp>
      <p:sp>
        <p:nvSpPr>
          <p:cNvPr id="49" name="Rektangel 48"/>
          <p:cNvSpPr/>
          <p:nvPr/>
        </p:nvSpPr>
        <p:spPr>
          <a:xfrm>
            <a:off x="3416335" y="2215389"/>
            <a:ext cx="681597" cy="215444"/>
          </a:xfrm>
          <a:prstGeom prst="rect">
            <a:avLst/>
          </a:prstGeom>
        </p:spPr>
        <p:txBody>
          <a:bodyPr wrap="none">
            <a:spAutoFit/>
          </a:bodyPr>
          <a:lstStyle/>
          <a:p>
            <a:r>
              <a:rPr lang="sv-SE" sz="800" dirty="0">
                <a:solidFill>
                  <a:srgbClr val="FF0000"/>
                </a:solidFill>
              </a:rPr>
              <a:t>YYYYYYYYYY</a:t>
            </a:r>
          </a:p>
        </p:txBody>
      </p:sp>
      <p:sp>
        <p:nvSpPr>
          <p:cNvPr id="50" name="Rektangel 49"/>
          <p:cNvSpPr/>
          <p:nvPr/>
        </p:nvSpPr>
        <p:spPr>
          <a:xfrm>
            <a:off x="2620396" y="2220681"/>
            <a:ext cx="665567" cy="215444"/>
          </a:xfrm>
          <a:prstGeom prst="rect">
            <a:avLst/>
          </a:prstGeom>
        </p:spPr>
        <p:txBody>
          <a:bodyPr wrap="none">
            <a:spAutoFit/>
          </a:bodyPr>
          <a:lstStyle/>
          <a:p>
            <a:r>
              <a:rPr lang="sv-SE" sz="800" dirty="0">
                <a:solidFill>
                  <a:srgbClr val="FF0000"/>
                </a:solidFill>
              </a:rPr>
              <a:t>ZZZZZZZZZZ</a:t>
            </a:r>
          </a:p>
        </p:txBody>
      </p:sp>
      <p:sp>
        <p:nvSpPr>
          <p:cNvPr id="51" name="Rektangel 50"/>
          <p:cNvSpPr/>
          <p:nvPr/>
        </p:nvSpPr>
        <p:spPr>
          <a:xfrm>
            <a:off x="2929470" y="2455122"/>
            <a:ext cx="554960" cy="215444"/>
          </a:xfrm>
          <a:prstGeom prst="rect">
            <a:avLst/>
          </a:prstGeom>
        </p:spPr>
        <p:txBody>
          <a:bodyPr wrap="none">
            <a:spAutoFit/>
          </a:bodyPr>
          <a:lstStyle/>
          <a:p>
            <a:r>
              <a:rPr lang="sv-SE" sz="800" dirty="0">
                <a:solidFill>
                  <a:srgbClr val="FF0000"/>
                </a:solidFill>
              </a:rPr>
              <a:t>PPPPPPP</a:t>
            </a:r>
          </a:p>
        </p:txBody>
      </p:sp>
      <p:sp>
        <p:nvSpPr>
          <p:cNvPr id="52" name="Rektangel 51"/>
          <p:cNvSpPr/>
          <p:nvPr/>
        </p:nvSpPr>
        <p:spPr>
          <a:xfrm>
            <a:off x="3637810" y="2444863"/>
            <a:ext cx="391454" cy="215444"/>
          </a:xfrm>
          <a:prstGeom prst="rect">
            <a:avLst/>
          </a:prstGeom>
        </p:spPr>
        <p:txBody>
          <a:bodyPr wrap="none">
            <a:spAutoFit/>
          </a:bodyPr>
          <a:lstStyle/>
          <a:p>
            <a:r>
              <a:rPr lang="sv-SE" sz="800" dirty="0">
                <a:solidFill>
                  <a:srgbClr val="FF0000"/>
                </a:solidFill>
              </a:rPr>
              <a:t>QQQ</a:t>
            </a:r>
          </a:p>
        </p:txBody>
      </p:sp>
      <p:sp>
        <p:nvSpPr>
          <p:cNvPr id="53" name="Rektangel 52"/>
          <p:cNvSpPr/>
          <p:nvPr/>
        </p:nvSpPr>
        <p:spPr>
          <a:xfrm>
            <a:off x="2668553" y="2707753"/>
            <a:ext cx="577402" cy="215444"/>
          </a:xfrm>
          <a:prstGeom prst="rect">
            <a:avLst/>
          </a:prstGeom>
        </p:spPr>
        <p:txBody>
          <a:bodyPr wrap="none">
            <a:spAutoFit/>
          </a:bodyPr>
          <a:lstStyle/>
          <a:p>
            <a:r>
              <a:rPr lang="sv-SE" sz="800" dirty="0">
                <a:solidFill>
                  <a:srgbClr val="FF0000"/>
                </a:solidFill>
              </a:rPr>
              <a:t>RRRRRRR</a:t>
            </a:r>
          </a:p>
        </p:txBody>
      </p:sp>
      <p:sp>
        <p:nvSpPr>
          <p:cNvPr id="54" name="Rektangel 53"/>
          <p:cNvSpPr/>
          <p:nvPr/>
        </p:nvSpPr>
        <p:spPr>
          <a:xfrm>
            <a:off x="3344050" y="2704114"/>
            <a:ext cx="617477" cy="215444"/>
          </a:xfrm>
          <a:prstGeom prst="rect">
            <a:avLst/>
          </a:prstGeom>
        </p:spPr>
        <p:txBody>
          <a:bodyPr wrap="none">
            <a:spAutoFit/>
          </a:bodyPr>
          <a:lstStyle/>
          <a:p>
            <a:r>
              <a:rPr lang="sv-SE" sz="800" dirty="0">
                <a:solidFill>
                  <a:srgbClr val="FF0000"/>
                </a:solidFill>
              </a:rPr>
              <a:t>LLLLLLLLLL</a:t>
            </a:r>
          </a:p>
        </p:txBody>
      </p:sp>
      <p:sp>
        <p:nvSpPr>
          <p:cNvPr id="55" name="Rektangel 54"/>
          <p:cNvSpPr/>
          <p:nvPr/>
        </p:nvSpPr>
        <p:spPr>
          <a:xfrm>
            <a:off x="3604180" y="1959338"/>
            <a:ext cx="655949" cy="215444"/>
          </a:xfrm>
          <a:prstGeom prst="rect">
            <a:avLst/>
          </a:prstGeom>
        </p:spPr>
        <p:txBody>
          <a:bodyPr wrap="none">
            <a:spAutoFit/>
          </a:bodyPr>
          <a:lstStyle/>
          <a:p>
            <a:r>
              <a:rPr lang="sv-SE" sz="800" dirty="0">
                <a:solidFill>
                  <a:srgbClr val="FF0000"/>
                </a:solidFill>
              </a:rPr>
              <a:t>OOOOOOO</a:t>
            </a:r>
          </a:p>
        </p:txBody>
      </p:sp>
      <p:sp>
        <p:nvSpPr>
          <p:cNvPr id="56" name="Rektangel 55"/>
          <p:cNvSpPr/>
          <p:nvPr/>
        </p:nvSpPr>
        <p:spPr>
          <a:xfrm>
            <a:off x="3974249" y="1720225"/>
            <a:ext cx="556563" cy="215444"/>
          </a:xfrm>
          <a:prstGeom prst="rect">
            <a:avLst/>
          </a:prstGeom>
        </p:spPr>
        <p:txBody>
          <a:bodyPr wrap="none">
            <a:spAutoFit/>
          </a:bodyPr>
          <a:lstStyle/>
          <a:p>
            <a:r>
              <a:rPr lang="sv-SE" sz="800" dirty="0">
                <a:solidFill>
                  <a:srgbClr val="FF0000"/>
                </a:solidFill>
              </a:rPr>
              <a:t>SSSSSSSS</a:t>
            </a:r>
          </a:p>
        </p:txBody>
      </p:sp>
    </p:spTree>
    <p:extLst>
      <p:ext uri="{BB962C8B-B14F-4D97-AF65-F5344CB8AC3E}">
        <p14:creationId xmlns:p14="http://schemas.microsoft.com/office/powerpoint/2010/main" val="205856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en-GB" sz="2800" b="1" dirty="0" err="1"/>
              <a:t>Skapa</a:t>
            </a:r>
            <a:r>
              <a:rPr lang="en-GB" sz="2800" b="1" dirty="0"/>
              <a:t> </a:t>
            </a:r>
            <a:r>
              <a:rPr lang="en-GB" sz="2800" b="1" dirty="0" err="1"/>
              <a:t>Mötesplatser</a:t>
            </a:r>
            <a:endParaRPr lang="en-GB" sz="2800" b="1" dirty="0"/>
          </a:p>
        </p:txBody>
      </p:sp>
      <p:pic>
        <p:nvPicPr>
          <p:cNvPr id="1028" name="Picture 4" descr="http://intlpagasia.org/2015/images/stories/program/workshop20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4505" y="1333180"/>
            <a:ext cx="2066236" cy="13738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ow-to-branding.com/images/workshop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09886" y="2249826"/>
            <a:ext cx="2257517" cy="14973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n.fondationdentreprisehermes.org/var/ezflow_site/storage/images/media/images/visuels/4-workshop_vn_120__dsc6365.jpg/21258-1-fre-FR/4-Workshop_VN_120__DSC6365.jpg_h_proje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84505" y="2787325"/>
            <a:ext cx="2066236" cy="1375635"/>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rot="1689783">
            <a:off x="5466985" y="2151411"/>
            <a:ext cx="2467428" cy="10602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628156" y="1631885"/>
            <a:ext cx="5890058" cy="2893100"/>
          </a:xfrm>
          <a:prstGeom prst="rect">
            <a:avLst/>
          </a:prstGeom>
          <a:noFill/>
        </p:spPr>
        <p:txBody>
          <a:bodyPr wrap="square" rtlCol="0">
            <a:spAutoFit/>
          </a:bodyPr>
          <a:lstStyle/>
          <a:p>
            <a:pPr marL="214313" indent="-214313">
              <a:buFont typeface="Arial" panose="020B0604020202020204" pitchFamily="34" charset="0"/>
              <a:buChar char="•"/>
            </a:pPr>
            <a:endParaRPr lang="en-GB" sz="1400" dirty="0"/>
          </a:p>
          <a:p>
            <a:pPr marL="257175" indent="-257175">
              <a:buFont typeface="+mj-lt"/>
              <a:buAutoNum type="arabicPeriod"/>
            </a:pPr>
            <a:r>
              <a:rPr lang="en-GB" sz="1400" dirty="0" err="1"/>
              <a:t>Styrgrupp</a:t>
            </a:r>
            <a:r>
              <a:rPr lang="en-GB" sz="1400" dirty="0"/>
              <a:t>/ </a:t>
            </a:r>
            <a:r>
              <a:rPr lang="en-GB" sz="1400" dirty="0" err="1"/>
              <a:t>Styrelser</a:t>
            </a:r>
            <a:r>
              <a:rPr lang="en-GB" sz="1400" dirty="0"/>
              <a:t>/ </a:t>
            </a:r>
            <a:r>
              <a:rPr lang="en-GB" sz="1400" dirty="0" err="1"/>
              <a:t>Referensgrupp</a:t>
            </a:r>
            <a:endParaRPr lang="en-GB" sz="1400" dirty="0"/>
          </a:p>
          <a:p>
            <a:pPr marL="257175" indent="-257175">
              <a:buFont typeface="+mj-lt"/>
              <a:buAutoNum type="arabicPeriod"/>
            </a:pPr>
            <a:r>
              <a:rPr lang="en-GB" sz="1400" dirty="0" err="1"/>
              <a:t>Projektgruppen</a:t>
            </a:r>
            <a:endParaRPr lang="en-GB" sz="1400" dirty="0"/>
          </a:p>
          <a:p>
            <a:pPr marL="257175" indent="-257175">
              <a:buFont typeface="+mj-lt"/>
              <a:buAutoNum type="arabicPeriod"/>
            </a:pPr>
            <a:r>
              <a:rPr lang="en-GB" sz="1400" dirty="0" err="1"/>
              <a:t>Arbetspaketens</a:t>
            </a:r>
            <a:r>
              <a:rPr lang="en-GB" sz="1400" dirty="0"/>
              <a:t> </a:t>
            </a:r>
            <a:r>
              <a:rPr lang="en-GB" sz="1400" dirty="0" err="1"/>
              <a:t>möten</a:t>
            </a:r>
            <a:endParaRPr lang="en-GB" sz="1400" dirty="0"/>
          </a:p>
          <a:p>
            <a:pPr marL="257175" indent="-257175">
              <a:buFont typeface="+mj-lt"/>
              <a:buAutoNum type="arabicPeriod"/>
            </a:pPr>
            <a:r>
              <a:rPr lang="en-GB" sz="1400" dirty="0" err="1"/>
              <a:t>Handledare</a:t>
            </a:r>
            <a:r>
              <a:rPr lang="en-GB" sz="1400" dirty="0"/>
              <a:t> – Doktorand – </a:t>
            </a:r>
            <a:r>
              <a:rPr lang="en-GB" sz="1400" dirty="0" err="1"/>
              <a:t>Rymdföretag</a:t>
            </a:r>
            <a:r>
              <a:rPr lang="en-GB" sz="1400" dirty="0"/>
              <a:t> - SMF</a:t>
            </a:r>
            <a:br>
              <a:rPr lang="en-GB" sz="1400" dirty="0"/>
            </a:br>
            <a:endParaRPr lang="en-GB" sz="1400" dirty="0"/>
          </a:p>
          <a:p>
            <a:pPr marL="257175" indent="-257175">
              <a:buFont typeface="+mj-lt"/>
              <a:buAutoNum type="arabicPeriod"/>
            </a:pPr>
            <a:r>
              <a:rPr lang="en-GB" sz="1400" dirty="0"/>
              <a:t>RIT </a:t>
            </a:r>
            <a:r>
              <a:rPr lang="en-GB" sz="1400" dirty="0" err="1"/>
              <a:t>möter</a:t>
            </a:r>
            <a:r>
              <a:rPr lang="en-GB" sz="1400" dirty="0"/>
              <a:t> </a:t>
            </a:r>
            <a:r>
              <a:rPr lang="en-GB" sz="1400" dirty="0" err="1"/>
              <a:t>Rymdforkarskolan</a:t>
            </a:r>
            <a:br>
              <a:rPr lang="en-GB" sz="1400" dirty="0"/>
            </a:br>
            <a:r>
              <a:rPr lang="en-GB" sz="1400" dirty="0"/>
              <a:t>och </a:t>
            </a:r>
            <a:r>
              <a:rPr lang="en-GB" sz="1400" dirty="0" err="1"/>
              <a:t>en</a:t>
            </a:r>
            <a:r>
              <a:rPr lang="en-GB" sz="1400" dirty="0"/>
              <a:t> rad </a:t>
            </a:r>
            <a:r>
              <a:rPr lang="en-GB" sz="1400" dirty="0" err="1"/>
              <a:t>andra</a:t>
            </a:r>
            <a:r>
              <a:rPr lang="en-GB" sz="1400" dirty="0"/>
              <a:t> project/</a:t>
            </a:r>
            <a:r>
              <a:rPr lang="en-GB" sz="1400" dirty="0" err="1"/>
              <a:t>aktörer</a:t>
            </a:r>
            <a:r>
              <a:rPr lang="en-GB" sz="1400" dirty="0"/>
              <a:t> </a:t>
            </a:r>
            <a:r>
              <a:rPr lang="en-GB" sz="1400" dirty="0" err="1"/>
              <a:t>etc</a:t>
            </a:r>
            <a:br>
              <a:rPr lang="en-GB" sz="1400" dirty="0"/>
            </a:br>
            <a:endParaRPr lang="en-GB" sz="1400" dirty="0"/>
          </a:p>
          <a:p>
            <a:pPr marL="257175" indent="-257175">
              <a:buFont typeface="+mj-lt"/>
              <a:buAutoNum type="arabicPeriod"/>
            </a:pPr>
            <a:r>
              <a:rPr lang="en-GB" sz="1400" dirty="0"/>
              <a:t>Sex “Space </a:t>
            </a:r>
            <a:r>
              <a:rPr lang="en-GB" sz="1400"/>
              <a:t>Innovation Forum”</a:t>
            </a:r>
            <a:br>
              <a:rPr lang="en-GB" sz="1400" dirty="0"/>
            </a:br>
            <a:r>
              <a:rPr lang="en-GB" sz="1400" dirty="0" err="1"/>
              <a:t>Seminarie</a:t>
            </a:r>
            <a:r>
              <a:rPr lang="en-GB" sz="1400" dirty="0"/>
              <a:t>/Workshop lunch – lunch</a:t>
            </a:r>
            <a:br>
              <a:rPr lang="en-GB" sz="1400" dirty="0"/>
            </a:br>
            <a:r>
              <a:rPr lang="en-GB" sz="1400" dirty="0" err="1"/>
              <a:t>Studenter</a:t>
            </a:r>
            <a:r>
              <a:rPr lang="en-GB" sz="1400" dirty="0"/>
              <a:t>-</a:t>
            </a:r>
            <a:r>
              <a:rPr lang="en-GB" sz="1400" dirty="0" err="1"/>
              <a:t>Doktorander</a:t>
            </a:r>
            <a:r>
              <a:rPr lang="en-GB" sz="1400" dirty="0"/>
              <a:t>-</a:t>
            </a:r>
            <a:r>
              <a:rPr lang="en-GB" sz="1400" dirty="0" err="1"/>
              <a:t>Forskare</a:t>
            </a:r>
            <a:r>
              <a:rPr lang="en-GB" sz="1400" dirty="0"/>
              <a:t>-</a:t>
            </a:r>
            <a:r>
              <a:rPr lang="en-GB" sz="1400" dirty="0" err="1"/>
              <a:t>Ingenjörer</a:t>
            </a:r>
            <a:r>
              <a:rPr lang="en-GB" sz="1400" dirty="0"/>
              <a:t>-</a:t>
            </a:r>
            <a:r>
              <a:rPr lang="en-GB" sz="1400" dirty="0" err="1"/>
              <a:t>Entreprenörer</a:t>
            </a:r>
            <a:r>
              <a:rPr lang="en-GB" sz="1400" dirty="0"/>
              <a:t>-SMF </a:t>
            </a:r>
            <a:r>
              <a:rPr lang="en-GB" sz="1400" dirty="0" err="1"/>
              <a:t>etc</a:t>
            </a:r>
            <a:endParaRPr lang="en-GB" sz="1400" dirty="0"/>
          </a:p>
          <a:p>
            <a:pPr marL="257175" indent="-257175">
              <a:buFont typeface="+mj-lt"/>
              <a:buAutoNum type="arabicPeriod"/>
            </a:pPr>
            <a:endParaRPr lang="en-GB" sz="1400" dirty="0">
              <a:solidFill>
                <a:srgbClr val="FF0000"/>
              </a:solidFill>
            </a:endParaRPr>
          </a:p>
        </p:txBody>
      </p:sp>
      <p:sp>
        <p:nvSpPr>
          <p:cNvPr id="3" name="textruta 2"/>
          <p:cNvSpPr txBox="1"/>
          <p:nvPr/>
        </p:nvSpPr>
        <p:spPr>
          <a:xfrm rot="1690554">
            <a:off x="5686480" y="2330303"/>
            <a:ext cx="2028440" cy="707886"/>
          </a:xfrm>
          <a:prstGeom prst="rect">
            <a:avLst/>
          </a:prstGeom>
          <a:noFill/>
        </p:spPr>
        <p:txBody>
          <a:bodyPr wrap="none" rtlCol="0">
            <a:spAutoFit/>
          </a:bodyPr>
          <a:lstStyle/>
          <a:p>
            <a:pPr algn="ctr"/>
            <a:r>
              <a:rPr lang="sv-SE" sz="2000" b="1" dirty="0">
                <a:solidFill>
                  <a:schemeClr val="bg1"/>
                </a:solidFill>
              </a:rPr>
              <a:t>Nästa mötesplats</a:t>
            </a:r>
          </a:p>
          <a:p>
            <a:pPr algn="ctr"/>
            <a:r>
              <a:rPr lang="sv-SE" sz="2000" b="1" dirty="0">
                <a:solidFill>
                  <a:schemeClr val="bg1"/>
                </a:solidFill>
              </a:rPr>
              <a:t>10-11 maj</a:t>
            </a:r>
          </a:p>
        </p:txBody>
      </p:sp>
    </p:spTree>
    <p:extLst>
      <p:ext uri="{BB962C8B-B14F-4D97-AF65-F5344CB8AC3E}">
        <p14:creationId xmlns:p14="http://schemas.microsoft.com/office/powerpoint/2010/main" val="115722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73426" y="2718578"/>
            <a:ext cx="765764" cy="430677"/>
          </a:xfrm>
          <a:prstGeom prst="rect">
            <a:avLst/>
          </a:prstGeom>
        </p:spPr>
        <p:txBody>
          <a:bodyPr vert="horz" lIns="51435" tIns="25718" rIns="51435" bIns="2571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v-SE" sz="2250" b="1" i="1" dirty="0"/>
              <a:t>Tack!</a:t>
            </a:r>
          </a:p>
        </p:txBody>
      </p:sp>
      <p:pic>
        <p:nvPicPr>
          <p:cNvPr id="5" name="Picture 2" descr="https://www.ltu.se/cms_fs/1.88958!/img/img/20120202-048.jpg_gen/derivatives/landscape_800/20120202-04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69512" y="988984"/>
            <a:ext cx="1771054" cy="1179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57935" y="1271520"/>
            <a:ext cx="1066319" cy="108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5548" y="1376498"/>
            <a:ext cx="1688423" cy="112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93315" y="3224987"/>
            <a:ext cx="1842609" cy="11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3"/>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79860" y="2250479"/>
            <a:ext cx="1411451" cy="10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Bildobjekt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4308" y="2327597"/>
            <a:ext cx="1967037" cy="1151243"/>
          </a:xfrm>
          <a:prstGeom prst="rect">
            <a:avLst/>
          </a:prstGeom>
        </p:spPr>
      </p:pic>
      <p:pic>
        <p:nvPicPr>
          <p:cNvPr id="11"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169087" y="3989955"/>
            <a:ext cx="1944224" cy="105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49312" y="3353715"/>
            <a:ext cx="1629377" cy="116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Maxus 6- 15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39358" y="767363"/>
            <a:ext cx="1165325" cy="22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xQTEhUUEhQVFRQVFBUUFhYYGBQaFBcXFBYXFxQVFBcYHyggGBolHBQVITEhJiosLi8uFx8zODMsNygtLisBCgoKDg0OGg8QGzckHCYsLCw0LC4sLCsvLCwsLDc0LCwsLCw3NCwsLCwsLCwrLCwsLCwrLCwsLCwsLCwsLCwsLv/AABEIAH4AkAMBIgACEQEDEQH/xAAcAAACAgMBAQAAAAAAAAAAAAAAAQQFAgMGBwj/xAA4EAABAwIEAwYDBgYDAAAAAAABAAIRAyEEEjFBBVFhIkJxgZGhExSxBjKSweHwCBVicoLRB1JT/8QAGAEBAQEBAQAAAAAAAAAAAAAAAAECAwT/xAAhEQEBAQAABgMBAQAAAAAAAAAAAQIREiExQWEDE1EiBP/aAAwDAQACEQMRAD8A8nwOKv2DB3adCrOhj4MHs9DoPA7DofVcmCp+Fx50cMwHqF3ms679Kz1juMJxDmAfFXGHrMdq0T0MHyXCYWpImm7xFxr4aKUMWRcufI2IB9NFN5s8Lmu7p0Lw15HQ6qU3CVDo8eELi6HEmmCXkHqCPzVxgeOPFg5rh1N/VcbnLrNVeuw1TvMDvArWDl2LfVam8VqOIPZA2GYfVbPnqjtWgxyIWLL4aljf824xeQORurGlxoCxafUKnkO7olZMoO7oP1Cf0fyuzxemfvS3qtVTHxdrgR7qqNGpuAfEJGi4atA9lZq+YlzFvTxj9YJHmFLZiJ5rnBVPIz4lbmYxzdo/fVOeJyL7Mf3ZM1o1ke49lQv4gdyR4EhI4t27z7JNSnLYvjim7EFYjENKpm4qdRP4fqsvmB/5j1Cv8nDTwRONZ/ZSCSrmvuBgsYXROY35QJAB2v27HWOil4iWgkdpg1EkloFpadXN666TzVNw7iBYQHXb6x5bjor+g+BmBBEDwl03E2Jhmq3ndz2Zs4olHENP3SD0d+RVhh67NHiD1VTjuHSM9IQ7XJEBwv2qY52Mt9OkDD8TcNbjqus1jXo6x3FKlSUtmEpncrjsPxFu3Z9x6KfT4iYsfRTXx+lmnWMwsAZXn35pupu1zP8AxFUFDi4gSd3fRqlUeODquGs5dJqrenXftUdH936LP4lXZ0+f6KvbxVjtSPNSGVmnQrPJmt81SRUq7ifRP5w7hw8lpbU6+5C2CuN59VL8fsmm+hi82kHyE+i2tqdGfhUCrTY/e+2xWs0Kg0fPjdZ+vXitc88rQ1idm+SwdUP7hUVXGVG6haxxZ2/+ljrO8XjHmiEJwvQ8xKZgMeadrlhN28rRI6wVDTQdPScHXYRBtI16kA7iJWjimDbVJdTAY+SY0DgSSAToHDnoZ2i9PgcY6kZboRBHMG3kbm6u6NYVB2JM6tA8wC0eHh6Kp2c89haSCCCLEHUEbEbFbKeJcN10HEMG2q1pJyvyntd0NkBjXd53jcjqFzteg5ji14hw2+hB0I6jVWas7Lw4rWpViixxMl5BI5Q6q3y7q1MxQ2MIxDAKcAzNCm6ORL5cquVr7OPeJw/F4zFHoVuZjI5hc+wmbKR8yW6GT7Dw5rNz8damtR0NLiZHf8iVNo8Y6g+a5EY926zGO6D0T68+NHPfx2f80ad0mcVjQrkW44cgtreJgclr6vac/p154tzgrWcWxy5X+aDkPRZjjRGkDyC6TE/WeZSJykmvO0eboEpSTQC2YeuWGR4EHQjkVrBSQdGzFit2gMpsCJs2AA21zFje+o03y+XbWaWugZWucHf9YEwDuNoUP7MfZ/F4yoW4Kk6o9jczoLQADbtOeQL8purluFdQLqeMpVaNRpaXsIcwmm0wTTdBlpOrriNDopq8ISdUTgvCnYiq2mSKbTSbRL3QGhzhIAnV0beGirMbwZ1Ko5j3NLQ1z2vaQWvaDAIg2PNpuNCJXpnBm5RTeGsxNJwPxWioykKcwWBjHOaTTaHEB2ckGSTZVPH6uEbSdQfkNQfEAcKnZBaXBrnGkC27YiBlLptB7Pkx/ot326O1+OSPOi+0NsNCdz+i1LeGgAF088vP/QWp+q9jiSAEkwgAEFMAden5JFAkwgpIBCyIWKAQhCBlJCEHr/8ADlxdtLE4mg4gfGpse09aBfIHlUJ8l6rU4M6q5zcSGV6T8j6TSxnxKIdPxG5tHsJIEWMZui+VOG459CqyrScWvYczSNfbpI819Q/8cfaRnEMNSqCo016Tfh126VGyLSLWMA5ogw7cFZ0seL8RoVOG18RSccrmZIDQ4MDKj8uZgfMtIIIBJFjMm4r+B4Jlav2nVA2qHOqaGMhbmIcRDdbOgxmBywF6R/ELw4Np4fFNMPDzhzvmzAvYTPIMqD/Icl5RwTjDKctDTL2025iRAIJNSBzMti4+7fVc5jrzN83Tgi/aDgbqBkEvpu0cRDh0eNpFwdDeNCqeF01TFOJzOiSNLQB3mlh2PZ15Kv4nwqJfSHY7UjWMphxbPaLL6kSN+a7OapAQhJAwkhMoBCSEAhNCASThJA1kQI3n2iFiAssn0v0QYKZwnitbDVBVw9R1KoLBzTBg6g8x0KiIAQdD9qfttjOINY3FVQ9tMlzWtaxgzERmIaBJjnpJ5rniknCCfg8ds+DaATPoYv5/VW1aplcMhs2zXb2Alzd7yIO4nUacypuCx2UgOuAQRYGIM6HUdEEzG8PD5dTgP1LBGV1pJpxvqcvQxpCp10WHlozgghoaf6SSYZ/dFyo+LwzauhAqWg6Codwdg7kd52OsFKSksnsIMEEEag2KxVAhNut9N4QAgSaCkgc2RCISQMIcZSQgaSaCgJQUk5QJCcIze6CTg8aWW1bMxyPMTvcqyabdkk5p00LWwW9bdqfBUa34bEFh3LTqJiRvB2PVQXWNw7ajWSS1+VxmCQ1nZyCo7Uj7xmJGYAzAVHiMO5ji1wgjb6EHQjqLFW1at8Q5x3jECA0WaGt6aEX2A6rJzQ/sPm1gbZ2mYIYO9fuekHWSqo0LOvTyuc2QcpIkXaYMSDuFhC0gCScpIGgCUkwEAhJCBuHIykmDzRKAQTKSEDlCSEDhATDisUGyjVLTI8xsRyKsqWKa1pe37zRDQTfM/QxyaA64/p0KqUyVLAJJkIhUf//Z"/>
          <p:cNvSpPr>
            <a:spLocks noChangeAspect="1" noChangeArrowheads="1"/>
          </p:cNvSpPr>
          <p:nvPr/>
        </p:nvSpPr>
        <p:spPr bwMode="auto">
          <a:xfrm>
            <a:off x="1190625"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p>
        </p:txBody>
      </p:sp>
      <p:pic>
        <p:nvPicPr>
          <p:cNvPr id="6" name="Bildobjekt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45213" y="761999"/>
            <a:ext cx="1771067" cy="1444935"/>
          </a:xfrm>
          <a:prstGeom prst="rect">
            <a:avLst/>
          </a:prstGeom>
        </p:spPr>
      </p:pic>
      <p:pic>
        <p:nvPicPr>
          <p:cNvPr id="21"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15504" y="2722984"/>
            <a:ext cx="1723302" cy="243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a2.mndcdn.com/image/upload/t_next_gen_article_large_767/pfsd3v5qew9ybb0yrw2t.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4879" y="767362"/>
            <a:ext cx="2985835" cy="22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85" y="767363"/>
            <a:ext cx="2227699" cy="130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52920" y="1999141"/>
            <a:ext cx="2900423" cy="314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antenn sm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466" y="3148831"/>
            <a:ext cx="1452247" cy="19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IMG_4419"/>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17" y="1999140"/>
            <a:ext cx="1964857" cy="1476079"/>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61084" y="3049449"/>
            <a:ext cx="4254420" cy="254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97077" y="2606269"/>
            <a:ext cx="2218425" cy="158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320"/>
          <a:stretch/>
        </p:blipFill>
        <p:spPr bwMode="auto">
          <a:xfrm>
            <a:off x="7213601" y="767363"/>
            <a:ext cx="1905000" cy="19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992741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Syfte &amp; Mål</a:t>
            </a:r>
          </a:p>
        </p:txBody>
      </p:sp>
      <p:sp>
        <p:nvSpPr>
          <p:cNvPr id="8" name="Platshållare för innehåll 2"/>
          <p:cNvSpPr txBox="1">
            <a:spLocks/>
          </p:cNvSpPr>
          <p:nvPr/>
        </p:nvSpPr>
        <p:spPr>
          <a:xfrm>
            <a:off x="678341" y="1940266"/>
            <a:ext cx="2194560" cy="326350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v-SE" sz="1400" b="1" dirty="0">
                <a:solidFill>
                  <a:schemeClr val="tx1"/>
                </a:solidFill>
                <a:latin typeface="+mj-lt"/>
              </a:rPr>
              <a:t>Syfte</a:t>
            </a:r>
            <a:br>
              <a:rPr lang="sv-SE" sz="1400" dirty="0">
                <a:solidFill>
                  <a:schemeClr val="tx1"/>
                </a:solidFill>
                <a:latin typeface="+mj-lt"/>
              </a:rPr>
            </a:br>
            <a:r>
              <a:rPr lang="sv-SE" sz="1400" dirty="0">
                <a:solidFill>
                  <a:schemeClr val="tx1"/>
                </a:solidFill>
                <a:latin typeface="+mn-lt"/>
              </a:rPr>
              <a:t>Bidra till att stärka regionen som Sveriges ledande rymdregion och erbjuder en produktiv och attraktiv innovationsmiljö. </a:t>
            </a:r>
          </a:p>
          <a:p>
            <a:endParaRPr lang="sv-SE" sz="1400" dirty="0">
              <a:solidFill>
                <a:schemeClr val="tx1"/>
              </a:solidFill>
              <a:latin typeface="+mn-lt"/>
            </a:endParaRPr>
          </a:p>
          <a:p>
            <a:r>
              <a:rPr lang="sv-SE" sz="1400" dirty="0">
                <a:solidFill>
                  <a:schemeClr val="tx1"/>
                </a:solidFill>
                <a:latin typeface="+mn-lt"/>
              </a:rPr>
              <a:t>Här skapas en långsiktig hållbar tillväxt som lockar människor, investeringar och företag till regionen.</a:t>
            </a:r>
          </a:p>
        </p:txBody>
      </p:sp>
      <p:sp>
        <p:nvSpPr>
          <p:cNvPr id="9" name="textruta 8"/>
          <p:cNvSpPr txBox="1"/>
          <p:nvPr/>
        </p:nvSpPr>
        <p:spPr>
          <a:xfrm>
            <a:off x="3441555" y="1940266"/>
            <a:ext cx="3155188" cy="1384995"/>
          </a:xfrm>
          <a:prstGeom prst="rect">
            <a:avLst/>
          </a:prstGeom>
          <a:noFill/>
        </p:spPr>
        <p:txBody>
          <a:bodyPr wrap="square" rtlCol="0">
            <a:spAutoFit/>
          </a:bodyPr>
          <a:lstStyle/>
          <a:p>
            <a:r>
              <a:rPr lang="sv-SE" sz="1400" b="1" dirty="0"/>
              <a:t>Projektmål</a:t>
            </a:r>
            <a:endParaRPr lang="sv-SE" sz="1400" dirty="0"/>
          </a:p>
          <a:p>
            <a:r>
              <a:rPr lang="sv-SE" sz="1400" dirty="0"/>
              <a:t>Rymdbranschen i regionen har ökat sin förmåga inom forsknings- och innovationssamverkan mellan akademin, näringslivet och aktörer inom det innovationsstödjande systemet.</a:t>
            </a:r>
            <a:endParaRPr lang="sv-SE" sz="1350" dirty="0"/>
          </a:p>
        </p:txBody>
      </p:sp>
    </p:spTree>
    <p:extLst>
      <p:ext uri="{BB962C8B-B14F-4D97-AF65-F5344CB8AC3E}">
        <p14:creationId xmlns:p14="http://schemas.microsoft.com/office/powerpoint/2010/main" val="246949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349" y="1090611"/>
            <a:ext cx="1959769" cy="389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6"/>
          <p:cNvSpPr txBox="1">
            <a:spLocks noChangeArrowheads="1"/>
          </p:cNvSpPr>
          <p:nvPr/>
        </p:nvSpPr>
        <p:spPr bwMode="auto">
          <a:xfrm>
            <a:off x="657482" y="2199134"/>
            <a:ext cx="4429125"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sv-SE" sz="1400" dirty="0">
                <a:latin typeface="+mn-lt"/>
                <a:cs typeface="+mn-cs"/>
              </a:rPr>
              <a:t>Esrange Space Centre</a:t>
            </a:r>
          </a:p>
          <a:p>
            <a:pPr>
              <a:buFont typeface="Arial" panose="020B0604020202020204" pitchFamily="34" charset="0"/>
              <a:buChar char="•"/>
            </a:pPr>
            <a:r>
              <a:rPr lang="en-GB" altLang="sv-SE" sz="1400" dirty="0" err="1">
                <a:latin typeface="+mn-lt"/>
                <a:cs typeface="+mn-cs"/>
              </a:rPr>
              <a:t>Rymdcampus</a:t>
            </a:r>
            <a:endParaRPr lang="en-GB" altLang="sv-SE" sz="1400" dirty="0">
              <a:latin typeface="+mn-lt"/>
              <a:cs typeface="+mn-cs"/>
            </a:endParaRPr>
          </a:p>
          <a:p>
            <a:pPr>
              <a:buFont typeface="Arial" panose="020B0604020202020204" pitchFamily="34" charset="0"/>
              <a:buChar char="•"/>
            </a:pPr>
            <a:r>
              <a:rPr lang="en-GB" altLang="sv-SE" sz="1400" dirty="0" err="1">
                <a:latin typeface="+mn-lt"/>
                <a:cs typeface="+mn-cs"/>
              </a:rPr>
              <a:t>Geografiskt</a:t>
            </a:r>
            <a:r>
              <a:rPr lang="en-GB" altLang="sv-SE" sz="1400" dirty="0">
                <a:latin typeface="+mn-lt"/>
                <a:cs typeface="+mn-cs"/>
              </a:rPr>
              <a:t> </a:t>
            </a:r>
            <a:r>
              <a:rPr lang="en-GB" altLang="sv-SE" sz="1400" dirty="0" err="1">
                <a:latin typeface="+mn-lt"/>
                <a:cs typeface="+mn-cs"/>
              </a:rPr>
              <a:t>läge</a:t>
            </a:r>
            <a:endParaRPr lang="en-GB" altLang="sv-SE" sz="1400" dirty="0">
              <a:latin typeface="+mn-lt"/>
              <a:cs typeface="+mn-cs"/>
            </a:endParaRPr>
          </a:p>
          <a:p>
            <a:pPr>
              <a:buFont typeface="Arial" panose="020B0604020202020204" pitchFamily="34" charset="0"/>
              <a:buChar char="•"/>
            </a:pPr>
            <a:r>
              <a:rPr lang="en-GB" altLang="sv-SE" sz="1400" dirty="0" err="1">
                <a:latin typeface="+mn-lt"/>
                <a:cs typeface="+mn-cs"/>
              </a:rPr>
              <a:t>En</a:t>
            </a:r>
            <a:r>
              <a:rPr lang="en-GB" altLang="sv-SE" sz="1400" dirty="0">
                <a:latin typeface="+mn-lt"/>
                <a:cs typeface="+mn-cs"/>
              </a:rPr>
              <a:t> </a:t>
            </a:r>
            <a:r>
              <a:rPr lang="en-GB" altLang="sv-SE" sz="1400" dirty="0" err="1">
                <a:latin typeface="+mn-lt"/>
                <a:cs typeface="+mn-cs"/>
              </a:rPr>
              <a:t>etablerad</a:t>
            </a:r>
            <a:r>
              <a:rPr lang="en-GB" altLang="sv-SE" sz="1400" dirty="0">
                <a:latin typeface="+mn-lt"/>
                <a:cs typeface="+mn-cs"/>
              </a:rPr>
              <a:t> </a:t>
            </a:r>
            <a:r>
              <a:rPr lang="en-GB" altLang="sv-SE" sz="1400" dirty="0" err="1">
                <a:latin typeface="+mn-lt"/>
                <a:cs typeface="+mn-cs"/>
              </a:rPr>
              <a:t>rymdstad</a:t>
            </a:r>
            <a:endParaRPr lang="en-GB" altLang="sv-SE" sz="1400" dirty="0">
              <a:latin typeface="+mn-lt"/>
              <a:cs typeface="+mn-cs"/>
            </a:endParaRPr>
          </a:p>
          <a:p>
            <a:pPr>
              <a:buFont typeface="Arial" panose="020B0604020202020204" pitchFamily="34" charset="0"/>
              <a:buChar char="•"/>
            </a:pPr>
            <a:r>
              <a:rPr lang="en-GB" altLang="sv-SE" sz="1400" dirty="0" err="1">
                <a:latin typeface="+mn-lt"/>
                <a:cs typeface="+mn-cs"/>
              </a:rPr>
              <a:t>Erfarenhet</a:t>
            </a:r>
            <a:r>
              <a:rPr lang="en-GB" altLang="sv-SE" sz="1400" dirty="0">
                <a:latin typeface="+mn-lt"/>
                <a:cs typeface="+mn-cs"/>
              </a:rPr>
              <a:t> sedan 50-talet</a:t>
            </a:r>
          </a:p>
          <a:p>
            <a:pPr>
              <a:buFont typeface="Arial" panose="020B0604020202020204" pitchFamily="34" charset="0"/>
              <a:buChar char="•"/>
            </a:pPr>
            <a:r>
              <a:rPr lang="en-GB" altLang="sv-SE" sz="1400" dirty="0" err="1">
                <a:latin typeface="+mn-lt"/>
                <a:cs typeface="+mn-cs"/>
              </a:rPr>
              <a:t>Internationellt</a:t>
            </a:r>
            <a:r>
              <a:rPr lang="en-GB" altLang="sv-SE" sz="1400" dirty="0">
                <a:latin typeface="+mn-lt"/>
                <a:cs typeface="+mn-cs"/>
              </a:rPr>
              <a:t> </a:t>
            </a:r>
            <a:r>
              <a:rPr lang="en-GB" altLang="sv-SE" sz="1400" dirty="0" err="1">
                <a:latin typeface="+mn-lt"/>
                <a:cs typeface="+mn-cs"/>
              </a:rPr>
              <a:t>nätverk</a:t>
            </a:r>
            <a:endParaRPr lang="en-GB" altLang="sv-SE" sz="1400" dirty="0">
              <a:latin typeface="+mn-lt"/>
              <a:cs typeface="+mn-cs"/>
            </a:endParaRPr>
          </a:p>
          <a:p>
            <a:pPr marL="0" indent="0" eaLnBrk="1" hangingPunct="1"/>
            <a:endParaRPr lang="en-GB" altLang="sv-SE" sz="1200" dirty="0"/>
          </a:p>
          <a:p>
            <a:pPr eaLnBrk="1" hangingPunct="1">
              <a:buFont typeface="Arial" panose="020B0604020202020204" pitchFamily="34" charset="0"/>
              <a:buChar char="•"/>
            </a:pPr>
            <a:endParaRPr lang="en-GB" altLang="sv-SE" sz="1350" dirty="0">
              <a:latin typeface="Calibri" panose="020F0502020204030204" pitchFamily="34" charset="0"/>
            </a:endParaRPr>
          </a:p>
        </p:txBody>
      </p:sp>
      <p:sp>
        <p:nvSpPr>
          <p:cNvPr id="7" name="textruta 8"/>
          <p:cNvSpPr txBox="1">
            <a:spLocks noChangeArrowheads="1"/>
          </p:cNvSpPr>
          <p:nvPr/>
        </p:nvSpPr>
        <p:spPr bwMode="auto">
          <a:xfrm>
            <a:off x="101600" y="1090611"/>
            <a:ext cx="29826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sv-SE" altLang="sv-SE" sz="2800" b="1" dirty="0">
                <a:latin typeface="Arial"/>
                <a:ea typeface="+mj-ea"/>
                <a:cs typeface="Arial"/>
              </a:rPr>
              <a:t>Unika förutsättningar</a:t>
            </a:r>
          </a:p>
        </p:txBody>
      </p:sp>
      <p:sp>
        <p:nvSpPr>
          <p:cNvPr id="2" name="Rektangel 1"/>
          <p:cNvSpPr/>
          <p:nvPr/>
        </p:nvSpPr>
        <p:spPr>
          <a:xfrm>
            <a:off x="5412924" y="1085393"/>
            <a:ext cx="4572000" cy="2893100"/>
          </a:xfrm>
          <a:prstGeom prst="rect">
            <a:avLst/>
          </a:prstGeom>
        </p:spPr>
        <p:txBody>
          <a:bodyPr>
            <a:spAutoFit/>
          </a:bodyPr>
          <a:lstStyle/>
          <a:p>
            <a:r>
              <a:rPr lang="en-GB" altLang="sv-SE" sz="2800" b="1" dirty="0">
                <a:latin typeface="Arial"/>
                <a:cs typeface="Arial"/>
              </a:rPr>
              <a:t>Nya</a:t>
            </a:r>
            <a:br>
              <a:rPr lang="en-GB" altLang="sv-SE" sz="2800" b="1" dirty="0">
                <a:latin typeface="Arial"/>
                <a:cs typeface="Arial"/>
              </a:rPr>
            </a:br>
            <a:r>
              <a:rPr lang="en-GB" altLang="sv-SE" sz="2800" b="1" dirty="0" err="1">
                <a:latin typeface="Arial"/>
                <a:cs typeface="Arial"/>
              </a:rPr>
              <a:t>initiativ</a:t>
            </a:r>
            <a:br>
              <a:rPr lang="en-GB" altLang="sv-SE" sz="2800" b="1" dirty="0">
                <a:latin typeface="Arial"/>
                <a:cs typeface="Arial"/>
              </a:rPr>
            </a:br>
            <a:endParaRPr lang="en-GB" altLang="sv-SE" sz="1400" b="1" dirty="0">
              <a:latin typeface="Arial"/>
              <a:cs typeface="Arial"/>
            </a:endParaRPr>
          </a:p>
          <a:p>
            <a:pPr marL="285750" indent="-285750">
              <a:buFont typeface="Arial" panose="020B0604020202020204" pitchFamily="34" charset="0"/>
              <a:buChar char="•"/>
            </a:pPr>
            <a:r>
              <a:rPr lang="en-GB" altLang="sv-SE" sz="1400" dirty="0"/>
              <a:t>EISCAT 3D</a:t>
            </a:r>
          </a:p>
          <a:p>
            <a:pPr marL="285750" indent="-285750">
              <a:buFont typeface="Arial" panose="020B0604020202020204" pitchFamily="34" charset="0"/>
              <a:buChar char="•"/>
            </a:pPr>
            <a:r>
              <a:rPr lang="en-GB" altLang="sv-SE" sz="1400" dirty="0"/>
              <a:t>New Esrange</a:t>
            </a:r>
          </a:p>
          <a:p>
            <a:pPr marL="285750" indent="-285750">
              <a:buFont typeface="Arial" panose="020B0604020202020204" pitchFamily="34" charset="0"/>
              <a:buChar char="•"/>
            </a:pPr>
            <a:r>
              <a:rPr lang="en-GB" altLang="sv-SE" sz="1400" dirty="0"/>
              <a:t>LTUs </a:t>
            </a:r>
            <a:r>
              <a:rPr lang="en-GB" altLang="sv-SE" sz="1400"/>
              <a:t>rymdsatsning</a:t>
            </a:r>
            <a:endParaRPr lang="en-GB" altLang="sv-SE" sz="1400" dirty="0"/>
          </a:p>
          <a:p>
            <a:pPr marL="285750" indent="-285750">
              <a:buFont typeface="Arial" panose="020B0604020202020204" pitchFamily="34" charset="0"/>
              <a:buChar char="•"/>
            </a:pPr>
            <a:r>
              <a:rPr lang="en-GB" altLang="sv-SE" sz="1400" dirty="0"/>
              <a:t>Space Lab</a:t>
            </a:r>
          </a:p>
          <a:p>
            <a:pPr marL="285750" indent="-285750">
              <a:buFont typeface="Arial" panose="020B0604020202020204" pitchFamily="34" charset="0"/>
              <a:buChar char="•"/>
            </a:pPr>
            <a:r>
              <a:rPr lang="en-GB" altLang="sv-SE" sz="1400" dirty="0"/>
              <a:t>Planetary Exploration </a:t>
            </a:r>
            <a:r>
              <a:rPr lang="en-GB" altLang="sv-SE" sz="1400" dirty="0" err="1"/>
              <a:t>Center</a:t>
            </a:r>
            <a:endParaRPr lang="en-GB" altLang="sv-SE" sz="1400" dirty="0"/>
          </a:p>
          <a:p>
            <a:pPr marL="285750" indent="-285750">
              <a:buFont typeface="Arial" panose="020B0604020202020204" pitchFamily="34" charset="0"/>
              <a:buChar char="•"/>
            </a:pPr>
            <a:r>
              <a:rPr lang="en-GB" altLang="sv-SE" sz="1400" dirty="0" err="1"/>
              <a:t>Centrumbildning</a:t>
            </a:r>
            <a:r>
              <a:rPr lang="en-GB" altLang="sv-SE" sz="1400" dirty="0"/>
              <a:t> i </a:t>
            </a:r>
            <a:r>
              <a:rPr lang="en-GB" altLang="sv-SE" sz="1400" dirty="0" err="1"/>
              <a:t>rymdteknik</a:t>
            </a:r>
            <a:endParaRPr lang="en-GB" altLang="sv-SE" sz="1400" dirty="0"/>
          </a:p>
          <a:p>
            <a:pPr marL="285750" indent="-285750">
              <a:buFont typeface="Arial" panose="020B0604020202020204" pitchFamily="34" charset="0"/>
              <a:buChar char="•"/>
            </a:pPr>
            <a:r>
              <a:rPr lang="en-GB" altLang="sv-SE" sz="1400" dirty="0" err="1"/>
              <a:t>NanoSatLab</a:t>
            </a:r>
            <a:endParaRPr lang="en-GB" altLang="sv-SE" sz="1400" dirty="0"/>
          </a:p>
          <a:p>
            <a:pPr marL="285750" indent="-285750">
              <a:buFont typeface="Arial" panose="020B0604020202020204" pitchFamily="34" charset="0"/>
              <a:buChar char="•"/>
            </a:pPr>
            <a:r>
              <a:rPr lang="en-GB" altLang="sv-SE" sz="1400" dirty="0" err="1"/>
              <a:t>Komersiell</a:t>
            </a:r>
            <a:r>
              <a:rPr lang="en-GB" altLang="sv-SE" sz="1400" dirty="0"/>
              <a:t> </a:t>
            </a:r>
            <a:r>
              <a:rPr lang="en-GB" altLang="sv-SE" sz="1400" dirty="0" err="1"/>
              <a:t>rymdfart</a:t>
            </a:r>
            <a:endParaRPr lang="en-GB" altLang="sv-SE" sz="1400" dirty="0"/>
          </a:p>
        </p:txBody>
      </p:sp>
    </p:spTree>
    <p:extLst>
      <p:ext uri="{BB962C8B-B14F-4D97-AF65-F5344CB8AC3E}">
        <p14:creationId xmlns:p14="http://schemas.microsoft.com/office/powerpoint/2010/main" val="175543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sv-SE" sz="2800" b="1" dirty="0"/>
              <a:t>Spin-offs</a:t>
            </a:r>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53196" y="1374444"/>
            <a:ext cx="1734189" cy="3515246"/>
          </a:xfrm>
          <a:prstGeom prst="rect">
            <a:avLst/>
          </a:prstGeom>
        </p:spPr>
      </p:pic>
      <p:sp>
        <p:nvSpPr>
          <p:cNvPr id="5" name="Rektangel 4"/>
          <p:cNvSpPr/>
          <p:nvPr/>
        </p:nvSpPr>
        <p:spPr>
          <a:xfrm>
            <a:off x="4929564" y="2302880"/>
            <a:ext cx="894797" cy="300082"/>
          </a:xfrm>
          <a:prstGeom prst="rect">
            <a:avLst/>
          </a:prstGeom>
        </p:spPr>
        <p:txBody>
          <a:bodyPr wrap="none">
            <a:spAutoFit/>
          </a:bodyPr>
          <a:lstStyle/>
          <a:p>
            <a:r>
              <a:rPr lang="sv-SE" sz="1050" dirty="0" err="1"/>
              <a:t>TeleWide</a:t>
            </a:r>
            <a:r>
              <a:rPr lang="sv-SE" sz="1350" dirty="0"/>
              <a:t> </a:t>
            </a:r>
            <a:r>
              <a:rPr lang="sv-SE" sz="1050" dirty="0"/>
              <a:t>AB</a:t>
            </a:r>
          </a:p>
        </p:txBody>
      </p:sp>
      <p:sp>
        <p:nvSpPr>
          <p:cNvPr id="7" name="Rektangel 6"/>
          <p:cNvSpPr/>
          <p:nvPr/>
        </p:nvSpPr>
        <p:spPr>
          <a:xfrm>
            <a:off x="4937964" y="2053871"/>
            <a:ext cx="670376" cy="253916"/>
          </a:xfrm>
          <a:prstGeom prst="rect">
            <a:avLst/>
          </a:prstGeom>
        </p:spPr>
        <p:txBody>
          <a:bodyPr wrap="none">
            <a:spAutoFit/>
          </a:bodyPr>
          <a:lstStyle/>
          <a:p>
            <a:r>
              <a:rPr lang="sv-SE" sz="1050" dirty="0" err="1"/>
              <a:t>NordNav</a:t>
            </a:r>
            <a:endParaRPr lang="sv-SE" sz="1050" dirty="0"/>
          </a:p>
        </p:txBody>
      </p:sp>
      <p:sp>
        <p:nvSpPr>
          <p:cNvPr id="8" name="Rektangel 7"/>
          <p:cNvSpPr/>
          <p:nvPr/>
        </p:nvSpPr>
        <p:spPr>
          <a:xfrm>
            <a:off x="4937051" y="1841215"/>
            <a:ext cx="771365" cy="253916"/>
          </a:xfrm>
          <a:prstGeom prst="rect">
            <a:avLst/>
          </a:prstGeom>
        </p:spPr>
        <p:txBody>
          <a:bodyPr wrap="none">
            <a:spAutoFit/>
          </a:bodyPr>
          <a:lstStyle/>
          <a:p>
            <a:r>
              <a:rPr lang="sv-SE" sz="1050" dirty="0" err="1"/>
              <a:t>Satmission</a:t>
            </a:r>
            <a:endParaRPr lang="sv-SE" sz="1050" dirty="0"/>
          </a:p>
        </p:txBody>
      </p:sp>
      <p:sp>
        <p:nvSpPr>
          <p:cNvPr id="9" name="Rektangel 8"/>
          <p:cNvSpPr/>
          <p:nvPr/>
        </p:nvSpPr>
        <p:spPr>
          <a:xfrm>
            <a:off x="4669359" y="3259789"/>
            <a:ext cx="934871" cy="253916"/>
          </a:xfrm>
          <a:prstGeom prst="rect">
            <a:avLst/>
          </a:prstGeom>
        </p:spPr>
        <p:txBody>
          <a:bodyPr wrap="none">
            <a:spAutoFit/>
          </a:bodyPr>
          <a:lstStyle/>
          <a:p>
            <a:r>
              <a:rPr lang="sv-SE" sz="1050" dirty="0"/>
              <a:t>ÅAC </a:t>
            </a:r>
            <a:r>
              <a:rPr lang="sv-SE" sz="1050" dirty="0" err="1"/>
              <a:t>Microtec</a:t>
            </a:r>
            <a:endParaRPr lang="sv-SE" sz="1050" dirty="0"/>
          </a:p>
        </p:txBody>
      </p:sp>
      <p:sp>
        <p:nvSpPr>
          <p:cNvPr id="10" name="Rektangel 9"/>
          <p:cNvSpPr/>
          <p:nvPr/>
        </p:nvSpPr>
        <p:spPr>
          <a:xfrm>
            <a:off x="5606715" y="3269704"/>
            <a:ext cx="798617" cy="253916"/>
          </a:xfrm>
          <a:prstGeom prst="rect">
            <a:avLst/>
          </a:prstGeom>
        </p:spPr>
        <p:txBody>
          <a:bodyPr wrap="none">
            <a:spAutoFit/>
          </a:bodyPr>
          <a:lstStyle/>
          <a:p>
            <a:r>
              <a:rPr lang="sv-SE" sz="1050" dirty="0" err="1"/>
              <a:t>NanoSpace</a:t>
            </a:r>
            <a:endParaRPr lang="sv-SE" sz="1050" dirty="0"/>
          </a:p>
        </p:txBody>
      </p:sp>
      <p:sp>
        <p:nvSpPr>
          <p:cNvPr id="11" name="Rektangel 10"/>
          <p:cNvSpPr/>
          <p:nvPr/>
        </p:nvSpPr>
        <p:spPr>
          <a:xfrm>
            <a:off x="4928705" y="3500539"/>
            <a:ext cx="532518" cy="253916"/>
          </a:xfrm>
          <a:prstGeom prst="rect">
            <a:avLst/>
          </a:prstGeom>
        </p:spPr>
        <p:txBody>
          <a:bodyPr wrap="none">
            <a:spAutoFit/>
          </a:bodyPr>
          <a:lstStyle/>
          <a:p>
            <a:r>
              <a:rPr lang="sv-SE" sz="1050" dirty="0"/>
              <a:t>ECAPS</a:t>
            </a:r>
          </a:p>
        </p:txBody>
      </p:sp>
      <p:sp>
        <p:nvSpPr>
          <p:cNvPr id="12" name="Rektangel 11"/>
          <p:cNvSpPr/>
          <p:nvPr/>
        </p:nvSpPr>
        <p:spPr>
          <a:xfrm>
            <a:off x="5343406" y="3500538"/>
            <a:ext cx="532518" cy="253916"/>
          </a:xfrm>
          <a:prstGeom prst="rect">
            <a:avLst/>
          </a:prstGeom>
        </p:spPr>
        <p:txBody>
          <a:bodyPr wrap="none">
            <a:spAutoFit/>
          </a:bodyPr>
          <a:lstStyle/>
          <a:p>
            <a:r>
              <a:rPr lang="sv-SE" sz="1050" dirty="0"/>
              <a:t>C2SAT</a:t>
            </a:r>
          </a:p>
        </p:txBody>
      </p:sp>
      <p:sp>
        <p:nvSpPr>
          <p:cNvPr id="13" name="Rektangel 12"/>
          <p:cNvSpPr/>
          <p:nvPr/>
        </p:nvSpPr>
        <p:spPr>
          <a:xfrm>
            <a:off x="5775454" y="3500537"/>
            <a:ext cx="914033" cy="253916"/>
          </a:xfrm>
          <a:prstGeom prst="rect">
            <a:avLst/>
          </a:prstGeom>
        </p:spPr>
        <p:txBody>
          <a:bodyPr wrap="none">
            <a:spAutoFit/>
          </a:bodyPr>
          <a:lstStyle/>
          <a:p>
            <a:r>
              <a:rPr lang="sv-SE" sz="1050" dirty="0" err="1"/>
              <a:t>Spacemetrics</a:t>
            </a:r>
            <a:endParaRPr lang="sv-SE" sz="1050" dirty="0"/>
          </a:p>
        </p:txBody>
      </p:sp>
      <p:sp>
        <p:nvSpPr>
          <p:cNvPr id="14" name="Rektangel 13"/>
          <p:cNvSpPr/>
          <p:nvPr/>
        </p:nvSpPr>
        <p:spPr>
          <a:xfrm>
            <a:off x="4695334" y="3696702"/>
            <a:ext cx="809837" cy="253916"/>
          </a:xfrm>
          <a:prstGeom prst="rect">
            <a:avLst/>
          </a:prstGeom>
        </p:spPr>
        <p:txBody>
          <a:bodyPr wrap="none">
            <a:spAutoFit/>
          </a:bodyPr>
          <a:lstStyle/>
          <a:p>
            <a:r>
              <a:rPr lang="sv-SE" sz="1050" dirty="0" err="1"/>
              <a:t>Spectrogon</a:t>
            </a:r>
            <a:endParaRPr lang="sv-SE" sz="1050" dirty="0"/>
          </a:p>
        </p:txBody>
      </p:sp>
      <p:sp>
        <p:nvSpPr>
          <p:cNvPr id="15" name="Rektangel 14"/>
          <p:cNvSpPr/>
          <p:nvPr/>
        </p:nvSpPr>
        <p:spPr>
          <a:xfrm>
            <a:off x="5446909" y="3696702"/>
            <a:ext cx="809837" cy="253916"/>
          </a:xfrm>
          <a:prstGeom prst="rect">
            <a:avLst/>
          </a:prstGeom>
        </p:spPr>
        <p:txBody>
          <a:bodyPr wrap="none">
            <a:spAutoFit/>
          </a:bodyPr>
          <a:lstStyle/>
          <a:p>
            <a:r>
              <a:rPr lang="sv-SE" sz="1050" dirty="0" err="1"/>
              <a:t>Spectrogon</a:t>
            </a:r>
            <a:endParaRPr lang="sv-SE" sz="1050" dirty="0"/>
          </a:p>
        </p:txBody>
      </p:sp>
      <p:sp>
        <p:nvSpPr>
          <p:cNvPr id="16" name="Rektangel 15"/>
          <p:cNvSpPr/>
          <p:nvPr/>
        </p:nvSpPr>
        <p:spPr>
          <a:xfrm>
            <a:off x="6202994" y="3696702"/>
            <a:ext cx="902811" cy="253916"/>
          </a:xfrm>
          <a:prstGeom prst="rect">
            <a:avLst/>
          </a:prstGeom>
        </p:spPr>
        <p:txBody>
          <a:bodyPr wrap="none">
            <a:spAutoFit/>
          </a:bodyPr>
          <a:lstStyle/>
          <a:p>
            <a:r>
              <a:rPr lang="sv-SE" sz="1050" dirty="0"/>
              <a:t>Speed Power</a:t>
            </a:r>
          </a:p>
        </p:txBody>
      </p:sp>
      <p:sp>
        <p:nvSpPr>
          <p:cNvPr id="17" name="Rektangel 16"/>
          <p:cNvSpPr/>
          <p:nvPr/>
        </p:nvSpPr>
        <p:spPr>
          <a:xfrm>
            <a:off x="4749340" y="3897917"/>
            <a:ext cx="1091966" cy="253916"/>
          </a:xfrm>
          <a:prstGeom prst="rect">
            <a:avLst/>
          </a:prstGeom>
        </p:spPr>
        <p:txBody>
          <a:bodyPr wrap="none">
            <a:spAutoFit/>
          </a:bodyPr>
          <a:lstStyle/>
          <a:p>
            <a:r>
              <a:rPr lang="sv-SE" sz="1050" dirty="0" err="1"/>
              <a:t>Umbilical</a:t>
            </a:r>
            <a:r>
              <a:rPr lang="sv-SE" sz="1050" dirty="0"/>
              <a:t> Design</a:t>
            </a:r>
          </a:p>
        </p:txBody>
      </p:sp>
      <p:sp>
        <p:nvSpPr>
          <p:cNvPr id="18" name="Rektangel 17"/>
          <p:cNvSpPr/>
          <p:nvPr/>
        </p:nvSpPr>
        <p:spPr>
          <a:xfrm>
            <a:off x="5775455" y="3897917"/>
            <a:ext cx="649537" cy="253916"/>
          </a:xfrm>
          <a:prstGeom prst="rect">
            <a:avLst/>
          </a:prstGeom>
        </p:spPr>
        <p:txBody>
          <a:bodyPr wrap="none">
            <a:spAutoFit/>
          </a:bodyPr>
          <a:lstStyle/>
          <a:p>
            <a:r>
              <a:rPr lang="sv-SE" sz="1050" dirty="0" err="1"/>
              <a:t>Comlase</a:t>
            </a:r>
            <a:endParaRPr lang="sv-SE" sz="1050" dirty="0"/>
          </a:p>
        </p:txBody>
      </p:sp>
      <p:sp>
        <p:nvSpPr>
          <p:cNvPr id="19" name="Rektangel 18"/>
          <p:cNvSpPr/>
          <p:nvPr/>
        </p:nvSpPr>
        <p:spPr>
          <a:xfrm>
            <a:off x="6412620" y="3912726"/>
            <a:ext cx="1116011" cy="253916"/>
          </a:xfrm>
          <a:prstGeom prst="rect">
            <a:avLst/>
          </a:prstGeom>
        </p:spPr>
        <p:txBody>
          <a:bodyPr wrap="none">
            <a:spAutoFit/>
          </a:bodyPr>
          <a:lstStyle/>
          <a:p>
            <a:r>
              <a:rPr lang="sv-SE" sz="1050" dirty="0" err="1"/>
              <a:t>YoYo</a:t>
            </a:r>
            <a:r>
              <a:rPr lang="sv-SE" sz="1050" dirty="0"/>
              <a:t> </a:t>
            </a:r>
            <a:r>
              <a:rPr lang="sv-SE" sz="1050" dirty="0" err="1"/>
              <a:t>Technology</a:t>
            </a:r>
            <a:endParaRPr lang="sv-SE" sz="1050" dirty="0"/>
          </a:p>
        </p:txBody>
      </p:sp>
      <p:sp>
        <p:nvSpPr>
          <p:cNvPr id="20" name="Rektangel 19"/>
          <p:cNvSpPr/>
          <p:nvPr/>
        </p:nvSpPr>
        <p:spPr>
          <a:xfrm>
            <a:off x="4803347" y="4102743"/>
            <a:ext cx="1694695" cy="253916"/>
          </a:xfrm>
          <a:prstGeom prst="rect">
            <a:avLst/>
          </a:prstGeom>
        </p:spPr>
        <p:txBody>
          <a:bodyPr wrap="none">
            <a:spAutoFit/>
          </a:bodyPr>
          <a:lstStyle/>
          <a:p>
            <a:r>
              <a:rPr lang="sv-SE" sz="1050" dirty="0"/>
              <a:t>Instrument Control Sweden</a:t>
            </a:r>
          </a:p>
        </p:txBody>
      </p:sp>
      <p:sp>
        <p:nvSpPr>
          <p:cNvPr id="21" name="Rektangel 20"/>
          <p:cNvSpPr/>
          <p:nvPr/>
        </p:nvSpPr>
        <p:spPr>
          <a:xfrm>
            <a:off x="2349999" y="3734077"/>
            <a:ext cx="1314784" cy="253916"/>
          </a:xfrm>
          <a:prstGeom prst="rect">
            <a:avLst/>
          </a:prstGeom>
        </p:spPr>
        <p:txBody>
          <a:bodyPr wrap="none">
            <a:spAutoFit/>
          </a:bodyPr>
          <a:lstStyle/>
          <a:p>
            <a:r>
              <a:rPr lang="sv-SE" sz="1050" dirty="0" err="1"/>
              <a:t>Forsway</a:t>
            </a:r>
            <a:r>
              <a:rPr lang="sv-SE" sz="1050" dirty="0"/>
              <a:t> Scandinavia</a:t>
            </a:r>
          </a:p>
        </p:txBody>
      </p:sp>
      <p:sp>
        <p:nvSpPr>
          <p:cNvPr id="22" name="Rektangel 21"/>
          <p:cNvSpPr/>
          <p:nvPr/>
        </p:nvSpPr>
        <p:spPr>
          <a:xfrm>
            <a:off x="2427082" y="3951923"/>
            <a:ext cx="1342034" cy="253916"/>
          </a:xfrm>
          <a:prstGeom prst="rect">
            <a:avLst/>
          </a:prstGeom>
        </p:spPr>
        <p:txBody>
          <a:bodyPr wrap="none">
            <a:spAutoFit/>
          </a:bodyPr>
          <a:lstStyle/>
          <a:p>
            <a:r>
              <a:rPr lang="sv-SE" sz="1050" dirty="0" err="1"/>
              <a:t>Omnisys</a:t>
            </a:r>
            <a:r>
              <a:rPr lang="sv-SE" sz="1050" dirty="0"/>
              <a:t> Instruments</a:t>
            </a:r>
          </a:p>
        </p:txBody>
      </p:sp>
      <p:sp>
        <p:nvSpPr>
          <p:cNvPr id="23" name="Rektangel 22"/>
          <p:cNvSpPr/>
          <p:nvPr/>
        </p:nvSpPr>
        <p:spPr>
          <a:xfrm>
            <a:off x="1130939" y="3956016"/>
            <a:ext cx="1298753" cy="253916"/>
          </a:xfrm>
          <a:prstGeom prst="rect">
            <a:avLst/>
          </a:prstGeom>
        </p:spPr>
        <p:txBody>
          <a:bodyPr wrap="none">
            <a:spAutoFit/>
          </a:bodyPr>
          <a:lstStyle/>
          <a:p>
            <a:r>
              <a:rPr lang="sv-SE" sz="1050" dirty="0"/>
              <a:t>Polymer Kompositer</a:t>
            </a:r>
          </a:p>
        </p:txBody>
      </p:sp>
      <p:sp>
        <p:nvSpPr>
          <p:cNvPr id="24" name="Rektangel 23"/>
          <p:cNvSpPr/>
          <p:nvPr/>
        </p:nvSpPr>
        <p:spPr>
          <a:xfrm>
            <a:off x="1310718" y="3729276"/>
            <a:ext cx="1055097" cy="253916"/>
          </a:xfrm>
          <a:prstGeom prst="rect">
            <a:avLst/>
          </a:prstGeom>
        </p:spPr>
        <p:txBody>
          <a:bodyPr wrap="none">
            <a:spAutoFit/>
          </a:bodyPr>
          <a:lstStyle/>
          <a:p>
            <a:r>
              <a:rPr lang="sv-SE" sz="1050" dirty="0" err="1"/>
              <a:t>Aeroflex</a:t>
            </a:r>
            <a:r>
              <a:rPr lang="sv-SE" sz="1050" dirty="0"/>
              <a:t> </a:t>
            </a:r>
            <a:r>
              <a:rPr lang="sv-SE" sz="1050" dirty="0" err="1"/>
              <a:t>Geisler</a:t>
            </a:r>
            <a:endParaRPr lang="sv-SE" sz="1050" dirty="0"/>
          </a:p>
        </p:txBody>
      </p:sp>
      <p:sp>
        <p:nvSpPr>
          <p:cNvPr id="25" name="Rektangel 24"/>
          <p:cNvSpPr/>
          <p:nvPr/>
        </p:nvSpPr>
        <p:spPr>
          <a:xfrm>
            <a:off x="2451742" y="4189379"/>
            <a:ext cx="710451" cy="253916"/>
          </a:xfrm>
          <a:prstGeom prst="rect">
            <a:avLst/>
          </a:prstGeom>
        </p:spPr>
        <p:txBody>
          <a:bodyPr wrap="none">
            <a:spAutoFit/>
          </a:bodyPr>
          <a:lstStyle/>
          <a:p>
            <a:r>
              <a:rPr lang="sv-SE" sz="1050" dirty="0" err="1"/>
              <a:t>Imego</a:t>
            </a:r>
            <a:r>
              <a:rPr lang="sv-SE" sz="1050" dirty="0"/>
              <a:t> AB</a:t>
            </a:r>
          </a:p>
        </p:txBody>
      </p:sp>
      <p:sp>
        <p:nvSpPr>
          <p:cNvPr id="26" name="Rektangel 25"/>
          <p:cNvSpPr/>
          <p:nvPr/>
        </p:nvSpPr>
        <p:spPr>
          <a:xfrm>
            <a:off x="4875950" y="4281339"/>
            <a:ext cx="1154483" cy="253916"/>
          </a:xfrm>
          <a:prstGeom prst="rect">
            <a:avLst/>
          </a:prstGeom>
        </p:spPr>
        <p:txBody>
          <a:bodyPr wrap="none">
            <a:spAutoFit/>
          </a:bodyPr>
          <a:lstStyle/>
          <a:p>
            <a:r>
              <a:rPr lang="sv-SE" sz="1050" dirty="0"/>
              <a:t>APR Technologies</a:t>
            </a:r>
          </a:p>
        </p:txBody>
      </p:sp>
      <p:sp>
        <p:nvSpPr>
          <p:cNvPr id="27" name="Rektangel 26"/>
          <p:cNvSpPr/>
          <p:nvPr/>
        </p:nvSpPr>
        <p:spPr>
          <a:xfrm>
            <a:off x="6414034" y="3269704"/>
            <a:ext cx="838691" cy="253916"/>
          </a:xfrm>
          <a:prstGeom prst="rect">
            <a:avLst/>
          </a:prstGeom>
        </p:spPr>
        <p:txBody>
          <a:bodyPr wrap="none">
            <a:spAutoFit/>
          </a:bodyPr>
          <a:lstStyle/>
          <a:p>
            <a:r>
              <a:rPr lang="sv-SE" sz="1050" dirty="0" err="1"/>
              <a:t>BruhnSpace</a:t>
            </a:r>
            <a:endParaRPr lang="sv-SE" sz="1050" dirty="0"/>
          </a:p>
        </p:txBody>
      </p:sp>
      <p:sp>
        <p:nvSpPr>
          <p:cNvPr id="28" name="Rektangel 27"/>
          <p:cNvSpPr/>
          <p:nvPr/>
        </p:nvSpPr>
        <p:spPr>
          <a:xfrm>
            <a:off x="6585545" y="3491820"/>
            <a:ext cx="1346844" cy="253916"/>
          </a:xfrm>
          <a:prstGeom prst="rect">
            <a:avLst/>
          </a:prstGeom>
        </p:spPr>
        <p:txBody>
          <a:bodyPr wrap="none">
            <a:spAutoFit/>
          </a:bodyPr>
          <a:lstStyle/>
          <a:p>
            <a:r>
              <a:rPr lang="sv-SE" sz="1050" dirty="0"/>
              <a:t>Brockman </a:t>
            </a:r>
            <a:r>
              <a:rPr lang="sv-SE" sz="1050" dirty="0" err="1"/>
              <a:t>Geomatics</a:t>
            </a:r>
            <a:endParaRPr lang="sv-SE" sz="1050" dirty="0"/>
          </a:p>
        </p:txBody>
      </p:sp>
      <p:sp>
        <p:nvSpPr>
          <p:cNvPr id="29" name="Rektangel 28"/>
          <p:cNvSpPr/>
          <p:nvPr/>
        </p:nvSpPr>
        <p:spPr>
          <a:xfrm>
            <a:off x="1773971" y="4193024"/>
            <a:ext cx="721672" cy="253916"/>
          </a:xfrm>
          <a:prstGeom prst="rect">
            <a:avLst/>
          </a:prstGeom>
        </p:spPr>
        <p:txBody>
          <a:bodyPr wrap="none">
            <a:spAutoFit/>
          </a:bodyPr>
          <a:lstStyle/>
          <a:p>
            <a:r>
              <a:rPr lang="sv-SE" sz="1050" dirty="0"/>
              <a:t>Carmenta</a:t>
            </a:r>
          </a:p>
        </p:txBody>
      </p:sp>
      <p:sp>
        <p:nvSpPr>
          <p:cNvPr id="30" name="Rektangel 29"/>
          <p:cNvSpPr/>
          <p:nvPr/>
        </p:nvSpPr>
        <p:spPr>
          <a:xfrm>
            <a:off x="5973654" y="4277764"/>
            <a:ext cx="832279" cy="253916"/>
          </a:xfrm>
          <a:prstGeom prst="rect">
            <a:avLst/>
          </a:prstGeom>
        </p:spPr>
        <p:txBody>
          <a:bodyPr wrap="none">
            <a:spAutoFit/>
          </a:bodyPr>
          <a:lstStyle/>
          <a:p>
            <a:r>
              <a:rPr lang="sv-SE" sz="1050" dirty="0"/>
              <a:t>DST Control</a:t>
            </a:r>
          </a:p>
        </p:txBody>
      </p:sp>
      <p:sp>
        <p:nvSpPr>
          <p:cNvPr id="31" name="Rektangel 30"/>
          <p:cNvSpPr/>
          <p:nvPr/>
        </p:nvSpPr>
        <p:spPr>
          <a:xfrm>
            <a:off x="3195852" y="4189974"/>
            <a:ext cx="580608" cy="253916"/>
          </a:xfrm>
          <a:prstGeom prst="rect">
            <a:avLst/>
          </a:prstGeom>
        </p:spPr>
        <p:txBody>
          <a:bodyPr wrap="none">
            <a:spAutoFit/>
          </a:bodyPr>
          <a:lstStyle/>
          <a:p>
            <a:r>
              <a:rPr lang="sv-SE" sz="1050" dirty="0" err="1"/>
              <a:t>Gotmic</a:t>
            </a:r>
            <a:endParaRPr lang="sv-SE" sz="1050" dirty="0"/>
          </a:p>
        </p:txBody>
      </p:sp>
      <p:sp>
        <p:nvSpPr>
          <p:cNvPr id="32" name="Rektangel 31"/>
          <p:cNvSpPr/>
          <p:nvPr/>
        </p:nvSpPr>
        <p:spPr>
          <a:xfrm>
            <a:off x="7028666" y="3696702"/>
            <a:ext cx="558166" cy="253916"/>
          </a:xfrm>
          <a:prstGeom prst="rect">
            <a:avLst/>
          </a:prstGeom>
        </p:spPr>
        <p:txBody>
          <a:bodyPr wrap="none">
            <a:spAutoFit/>
          </a:bodyPr>
          <a:lstStyle/>
          <a:p>
            <a:r>
              <a:rPr lang="sv-SE" sz="1050" dirty="0" err="1"/>
              <a:t>IRnova</a:t>
            </a:r>
            <a:endParaRPr lang="sv-SE" sz="1050" dirty="0"/>
          </a:p>
        </p:txBody>
      </p:sp>
      <p:sp>
        <p:nvSpPr>
          <p:cNvPr id="33" name="Rektangel 32"/>
          <p:cNvSpPr/>
          <p:nvPr/>
        </p:nvSpPr>
        <p:spPr>
          <a:xfrm>
            <a:off x="7179189" y="3265841"/>
            <a:ext cx="630301" cy="253916"/>
          </a:xfrm>
          <a:prstGeom prst="rect">
            <a:avLst/>
          </a:prstGeom>
        </p:spPr>
        <p:txBody>
          <a:bodyPr wrap="none">
            <a:spAutoFit/>
          </a:bodyPr>
          <a:lstStyle/>
          <a:p>
            <a:r>
              <a:rPr lang="sv-SE" sz="1050" dirty="0" err="1"/>
              <a:t>NanOSC</a:t>
            </a:r>
            <a:endParaRPr lang="sv-SE" sz="1050" dirty="0"/>
          </a:p>
        </p:txBody>
      </p:sp>
      <p:sp>
        <p:nvSpPr>
          <p:cNvPr id="34" name="Rektangel 33"/>
          <p:cNvSpPr/>
          <p:nvPr/>
        </p:nvSpPr>
        <p:spPr>
          <a:xfrm>
            <a:off x="6375575" y="4112754"/>
            <a:ext cx="599844" cy="253916"/>
          </a:xfrm>
          <a:prstGeom prst="rect">
            <a:avLst/>
          </a:prstGeom>
        </p:spPr>
        <p:txBody>
          <a:bodyPr wrap="none">
            <a:spAutoFit/>
          </a:bodyPr>
          <a:lstStyle/>
          <a:p>
            <a:r>
              <a:rPr lang="sv-SE" sz="1050" dirty="0"/>
              <a:t>STARCS</a:t>
            </a:r>
          </a:p>
        </p:txBody>
      </p:sp>
      <p:sp>
        <p:nvSpPr>
          <p:cNvPr id="35" name="Rektangel 34"/>
          <p:cNvSpPr/>
          <p:nvPr/>
        </p:nvSpPr>
        <p:spPr>
          <a:xfrm>
            <a:off x="2318440" y="3513252"/>
            <a:ext cx="1511952" cy="253916"/>
          </a:xfrm>
          <a:prstGeom prst="rect">
            <a:avLst/>
          </a:prstGeom>
        </p:spPr>
        <p:txBody>
          <a:bodyPr wrap="none">
            <a:spAutoFit/>
          </a:bodyPr>
          <a:lstStyle/>
          <a:p>
            <a:r>
              <a:rPr lang="sv-SE" sz="1050" dirty="0"/>
              <a:t>Wasa Millimeter </a:t>
            </a:r>
            <a:r>
              <a:rPr lang="sv-SE" sz="1050" dirty="0" err="1"/>
              <a:t>Wavws</a:t>
            </a:r>
            <a:endParaRPr lang="sv-SE" sz="1050" dirty="0"/>
          </a:p>
        </p:txBody>
      </p:sp>
      <p:pic>
        <p:nvPicPr>
          <p:cNvPr id="36" name="Bildobjekt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5645" y="1261272"/>
            <a:ext cx="503648" cy="503648"/>
          </a:xfrm>
          <a:prstGeom prst="rect">
            <a:avLst/>
          </a:prstGeom>
        </p:spPr>
      </p:pic>
      <p:pic>
        <p:nvPicPr>
          <p:cNvPr id="37" name="Bildobjekt 36"/>
          <p:cNvPicPr>
            <a:picLocks noChangeAspect="1"/>
          </p:cNvPicPr>
          <p:nvPr/>
        </p:nvPicPr>
        <p:blipFill rotWithShape="1">
          <a:blip r:embed="rId4" cstate="screen">
            <a:extLst>
              <a:ext uri="{28A0092B-C50C-407E-A947-70E740481C1C}">
                <a14:useLocalDpi xmlns:a14="http://schemas.microsoft.com/office/drawing/2010/main"/>
              </a:ext>
            </a:extLst>
          </a:blip>
          <a:srcRect r="25088" b="1031"/>
          <a:stretch/>
        </p:blipFill>
        <p:spPr>
          <a:xfrm>
            <a:off x="1363870" y="2940617"/>
            <a:ext cx="1119677" cy="314340"/>
          </a:xfrm>
          <a:prstGeom prst="rect">
            <a:avLst/>
          </a:prstGeom>
        </p:spPr>
      </p:pic>
      <p:pic>
        <p:nvPicPr>
          <p:cNvPr id="38" name="Bildobjekt 3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81089" y="2993723"/>
            <a:ext cx="1398851" cy="562818"/>
          </a:xfrm>
          <a:prstGeom prst="rect">
            <a:avLst/>
          </a:prstGeom>
        </p:spPr>
      </p:pic>
      <p:pic>
        <p:nvPicPr>
          <p:cNvPr id="39" name="Bildobjekt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4230" y="3007966"/>
            <a:ext cx="251824" cy="251824"/>
          </a:xfrm>
          <a:prstGeom prst="rect">
            <a:avLst/>
          </a:prstGeom>
        </p:spPr>
      </p:pic>
      <p:pic>
        <p:nvPicPr>
          <p:cNvPr id="40" name="Bildobjekt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1852" y="3038812"/>
            <a:ext cx="570393" cy="190131"/>
          </a:xfrm>
          <a:prstGeom prst="rect">
            <a:avLst/>
          </a:prstGeom>
        </p:spPr>
      </p:pic>
    </p:spTree>
    <p:extLst>
      <p:ext uri="{BB962C8B-B14F-4D97-AF65-F5344CB8AC3E}">
        <p14:creationId xmlns:p14="http://schemas.microsoft.com/office/powerpoint/2010/main" val="391412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ubrik 1"/>
          <p:cNvSpPr>
            <a:spLocks noGrp="1"/>
          </p:cNvSpPr>
          <p:nvPr>
            <p:ph type="ctrTitle"/>
          </p:nvPr>
        </p:nvSpPr>
        <p:spPr>
          <a:xfrm>
            <a:off x="678341" y="837747"/>
            <a:ext cx="7772400" cy="1102519"/>
          </a:xfrm>
        </p:spPr>
        <p:txBody>
          <a:bodyPr>
            <a:normAutofit/>
          </a:bodyPr>
          <a:lstStyle/>
          <a:p>
            <a:r>
              <a:rPr lang="en-GB" sz="2800" b="1" dirty="0" err="1"/>
              <a:t>Vad</a:t>
            </a:r>
            <a:r>
              <a:rPr lang="en-GB" sz="2800" b="1" dirty="0"/>
              <a:t> </a:t>
            </a:r>
            <a:r>
              <a:rPr lang="en-GB" sz="2800" b="1" dirty="0" err="1"/>
              <a:t>är</a:t>
            </a:r>
            <a:r>
              <a:rPr lang="en-GB" sz="2800" b="1" dirty="0"/>
              <a:t> </a:t>
            </a:r>
            <a:r>
              <a:rPr lang="en-GB" sz="2800" b="1" dirty="0" err="1"/>
              <a:t>det</a:t>
            </a:r>
            <a:r>
              <a:rPr lang="en-GB" sz="2800" b="1" dirty="0"/>
              <a:t> </a:t>
            </a:r>
            <a:r>
              <a:rPr lang="en-GB" sz="2800" b="1" dirty="0" err="1"/>
              <a:t>som</a:t>
            </a:r>
            <a:r>
              <a:rPr lang="en-GB" sz="2800" b="1" dirty="0"/>
              <a:t> driver spin-offs?</a:t>
            </a:r>
          </a:p>
        </p:txBody>
      </p:sp>
      <p:sp>
        <p:nvSpPr>
          <p:cNvPr id="61" name="textruta 60"/>
          <p:cNvSpPr txBox="1"/>
          <p:nvPr/>
        </p:nvSpPr>
        <p:spPr>
          <a:xfrm>
            <a:off x="1740239" y="1932845"/>
            <a:ext cx="5329890"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err="1"/>
              <a:t>En</a:t>
            </a:r>
            <a:r>
              <a:rPr lang="en-GB" sz="1400" dirty="0"/>
              <a:t> </a:t>
            </a:r>
            <a:r>
              <a:rPr lang="en-GB" sz="1400" dirty="0" err="1"/>
              <a:t>drivande</a:t>
            </a:r>
            <a:r>
              <a:rPr lang="en-GB" sz="1400" dirty="0"/>
              <a:t> </a:t>
            </a:r>
            <a:r>
              <a:rPr lang="en-GB" sz="1400" dirty="0" err="1"/>
              <a:t>kraft</a:t>
            </a:r>
            <a:endParaRPr lang="en-GB" sz="1400" dirty="0"/>
          </a:p>
          <a:p>
            <a:pPr marL="285750" indent="-285750">
              <a:buFont typeface="Arial" panose="020B0604020202020204" pitchFamily="34" charset="0"/>
              <a:buChar char="•"/>
            </a:pPr>
            <a:r>
              <a:rPr lang="en-GB" sz="1400" dirty="0" err="1"/>
              <a:t>Skicklighet</a:t>
            </a:r>
            <a:r>
              <a:rPr lang="en-GB" sz="1400" dirty="0"/>
              <a:t> och </a:t>
            </a:r>
            <a:r>
              <a:rPr lang="en-GB" sz="1400" dirty="0" err="1"/>
              <a:t>högre</a:t>
            </a:r>
            <a:r>
              <a:rPr lang="en-GB" sz="1400" dirty="0"/>
              <a:t> </a:t>
            </a:r>
            <a:r>
              <a:rPr lang="en-GB" sz="1400" dirty="0" err="1"/>
              <a:t>utbildning</a:t>
            </a:r>
            <a:endParaRPr lang="en-GB" sz="1400" dirty="0"/>
          </a:p>
          <a:p>
            <a:pPr marL="285750" indent="-285750">
              <a:buFont typeface="Arial" panose="020B0604020202020204" pitchFamily="34" charset="0"/>
              <a:buChar char="•"/>
            </a:pPr>
            <a:r>
              <a:rPr lang="en-GB" sz="1400" dirty="0" err="1"/>
              <a:t>Antalet</a:t>
            </a:r>
            <a:r>
              <a:rPr lang="en-GB" sz="1400" dirty="0"/>
              <a:t> </a:t>
            </a:r>
            <a:r>
              <a:rPr lang="en-GB" sz="1400" dirty="0" err="1"/>
              <a:t>FoU-projekt</a:t>
            </a:r>
            <a:r>
              <a:rPr lang="en-GB" sz="1400" dirty="0"/>
              <a:t> – </a:t>
            </a:r>
            <a:r>
              <a:rPr lang="en-GB" sz="1400" dirty="0" err="1"/>
              <a:t>nya</a:t>
            </a:r>
            <a:r>
              <a:rPr lang="en-GB" sz="1400" dirty="0"/>
              <a:t> </a:t>
            </a:r>
            <a:r>
              <a:rPr lang="en-GB" sz="1400" dirty="0" err="1"/>
              <a:t>idéer</a:t>
            </a:r>
            <a:endParaRPr lang="en-GB" sz="1400" dirty="0"/>
          </a:p>
          <a:p>
            <a:pPr marL="285750" indent="-285750">
              <a:buFont typeface="Arial" panose="020B0604020202020204" pitchFamily="34" charset="0"/>
              <a:buChar char="•"/>
            </a:pPr>
            <a:r>
              <a:rPr lang="en-GB" sz="1400" dirty="0" err="1"/>
              <a:t>Teknisk</a:t>
            </a:r>
            <a:r>
              <a:rPr lang="en-GB" sz="1400" dirty="0"/>
              <a:t> </a:t>
            </a:r>
            <a:r>
              <a:rPr lang="en-GB" sz="1400" dirty="0" err="1"/>
              <a:t>utveckling</a:t>
            </a:r>
            <a:endParaRPr lang="en-GB" sz="1400" dirty="0"/>
          </a:p>
          <a:p>
            <a:pPr marL="285750" indent="-285750">
              <a:buFont typeface="Arial" panose="020B0604020202020204" pitchFamily="34" charset="0"/>
              <a:buChar char="•"/>
            </a:pPr>
            <a:r>
              <a:rPr lang="en-GB" sz="1400" dirty="0" err="1"/>
              <a:t>Politik</a:t>
            </a:r>
            <a:endParaRPr lang="en-GB" sz="1400" dirty="0"/>
          </a:p>
          <a:p>
            <a:pPr marL="285750" indent="-285750">
              <a:buFont typeface="Arial" panose="020B0604020202020204" pitchFamily="34" charset="0"/>
              <a:buChar char="•"/>
            </a:pPr>
            <a:r>
              <a:rPr lang="en-GB" sz="1400" dirty="0" err="1"/>
              <a:t>Resurser</a:t>
            </a:r>
            <a:endParaRPr lang="en-GB" sz="1400" dirty="0"/>
          </a:p>
          <a:p>
            <a:pPr marL="285750" indent="-285750">
              <a:buFont typeface="Arial" panose="020B0604020202020204" pitchFamily="34" charset="0"/>
              <a:buChar char="•"/>
            </a:pPr>
            <a:r>
              <a:rPr lang="en-GB" sz="1400" dirty="0" err="1"/>
              <a:t>En</a:t>
            </a:r>
            <a:r>
              <a:rPr lang="en-GB" sz="1400" dirty="0"/>
              <a:t> </a:t>
            </a:r>
            <a:r>
              <a:rPr lang="en-GB" sz="1400" dirty="0" err="1"/>
              <a:t>kritisk</a:t>
            </a:r>
            <a:r>
              <a:rPr lang="en-GB" sz="1400" dirty="0"/>
              <a:t> </a:t>
            </a:r>
            <a:r>
              <a:rPr lang="en-GB" sz="1400" dirty="0" err="1"/>
              <a:t>massa</a:t>
            </a:r>
            <a:r>
              <a:rPr lang="en-GB" sz="1400" dirty="0"/>
              <a:t> (</a:t>
            </a:r>
            <a:r>
              <a:rPr lang="en-GB" sz="1400" dirty="0" err="1"/>
              <a:t>hjärnor</a:t>
            </a:r>
            <a:r>
              <a:rPr lang="en-GB" sz="1400" dirty="0"/>
              <a:t>)</a:t>
            </a:r>
          </a:p>
          <a:p>
            <a:pPr marL="285750" indent="-285750">
              <a:buFont typeface="Arial" panose="020B0604020202020204" pitchFamily="34" charset="0"/>
              <a:buChar char="•"/>
            </a:pPr>
            <a:r>
              <a:rPr lang="en-GB" sz="1400" dirty="0" err="1"/>
              <a:t>Infrastruktur</a:t>
            </a: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47442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341" y="837747"/>
            <a:ext cx="7772400" cy="1102519"/>
          </a:xfrm>
        </p:spPr>
        <p:txBody>
          <a:bodyPr>
            <a:normAutofit/>
          </a:bodyPr>
          <a:lstStyle/>
          <a:p>
            <a:r>
              <a:rPr lang="en-GB" sz="2800" b="1" dirty="0" err="1"/>
              <a:t>Innan</a:t>
            </a:r>
            <a:r>
              <a:rPr lang="en-GB" sz="2800" b="1" dirty="0"/>
              <a:t> RIT-</a:t>
            </a:r>
            <a:r>
              <a:rPr lang="en-GB" sz="2800" b="1" dirty="0" err="1"/>
              <a:t>projektet</a:t>
            </a:r>
            <a:endParaRPr lang="en-GB" sz="2800" b="1" dirty="0"/>
          </a:p>
        </p:txBody>
      </p:sp>
      <p:sp>
        <p:nvSpPr>
          <p:cNvPr id="4" name="Femhörning 3"/>
          <p:cNvSpPr/>
          <p:nvPr/>
        </p:nvSpPr>
        <p:spPr>
          <a:xfrm>
            <a:off x="819999" y="2099955"/>
            <a:ext cx="2096862" cy="10456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err="1"/>
              <a:t>Forskning</a:t>
            </a:r>
            <a:endParaRPr lang="en-GB" sz="1350" dirty="0"/>
          </a:p>
        </p:txBody>
      </p:sp>
      <p:sp>
        <p:nvSpPr>
          <p:cNvPr id="5" name="V-form 4"/>
          <p:cNvSpPr/>
          <p:nvPr/>
        </p:nvSpPr>
        <p:spPr>
          <a:xfrm>
            <a:off x="2531123" y="2099955"/>
            <a:ext cx="2306464"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err="1">
                <a:solidFill>
                  <a:schemeClr val="bg1"/>
                </a:solidFill>
              </a:rPr>
              <a:t>Produkt-utveckling</a:t>
            </a:r>
            <a:endParaRPr lang="en-GB" sz="1350" dirty="0">
              <a:solidFill>
                <a:schemeClr val="bg1"/>
              </a:solidFill>
            </a:endParaRPr>
          </a:p>
        </p:txBody>
      </p:sp>
      <p:sp>
        <p:nvSpPr>
          <p:cNvPr id="7" name="V-form 6"/>
          <p:cNvSpPr/>
          <p:nvPr/>
        </p:nvSpPr>
        <p:spPr>
          <a:xfrm>
            <a:off x="4461872" y="2094123"/>
            <a:ext cx="2161648"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err="1">
                <a:solidFill>
                  <a:schemeClr val="bg1"/>
                </a:solidFill>
              </a:rPr>
              <a:t>Marknad</a:t>
            </a:r>
            <a:endParaRPr lang="en-GB" sz="1350" dirty="0">
              <a:solidFill>
                <a:schemeClr val="bg1"/>
              </a:solidFill>
            </a:endParaRPr>
          </a:p>
        </p:txBody>
      </p:sp>
      <p:sp>
        <p:nvSpPr>
          <p:cNvPr id="8" name="V-form 7"/>
          <p:cNvSpPr/>
          <p:nvPr/>
        </p:nvSpPr>
        <p:spPr>
          <a:xfrm>
            <a:off x="6249113" y="2088292"/>
            <a:ext cx="2110230"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err="1">
                <a:solidFill>
                  <a:schemeClr val="bg1"/>
                </a:solidFill>
              </a:rPr>
              <a:t>Sälj</a:t>
            </a:r>
            <a:endParaRPr lang="en-GB" sz="1350" dirty="0">
              <a:solidFill>
                <a:schemeClr val="tx1"/>
              </a:solidFill>
            </a:endParaRPr>
          </a:p>
        </p:txBody>
      </p:sp>
      <p:sp>
        <p:nvSpPr>
          <p:cNvPr id="9" name="textruta 8"/>
          <p:cNvSpPr txBox="1"/>
          <p:nvPr/>
        </p:nvSpPr>
        <p:spPr>
          <a:xfrm>
            <a:off x="1243160" y="3178376"/>
            <a:ext cx="942323" cy="253916"/>
          </a:xfrm>
          <a:prstGeom prst="rect">
            <a:avLst/>
          </a:prstGeom>
          <a:noFill/>
        </p:spPr>
        <p:txBody>
          <a:bodyPr wrap="square" rtlCol="0">
            <a:spAutoFit/>
          </a:bodyPr>
          <a:lstStyle/>
          <a:p>
            <a:pPr algn="ctr"/>
            <a:r>
              <a:rPr lang="en-GB" sz="1050" dirty="0" err="1"/>
              <a:t>Akademi</a:t>
            </a:r>
            <a:endParaRPr lang="en-GB" sz="1050" dirty="0"/>
          </a:p>
        </p:txBody>
      </p:sp>
      <p:sp>
        <p:nvSpPr>
          <p:cNvPr id="10" name="textruta 9"/>
          <p:cNvSpPr txBox="1"/>
          <p:nvPr/>
        </p:nvSpPr>
        <p:spPr>
          <a:xfrm>
            <a:off x="3249672" y="3184253"/>
            <a:ext cx="866231" cy="253916"/>
          </a:xfrm>
          <a:prstGeom prst="rect">
            <a:avLst/>
          </a:prstGeom>
          <a:noFill/>
        </p:spPr>
        <p:txBody>
          <a:bodyPr wrap="square" rtlCol="0">
            <a:spAutoFit/>
          </a:bodyPr>
          <a:lstStyle/>
          <a:p>
            <a:pPr algn="ctr"/>
            <a:r>
              <a:rPr lang="en-GB" sz="1050" dirty="0" err="1"/>
              <a:t>Industri</a:t>
            </a:r>
            <a:endParaRPr lang="en-GB" sz="1050" dirty="0"/>
          </a:p>
        </p:txBody>
      </p:sp>
      <p:sp>
        <p:nvSpPr>
          <p:cNvPr id="11" name="textruta 10"/>
          <p:cNvSpPr txBox="1"/>
          <p:nvPr/>
        </p:nvSpPr>
        <p:spPr>
          <a:xfrm>
            <a:off x="5109580" y="3184253"/>
            <a:ext cx="866231" cy="253916"/>
          </a:xfrm>
          <a:prstGeom prst="rect">
            <a:avLst/>
          </a:prstGeom>
          <a:noFill/>
        </p:spPr>
        <p:txBody>
          <a:bodyPr wrap="square" rtlCol="0">
            <a:spAutoFit/>
          </a:bodyPr>
          <a:lstStyle/>
          <a:p>
            <a:pPr algn="ctr"/>
            <a:r>
              <a:rPr lang="en-GB" sz="1050" dirty="0" err="1"/>
              <a:t>Industri</a:t>
            </a:r>
            <a:endParaRPr lang="en-GB" sz="1050" dirty="0"/>
          </a:p>
        </p:txBody>
      </p:sp>
      <p:sp>
        <p:nvSpPr>
          <p:cNvPr id="13" name="textruta 12"/>
          <p:cNvSpPr txBox="1"/>
          <p:nvPr/>
        </p:nvSpPr>
        <p:spPr>
          <a:xfrm>
            <a:off x="819999" y="3778319"/>
            <a:ext cx="7539344" cy="307777"/>
          </a:xfrm>
          <a:prstGeom prst="rect">
            <a:avLst/>
          </a:prstGeom>
          <a:noFill/>
        </p:spPr>
        <p:txBody>
          <a:bodyPr wrap="square" rtlCol="0">
            <a:spAutoFit/>
          </a:bodyPr>
          <a:lstStyle/>
          <a:p>
            <a:pPr algn="ctr"/>
            <a:r>
              <a:rPr lang="en-GB" sz="1400" dirty="0" err="1"/>
              <a:t>Inget</a:t>
            </a:r>
            <a:r>
              <a:rPr lang="en-GB" sz="1400" dirty="0"/>
              <a:t> </a:t>
            </a:r>
            <a:r>
              <a:rPr lang="en-GB" sz="1400" dirty="0" err="1"/>
              <a:t>existerande</a:t>
            </a:r>
            <a:r>
              <a:rPr lang="en-GB" sz="1400" dirty="0"/>
              <a:t> </a:t>
            </a:r>
            <a:r>
              <a:rPr lang="en-GB" sz="1400" dirty="0" err="1"/>
              <a:t>innovationstödsystem</a:t>
            </a:r>
            <a:r>
              <a:rPr lang="en-GB" sz="1400" dirty="0"/>
              <a:t> </a:t>
            </a:r>
            <a:r>
              <a:rPr lang="en-GB" sz="1400" dirty="0" err="1"/>
              <a:t>på</a:t>
            </a:r>
            <a:r>
              <a:rPr lang="en-GB" sz="1400" dirty="0"/>
              <a:t> plats</a:t>
            </a:r>
          </a:p>
        </p:txBody>
      </p:sp>
      <p:sp>
        <p:nvSpPr>
          <p:cNvPr id="14" name="textruta 13"/>
          <p:cNvSpPr txBox="1"/>
          <p:nvPr/>
        </p:nvSpPr>
        <p:spPr>
          <a:xfrm>
            <a:off x="6871112" y="3184253"/>
            <a:ext cx="866231" cy="253916"/>
          </a:xfrm>
          <a:prstGeom prst="rect">
            <a:avLst/>
          </a:prstGeom>
          <a:noFill/>
        </p:spPr>
        <p:txBody>
          <a:bodyPr wrap="square" rtlCol="0">
            <a:spAutoFit/>
          </a:bodyPr>
          <a:lstStyle/>
          <a:p>
            <a:pPr algn="ctr"/>
            <a:r>
              <a:rPr lang="en-GB" sz="1050" dirty="0" err="1"/>
              <a:t>Industri</a:t>
            </a:r>
            <a:endParaRPr lang="en-GB" sz="1050" dirty="0"/>
          </a:p>
        </p:txBody>
      </p:sp>
    </p:spTree>
    <p:extLst>
      <p:ext uri="{BB962C8B-B14F-4D97-AF65-F5344CB8AC3E}">
        <p14:creationId xmlns:p14="http://schemas.microsoft.com/office/powerpoint/2010/main" val="12554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emhörning 2"/>
          <p:cNvSpPr/>
          <p:nvPr/>
        </p:nvSpPr>
        <p:spPr>
          <a:xfrm>
            <a:off x="678341" y="1972997"/>
            <a:ext cx="7884891" cy="13139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78341" y="837747"/>
            <a:ext cx="7772400" cy="1102519"/>
          </a:xfrm>
        </p:spPr>
        <p:txBody>
          <a:bodyPr>
            <a:normAutofit/>
          </a:bodyPr>
          <a:lstStyle/>
          <a:p>
            <a:r>
              <a:rPr lang="en-GB" sz="2800" b="1" dirty="0" err="1"/>
              <a:t>Innan</a:t>
            </a:r>
            <a:r>
              <a:rPr lang="en-GB" sz="2800" b="1" dirty="0"/>
              <a:t> RIT-</a:t>
            </a:r>
            <a:r>
              <a:rPr lang="en-GB" sz="2800" b="1" dirty="0" err="1"/>
              <a:t>projektet</a:t>
            </a:r>
            <a:endParaRPr lang="sv-SE" sz="2800" b="1" dirty="0"/>
          </a:p>
        </p:txBody>
      </p:sp>
      <p:sp>
        <p:nvSpPr>
          <p:cNvPr id="4" name="Femhörning 3"/>
          <p:cNvSpPr/>
          <p:nvPr/>
        </p:nvSpPr>
        <p:spPr>
          <a:xfrm>
            <a:off x="819999" y="2099955"/>
            <a:ext cx="2096862" cy="10456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Tillämpad forskning</a:t>
            </a:r>
          </a:p>
        </p:txBody>
      </p:sp>
      <p:sp>
        <p:nvSpPr>
          <p:cNvPr id="5" name="V-form 4"/>
          <p:cNvSpPr/>
          <p:nvPr/>
        </p:nvSpPr>
        <p:spPr>
          <a:xfrm>
            <a:off x="2531123" y="2099955"/>
            <a:ext cx="2306464"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Produkt-utveckling</a:t>
            </a:r>
          </a:p>
        </p:txBody>
      </p:sp>
      <p:sp>
        <p:nvSpPr>
          <p:cNvPr id="7" name="V-form 6"/>
          <p:cNvSpPr/>
          <p:nvPr/>
        </p:nvSpPr>
        <p:spPr>
          <a:xfrm>
            <a:off x="4461872" y="2094123"/>
            <a:ext cx="2161648"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Marknad</a:t>
            </a:r>
          </a:p>
        </p:txBody>
      </p:sp>
      <p:sp>
        <p:nvSpPr>
          <p:cNvPr id="8" name="V-form 7"/>
          <p:cNvSpPr/>
          <p:nvPr/>
        </p:nvSpPr>
        <p:spPr>
          <a:xfrm>
            <a:off x="6249113" y="2088292"/>
            <a:ext cx="2110230" cy="10456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Sälj</a:t>
            </a:r>
            <a:endParaRPr lang="sv-SE" sz="1350" dirty="0">
              <a:solidFill>
                <a:schemeClr val="tx1"/>
              </a:solidFill>
            </a:endParaRPr>
          </a:p>
        </p:txBody>
      </p:sp>
      <p:sp>
        <p:nvSpPr>
          <p:cNvPr id="9" name="textruta 8"/>
          <p:cNvSpPr txBox="1"/>
          <p:nvPr/>
        </p:nvSpPr>
        <p:spPr>
          <a:xfrm>
            <a:off x="921767" y="3388439"/>
            <a:ext cx="3218712" cy="253916"/>
          </a:xfrm>
          <a:prstGeom prst="rect">
            <a:avLst/>
          </a:prstGeom>
          <a:noFill/>
        </p:spPr>
        <p:txBody>
          <a:bodyPr wrap="square" rtlCol="0">
            <a:spAutoFit/>
          </a:bodyPr>
          <a:lstStyle/>
          <a:p>
            <a:pPr algn="ctr"/>
            <a:r>
              <a:rPr lang="sv-SE" sz="1050" dirty="0"/>
              <a:t>Akademi – Industri – Innovationsstödsystem</a:t>
            </a:r>
          </a:p>
        </p:txBody>
      </p:sp>
      <p:sp>
        <p:nvSpPr>
          <p:cNvPr id="15" name="textruta 14"/>
          <p:cNvSpPr txBox="1"/>
          <p:nvPr/>
        </p:nvSpPr>
        <p:spPr>
          <a:xfrm>
            <a:off x="4577314" y="3386380"/>
            <a:ext cx="3218712" cy="253916"/>
          </a:xfrm>
          <a:prstGeom prst="rect">
            <a:avLst/>
          </a:prstGeom>
          <a:noFill/>
        </p:spPr>
        <p:txBody>
          <a:bodyPr wrap="square" rtlCol="0">
            <a:spAutoFit/>
          </a:bodyPr>
          <a:lstStyle/>
          <a:p>
            <a:pPr algn="ctr"/>
            <a:r>
              <a:rPr lang="sv-SE" sz="1050" dirty="0"/>
              <a:t>Industri – Innovationsstödsystem</a:t>
            </a:r>
          </a:p>
        </p:txBody>
      </p:sp>
      <p:sp>
        <p:nvSpPr>
          <p:cNvPr id="17" name="Rektangel 16"/>
          <p:cNvSpPr/>
          <p:nvPr/>
        </p:nvSpPr>
        <p:spPr>
          <a:xfrm>
            <a:off x="678341" y="3939518"/>
            <a:ext cx="795950" cy="59406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produkter</a:t>
            </a:r>
          </a:p>
        </p:txBody>
      </p:sp>
      <p:sp>
        <p:nvSpPr>
          <p:cNvPr id="18" name="Rektangel 17"/>
          <p:cNvSpPr/>
          <p:nvPr/>
        </p:nvSpPr>
        <p:spPr>
          <a:xfrm>
            <a:off x="909707" y="4053818"/>
            <a:ext cx="795950" cy="59406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produkter</a:t>
            </a:r>
          </a:p>
        </p:txBody>
      </p:sp>
      <p:sp>
        <p:nvSpPr>
          <p:cNvPr id="19" name="Rektangel 18"/>
          <p:cNvSpPr/>
          <p:nvPr/>
        </p:nvSpPr>
        <p:spPr>
          <a:xfrm>
            <a:off x="1122965" y="4168118"/>
            <a:ext cx="795950" cy="59406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produkter</a:t>
            </a:r>
          </a:p>
        </p:txBody>
      </p:sp>
      <p:grpSp>
        <p:nvGrpSpPr>
          <p:cNvPr id="20" name="Grupp 19"/>
          <p:cNvGrpSpPr/>
          <p:nvPr/>
        </p:nvGrpSpPr>
        <p:grpSpPr>
          <a:xfrm>
            <a:off x="4001951" y="3921354"/>
            <a:ext cx="1540745" cy="822666"/>
            <a:chOff x="5580112" y="5085184"/>
            <a:chExt cx="2054327" cy="1096888"/>
          </a:xfrm>
        </p:grpSpPr>
        <p:sp>
          <p:nvSpPr>
            <p:cNvPr id="21" name="Ellips 20"/>
            <p:cNvSpPr/>
            <p:nvPr/>
          </p:nvSpPr>
          <p:spPr>
            <a:xfrm>
              <a:off x="5580112" y="5085184"/>
              <a:ext cx="1476145" cy="79208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företag</a:t>
              </a:r>
            </a:p>
          </p:txBody>
        </p:sp>
        <p:sp>
          <p:nvSpPr>
            <p:cNvPr id="22" name="Ellips 21"/>
            <p:cNvSpPr/>
            <p:nvPr/>
          </p:nvSpPr>
          <p:spPr>
            <a:xfrm>
              <a:off x="5868144" y="5237584"/>
              <a:ext cx="1476145" cy="79208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företag</a:t>
              </a:r>
            </a:p>
          </p:txBody>
        </p:sp>
        <p:sp>
          <p:nvSpPr>
            <p:cNvPr id="23" name="Ellips 22"/>
            <p:cNvSpPr/>
            <p:nvPr/>
          </p:nvSpPr>
          <p:spPr>
            <a:xfrm>
              <a:off x="6158294" y="5389984"/>
              <a:ext cx="1476145" cy="79208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företag</a:t>
              </a:r>
            </a:p>
          </p:txBody>
        </p:sp>
      </p:grpSp>
      <p:grpSp>
        <p:nvGrpSpPr>
          <p:cNvPr id="24" name="Grupp 23"/>
          <p:cNvGrpSpPr/>
          <p:nvPr/>
        </p:nvGrpSpPr>
        <p:grpSpPr>
          <a:xfrm>
            <a:off x="2288349" y="3915948"/>
            <a:ext cx="1635472" cy="828072"/>
            <a:chOff x="3254408" y="5098356"/>
            <a:chExt cx="2180629" cy="1104096"/>
          </a:xfrm>
          <a:solidFill>
            <a:schemeClr val="accent6">
              <a:lumMod val="60000"/>
              <a:lumOff val="40000"/>
            </a:schemeClr>
          </a:solidFill>
        </p:grpSpPr>
        <p:sp>
          <p:nvSpPr>
            <p:cNvPr id="25" name="Likbent triangel 24"/>
            <p:cNvSpPr/>
            <p:nvPr/>
          </p:nvSpPr>
          <p:spPr>
            <a:xfrm>
              <a:off x="3254408" y="5098356"/>
              <a:ext cx="1843064" cy="792088"/>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a:solidFill>
                    <a:schemeClr val="tx1"/>
                  </a:solidFill>
                </a:rPr>
                <a:t>Nya tjänster</a:t>
              </a:r>
              <a:endParaRPr lang="sv-SE" sz="1050" dirty="0">
                <a:solidFill>
                  <a:schemeClr val="tx1"/>
                </a:solidFill>
              </a:endParaRPr>
            </a:p>
          </p:txBody>
        </p:sp>
        <p:sp>
          <p:nvSpPr>
            <p:cNvPr id="26" name="Likbent triangel 25"/>
            <p:cNvSpPr/>
            <p:nvPr/>
          </p:nvSpPr>
          <p:spPr>
            <a:xfrm>
              <a:off x="3430856" y="5237584"/>
              <a:ext cx="1843064" cy="792088"/>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a:solidFill>
                    <a:schemeClr val="tx1"/>
                  </a:solidFill>
                </a:rPr>
                <a:t>Nya tjänster</a:t>
              </a:r>
              <a:endParaRPr lang="sv-SE" sz="1050" dirty="0">
                <a:solidFill>
                  <a:schemeClr val="tx1"/>
                </a:solidFill>
              </a:endParaRPr>
            </a:p>
          </p:txBody>
        </p:sp>
        <p:sp>
          <p:nvSpPr>
            <p:cNvPr id="27" name="Likbent triangel 26"/>
            <p:cNvSpPr/>
            <p:nvPr/>
          </p:nvSpPr>
          <p:spPr>
            <a:xfrm>
              <a:off x="3591973" y="5410364"/>
              <a:ext cx="1843064" cy="792088"/>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Nya tjänster</a:t>
              </a:r>
            </a:p>
            <a:p>
              <a:pPr algn="ctr"/>
              <a:endParaRPr lang="sv-SE" sz="1050" dirty="0">
                <a:solidFill>
                  <a:schemeClr val="tx1"/>
                </a:solidFill>
              </a:endParaRPr>
            </a:p>
          </p:txBody>
        </p:sp>
      </p:grpSp>
      <p:sp>
        <p:nvSpPr>
          <p:cNvPr id="28" name="Romb 27"/>
          <p:cNvSpPr/>
          <p:nvPr/>
        </p:nvSpPr>
        <p:spPr>
          <a:xfrm>
            <a:off x="5815102" y="3756179"/>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Nya metoder</a:t>
            </a:r>
          </a:p>
        </p:txBody>
      </p:sp>
      <p:sp>
        <p:nvSpPr>
          <p:cNvPr id="29" name="Romb 28"/>
          <p:cNvSpPr/>
          <p:nvPr/>
        </p:nvSpPr>
        <p:spPr>
          <a:xfrm>
            <a:off x="6626468" y="3750855"/>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Nya processer</a:t>
            </a:r>
          </a:p>
        </p:txBody>
      </p:sp>
      <p:sp>
        <p:nvSpPr>
          <p:cNvPr id="30" name="Romb 29"/>
          <p:cNvSpPr/>
          <p:nvPr/>
        </p:nvSpPr>
        <p:spPr>
          <a:xfrm>
            <a:off x="7312887" y="3765369"/>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Ny mjukvara</a:t>
            </a:r>
          </a:p>
        </p:txBody>
      </p:sp>
      <p:sp>
        <p:nvSpPr>
          <p:cNvPr id="31" name="Romb 30"/>
          <p:cNvSpPr/>
          <p:nvPr/>
        </p:nvSpPr>
        <p:spPr>
          <a:xfrm>
            <a:off x="5807048" y="3889222"/>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Nya modeller</a:t>
            </a:r>
          </a:p>
        </p:txBody>
      </p:sp>
      <p:sp>
        <p:nvSpPr>
          <p:cNvPr id="32" name="Romb 31"/>
          <p:cNvSpPr/>
          <p:nvPr/>
        </p:nvSpPr>
        <p:spPr>
          <a:xfrm>
            <a:off x="6635127" y="3889225"/>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Ny data</a:t>
            </a:r>
          </a:p>
        </p:txBody>
      </p:sp>
      <p:sp>
        <p:nvSpPr>
          <p:cNvPr id="33" name="Romb 32"/>
          <p:cNvSpPr/>
          <p:nvPr/>
        </p:nvSpPr>
        <p:spPr>
          <a:xfrm>
            <a:off x="7321546" y="3889222"/>
            <a:ext cx="1355519" cy="870746"/>
          </a:xfrm>
          <a:prstGeom prst="diamon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Ny design</a:t>
            </a:r>
          </a:p>
        </p:txBody>
      </p:sp>
    </p:spTree>
    <p:extLst>
      <p:ext uri="{BB962C8B-B14F-4D97-AF65-F5344CB8AC3E}">
        <p14:creationId xmlns:p14="http://schemas.microsoft.com/office/powerpoint/2010/main" val="27429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8" grpId="0" animBg="1"/>
      <p:bldP spid="29" grpId="0" animBg="1"/>
      <p:bldP spid="30" grpId="0" animBg="1"/>
      <p:bldP spid="31" grpId="0" animBg="1"/>
      <p:bldP spid="32" grpId="0" animBg="1"/>
      <p:bldP spid="33"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835</Words>
  <Application>Microsoft Office PowerPoint</Application>
  <PresentationFormat>On-screen Show (16:9)</PresentationFormat>
  <Paragraphs>322</Paragraphs>
  <Slides>25</Slides>
  <Notes>8</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Office-tema</vt:lpstr>
      <vt:lpstr> </vt:lpstr>
      <vt:lpstr>PowerPoint Presentation</vt:lpstr>
      <vt:lpstr>PowerPoint Presentation</vt:lpstr>
      <vt:lpstr>Syfte &amp; Mål</vt:lpstr>
      <vt:lpstr>PowerPoint Presentation</vt:lpstr>
      <vt:lpstr>Spin-offs</vt:lpstr>
      <vt:lpstr>Vad är det som driver spin-offs?</vt:lpstr>
      <vt:lpstr>Innan RIT-projektet</vt:lpstr>
      <vt:lpstr>Innan RIT-projektet</vt:lpstr>
      <vt:lpstr>PowerPoint Presentation</vt:lpstr>
      <vt:lpstr>Vad ska vi leverera?</vt:lpstr>
      <vt:lpstr>Organisation</vt:lpstr>
      <vt:lpstr>AP1 - Etablera en Centrumbildning i Rymdteknik</vt:lpstr>
      <vt:lpstr>Etablera en Centrumbildning</vt:lpstr>
      <vt:lpstr>AP2 - Innovationsprojekt</vt:lpstr>
      <vt:lpstr>8 innovationsdoktorander</vt:lpstr>
      <vt:lpstr>LTU:s handledare inom RIT</vt:lpstr>
      <vt:lpstr>Handledare inom  Rymdforkarskolan</vt:lpstr>
      <vt:lpstr>New collaborations since the start</vt:lpstr>
      <vt:lpstr>AP3 - Innovationsstödsystemet</vt:lpstr>
      <vt:lpstr>Innovationstödsystemet</vt:lpstr>
      <vt:lpstr>20 doktorander- 180 studenter</vt:lpstr>
      <vt:lpstr>SMF i regionen</vt:lpstr>
      <vt:lpstr>Skapa Mötesplatser</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Patrik Öhman</dc:creator>
  <cp:lastModifiedBy>Peter Olofsson</cp:lastModifiedBy>
  <cp:revision>230</cp:revision>
  <dcterms:created xsi:type="dcterms:W3CDTF">2015-09-25T10:19:30Z</dcterms:created>
  <dcterms:modified xsi:type="dcterms:W3CDTF">2017-02-09T09:35:40Z</dcterms:modified>
</cp:coreProperties>
</file>