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1" r:id="rId1"/>
  </p:sldMasterIdLst>
  <p:notesMasterIdLst>
    <p:notesMasterId r:id="rId22"/>
  </p:notesMasterIdLst>
  <p:handoutMasterIdLst>
    <p:handoutMasterId r:id="rId23"/>
  </p:handoutMasterIdLst>
  <p:sldIdLst>
    <p:sldId id="2667" r:id="rId2"/>
    <p:sldId id="2861" r:id="rId3"/>
    <p:sldId id="3062" r:id="rId4"/>
    <p:sldId id="3064" r:id="rId5"/>
    <p:sldId id="3071" r:id="rId6"/>
    <p:sldId id="3070" r:id="rId7"/>
    <p:sldId id="3066" r:id="rId8"/>
    <p:sldId id="370" r:id="rId9"/>
    <p:sldId id="3068" r:id="rId10"/>
    <p:sldId id="3065" r:id="rId11"/>
    <p:sldId id="261" r:id="rId12"/>
    <p:sldId id="353" r:id="rId13"/>
    <p:sldId id="347" r:id="rId14"/>
    <p:sldId id="3072" r:id="rId15"/>
    <p:sldId id="3079" r:id="rId16"/>
    <p:sldId id="3075" r:id="rId17"/>
    <p:sldId id="3076" r:id="rId18"/>
    <p:sldId id="3069" r:id="rId19"/>
    <p:sldId id="3063" r:id="rId20"/>
    <p:sldId id="3078" r:id="rId21"/>
  </p:sldIdLst>
  <p:sldSz cx="2437765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2" orient="horz" pos="4320" userDrawn="1">
          <p15:clr>
            <a:srgbClr val="A4A3A4"/>
          </p15:clr>
        </p15:guide>
        <p15:guide id="35" pos="14230" userDrawn="1">
          <p15:clr>
            <a:srgbClr val="A4A3A4"/>
          </p15:clr>
        </p15:guide>
        <p15:guide id="49" pos="1126" userDrawn="1">
          <p15:clr>
            <a:srgbClr val="A4A3A4"/>
          </p15:clr>
        </p15:guide>
        <p15:guide id="52" pos="767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B8"/>
    <a:srgbClr val="FFF781"/>
    <a:srgbClr val="5A5A66"/>
    <a:srgbClr val="626162"/>
    <a:srgbClr val="000000"/>
    <a:srgbClr val="C4D4E2"/>
    <a:srgbClr val="CFCFCF"/>
    <a:srgbClr val="373737"/>
    <a:srgbClr val="625556"/>
    <a:srgbClr val="E56F5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64" autoAdjust="0"/>
    <p:restoredTop sz="96138" autoAdjust="0"/>
  </p:normalViewPr>
  <p:slideViewPr>
    <p:cSldViewPr snapToGrid="0" snapToObjects="1">
      <p:cViewPr varScale="1">
        <p:scale>
          <a:sx n="39" d="100"/>
          <a:sy n="39" d="100"/>
        </p:scale>
        <p:origin x="1138" y="82"/>
      </p:cViewPr>
      <p:guideLst>
        <p:guide orient="horz" pos="4320"/>
        <p:guide pos="14230"/>
        <p:guide pos="1126"/>
        <p:guide pos="7678"/>
      </p:guideLst>
    </p:cSldViewPr>
  </p:slideViewPr>
  <p:notesTextViewPr>
    <p:cViewPr>
      <p:scale>
        <a:sx n="20" d="100"/>
        <a:sy n="20" d="100"/>
      </p:scale>
      <p:origin x="0" y="0"/>
    </p:cViewPr>
  </p:notesTextViewPr>
  <p:sorterViewPr>
    <p:cViewPr>
      <p:scale>
        <a:sx n="50" d="100"/>
        <a:sy n="50" d="100"/>
      </p:scale>
      <p:origin x="0" y="0"/>
    </p:cViewPr>
  </p:sorterViewPr>
  <p:notesViewPr>
    <p:cSldViewPr snapToGrid="0" snapToObjects="1" showGuide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35E4D0-6EB5-4916-8AAB-3A9AEB2939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a:extLst>
              <a:ext uri="{FF2B5EF4-FFF2-40B4-BE49-F238E27FC236}">
                <a16:creationId xmlns:a16="http://schemas.microsoft.com/office/drawing/2014/main" id="{EAD07D65-F17B-4EA2-B9BC-0531710125C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4FBEE-643F-4718-BCF4-326A5B6C62B6}" type="datetimeFigureOut">
              <a:rPr lang="en-SE" smtClean="0"/>
              <a:t>2019-02-19</a:t>
            </a:fld>
            <a:endParaRPr lang="en-SE"/>
          </a:p>
        </p:txBody>
      </p:sp>
      <p:sp>
        <p:nvSpPr>
          <p:cNvPr id="4" name="Footer Placeholder 3">
            <a:extLst>
              <a:ext uri="{FF2B5EF4-FFF2-40B4-BE49-F238E27FC236}">
                <a16:creationId xmlns:a16="http://schemas.microsoft.com/office/drawing/2014/main" id="{B9BE191F-FB61-40F0-9A54-12F9FE1427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5" name="Slide Number Placeholder 4">
            <a:extLst>
              <a:ext uri="{FF2B5EF4-FFF2-40B4-BE49-F238E27FC236}">
                <a16:creationId xmlns:a16="http://schemas.microsoft.com/office/drawing/2014/main" id="{256E3F60-E7CB-4912-827B-348CFDAF756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80C43C-55CC-425B-BD59-14E585B816B5}" type="slidenum">
              <a:rPr lang="en-SE" smtClean="0"/>
              <a:t>‹#›</a:t>
            </a:fld>
            <a:endParaRPr lang="en-SE"/>
          </a:p>
        </p:txBody>
      </p:sp>
    </p:spTree>
    <p:extLst>
      <p:ext uri="{BB962C8B-B14F-4D97-AF65-F5344CB8AC3E}">
        <p14:creationId xmlns:p14="http://schemas.microsoft.com/office/powerpoint/2010/main" val="578057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Montserrat Light"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Montserrat Light" charset="0"/>
              </a:defRPr>
            </a:lvl1pPr>
          </a:lstStyle>
          <a:p>
            <a:fld id="{EFC10EE1-B198-C942-8235-326C972CBB30}" type="datetimeFigureOut">
              <a:rPr lang="en-US" smtClean="0"/>
              <a:pPr/>
              <a:t>2/19/2019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Montserrat Light"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Montserrat Light"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Montserrat Light" charset="0"/>
        <a:ea typeface="+mn-ea"/>
        <a:cs typeface="+mn-cs"/>
      </a:defRPr>
    </a:lvl1pPr>
    <a:lvl2pPr marL="914217" algn="l" defTabSz="914217" rtl="0" eaLnBrk="1" latinLnBrk="0" hangingPunct="1">
      <a:defRPr sz="2400" b="0" i="0" kern="1200">
        <a:solidFill>
          <a:schemeClr val="tx1"/>
        </a:solidFill>
        <a:latin typeface="Montserrat Light" charset="0"/>
        <a:ea typeface="+mn-ea"/>
        <a:cs typeface="+mn-cs"/>
      </a:defRPr>
    </a:lvl2pPr>
    <a:lvl3pPr marL="1828434" algn="l" defTabSz="914217" rtl="0" eaLnBrk="1" latinLnBrk="0" hangingPunct="1">
      <a:defRPr sz="2400" b="0" i="0" kern="1200">
        <a:solidFill>
          <a:schemeClr val="tx1"/>
        </a:solidFill>
        <a:latin typeface="Montserrat Light" charset="0"/>
        <a:ea typeface="+mn-ea"/>
        <a:cs typeface="+mn-cs"/>
      </a:defRPr>
    </a:lvl3pPr>
    <a:lvl4pPr marL="2742651" algn="l" defTabSz="914217" rtl="0" eaLnBrk="1" latinLnBrk="0" hangingPunct="1">
      <a:defRPr sz="2400" b="0" i="0" kern="1200">
        <a:solidFill>
          <a:schemeClr val="tx1"/>
        </a:solidFill>
        <a:latin typeface="Montserrat Light" charset="0"/>
        <a:ea typeface="+mn-ea"/>
        <a:cs typeface="+mn-cs"/>
      </a:defRPr>
    </a:lvl4pPr>
    <a:lvl5pPr marL="3656868" algn="l" defTabSz="914217" rtl="0" eaLnBrk="1" latinLnBrk="0" hangingPunct="1">
      <a:defRPr sz="2400" b="0" i="0" kern="1200">
        <a:solidFill>
          <a:schemeClr val="tx1"/>
        </a:solidFill>
        <a:latin typeface="Montserrat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166961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2049647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1370940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4A87E-7B2C-4E5B-BF98-F0CD29A3102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517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xfrm>
            <a:off x="382588" y="685800"/>
            <a:ext cx="6094412"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a:p>
        </p:txBody>
      </p:sp>
    </p:spTree>
    <p:extLst>
      <p:ext uri="{BB962C8B-B14F-4D97-AF65-F5344CB8AC3E}">
        <p14:creationId xmlns:p14="http://schemas.microsoft.com/office/powerpoint/2010/main" val="2351494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2695796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dirty="0"/>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Lato Light" charset="0"/>
              </a:defRPr>
            </a:lvl1pPr>
            <a:lvl2pPr marL="742950" indent="-285750">
              <a:defRPr sz="3600">
                <a:solidFill>
                  <a:schemeClr val="tx1"/>
                </a:solidFill>
                <a:latin typeface="Lato Light" charset="0"/>
              </a:defRPr>
            </a:lvl2pPr>
            <a:lvl3pPr marL="1143000" indent="-228600">
              <a:defRPr sz="3600">
                <a:solidFill>
                  <a:schemeClr val="tx1"/>
                </a:solidFill>
                <a:latin typeface="Lato Light" charset="0"/>
              </a:defRPr>
            </a:lvl3pPr>
            <a:lvl4pPr marL="1600200" indent="-228600">
              <a:defRPr sz="3600">
                <a:solidFill>
                  <a:schemeClr val="tx1"/>
                </a:solidFill>
                <a:latin typeface="Lato Light" charset="0"/>
              </a:defRPr>
            </a:lvl4pPr>
            <a:lvl5pPr marL="2057400" indent="-228600">
              <a:defRPr sz="3600">
                <a:solidFill>
                  <a:schemeClr val="tx1"/>
                </a:solidFill>
                <a:latin typeface="Lato Light" charset="0"/>
              </a:defRPr>
            </a:lvl5pPr>
            <a:lvl6pPr marL="2514600" indent="-228600" defTabSz="1827213" fontAlgn="base">
              <a:spcBef>
                <a:spcPct val="0"/>
              </a:spcBef>
              <a:spcAft>
                <a:spcPct val="0"/>
              </a:spcAft>
              <a:defRPr sz="3600">
                <a:solidFill>
                  <a:schemeClr val="tx1"/>
                </a:solidFill>
                <a:latin typeface="Lato Light" charset="0"/>
              </a:defRPr>
            </a:lvl6pPr>
            <a:lvl7pPr marL="2971800" indent="-228600" defTabSz="1827213" fontAlgn="base">
              <a:spcBef>
                <a:spcPct val="0"/>
              </a:spcBef>
              <a:spcAft>
                <a:spcPct val="0"/>
              </a:spcAft>
              <a:defRPr sz="3600">
                <a:solidFill>
                  <a:schemeClr val="tx1"/>
                </a:solidFill>
                <a:latin typeface="Lato Light" charset="0"/>
              </a:defRPr>
            </a:lvl7pPr>
            <a:lvl8pPr marL="3429000" indent="-228600" defTabSz="1827213" fontAlgn="base">
              <a:spcBef>
                <a:spcPct val="0"/>
              </a:spcBef>
              <a:spcAft>
                <a:spcPct val="0"/>
              </a:spcAft>
              <a:defRPr sz="3600">
                <a:solidFill>
                  <a:schemeClr val="tx1"/>
                </a:solidFill>
                <a:latin typeface="Lato Light" charset="0"/>
              </a:defRPr>
            </a:lvl8pPr>
            <a:lvl9pPr marL="3886200" indent="-228600" defTabSz="1827213" fontAlgn="base">
              <a:spcBef>
                <a:spcPct val="0"/>
              </a:spcBef>
              <a:spcAft>
                <a:spcPct val="0"/>
              </a:spcAft>
              <a:defRPr sz="3600">
                <a:solidFill>
                  <a:schemeClr val="tx1"/>
                </a:solidFill>
                <a:latin typeface="Lato Light" charset="0"/>
              </a:defRPr>
            </a:lvl9pPr>
          </a:lstStyle>
          <a:p>
            <a:pPr defTabSz="1827213" fontAlgn="base">
              <a:spcBef>
                <a:spcPct val="0"/>
              </a:spcBef>
              <a:spcAft>
                <a:spcPct val="0"/>
              </a:spcAft>
            </a:pPr>
            <a:fld id="{C29D3D8C-4790-264D-B6FD-6CEDB6AA5F6F}" type="slidenum">
              <a:rPr lang="en-US" altLang="x-none" sz="1200">
                <a:latin typeface="Montserrat Light" charset="0"/>
              </a:rPr>
              <a:pPr defTabSz="1827213" fontAlgn="base">
                <a:spcBef>
                  <a:spcPct val="0"/>
                </a:spcBef>
                <a:spcAft>
                  <a:spcPct val="0"/>
                </a:spcAft>
              </a:pPr>
              <a:t>16</a:t>
            </a:fld>
            <a:endParaRPr lang="en-US" altLang="x-none" sz="1200" dirty="0">
              <a:latin typeface="Montserrat Light" charset="0"/>
            </a:endParaRPr>
          </a:p>
        </p:txBody>
      </p:sp>
    </p:spTree>
    <p:extLst>
      <p:ext uri="{BB962C8B-B14F-4D97-AF65-F5344CB8AC3E}">
        <p14:creationId xmlns:p14="http://schemas.microsoft.com/office/powerpoint/2010/main" val="3597386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19</a:t>
            </a:fld>
            <a:endParaRPr lang="en-US" dirty="0"/>
          </a:p>
        </p:txBody>
      </p:sp>
    </p:spTree>
    <p:extLst>
      <p:ext uri="{BB962C8B-B14F-4D97-AF65-F5344CB8AC3E}">
        <p14:creationId xmlns:p14="http://schemas.microsoft.com/office/powerpoint/2010/main" val="1660394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206" y="2244726"/>
            <a:ext cx="18283238" cy="4775200"/>
          </a:xfrm>
        </p:spPr>
        <p:txBody>
          <a:bodyPr anchor="b"/>
          <a:lstStyle>
            <a:lvl1pPr algn="ctr">
              <a:defRPr sz="11997"/>
            </a:lvl1pPr>
          </a:lstStyle>
          <a:p>
            <a:r>
              <a:rPr lang="en-US" dirty="0"/>
              <a:t>Click to edit Master title style</a:t>
            </a:r>
          </a:p>
        </p:txBody>
      </p:sp>
      <p:sp>
        <p:nvSpPr>
          <p:cNvPr id="3" name="Subtitle 2"/>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8730125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4447058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5256" y="730250"/>
            <a:ext cx="5256431"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5963" y="730250"/>
            <a:ext cx="15464572"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5652868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647734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1_Placeholder">
    <p:spTree>
      <p:nvGrpSpPr>
        <p:cNvPr id="1" name=""/>
        <p:cNvGrpSpPr/>
        <p:nvPr/>
      </p:nvGrpSpPr>
      <p:grpSpPr>
        <a:xfrm>
          <a:off x="0" y="0"/>
          <a:ext cx="0" cy="0"/>
          <a:chOff x="0" y="0"/>
          <a:chExt cx="0" cy="0"/>
        </a:xfrm>
      </p:grpSpPr>
      <p:sp>
        <p:nvSpPr>
          <p:cNvPr id="13" name="Picture Placeholder 2"/>
          <p:cNvSpPr>
            <a:spLocks noGrp="1"/>
          </p:cNvSpPr>
          <p:nvPr>
            <p:ph type="pic" sz="quarter" idx="39"/>
          </p:nvPr>
        </p:nvSpPr>
        <p:spPr>
          <a:xfrm>
            <a:off x="2326639" y="0"/>
            <a:ext cx="9862185"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0165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laceholder-minus">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7040127" y="6905371"/>
            <a:ext cx="4345051" cy="4297680"/>
          </a:xfrm>
          <a:solidFill>
            <a:schemeClr val="bg1">
              <a:lumMod val="95000"/>
            </a:schemeClr>
          </a:solidFill>
        </p:spPr>
        <p:txBody>
          <a:bodyPr>
            <a:normAutofit/>
          </a:bodyPr>
          <a:lstStyle>
            <a:lvl1pPr>
              <a:defRPr sz="2800"/>
            </a:lvl1pPr>
          </a:lstStyle>
          <a:p>
            <a:endParaRPr lang="en-US"/>
          </a:p>
        </p:txBody>
      </p:sp>
      <p:sp>
        <p:nvSpPr>
          <p:cNvPr id="3" name="Picture Placeholder 2"/>
          <p:cNvSpPr>
            <a:spLocks noGrp="1"/>
          </p:cNvSpPr>
          <p:nvPr>
            <p:ph type="pic" sz="quarter" idx="10"/>
          </p:nvPr>
        </p:nvSpPr>
        <p:spPr>
          <a:xfrm>
            <a:off x="12150724" y="6905371"/>
            <a:ext cx="4345051" cy="429768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67889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1_Placeholder">
    <p:spTree>
      <p:nvGrpSpPr>
        <p:cNvPr id="1" name=""/>
        <p:cNvGrpSpPr/>
        <p:nvPr/>
      </p:nvGrpSpPr>
      <p:grpSpPr>
        <a:xfrm>
          <a:off x="0" y="0"/>
          <a:ext cx="0" cy="0"/>
          <a:chOff x="0" y="0"/>
          <a:chExt cx="0" cy="0"/>
        </a:xfrm>
      </p:grpSpPr>
      <p:sp>
        <p:nvSpPr>
          <p:cNvPr id="7" name="Picture Placeholder 2"/>
          <p:cNvSpPr>
            <a:spLocks noGrp="1"/>
          </p:cNvSpPr>
          <p:nvPr>
            <p:ph type="pic" sz="quarter" idx="24"/>
          </p:nvPr>
        </p:nvSpPr>
        <p:spPr>
          <a:xfrm>
            <a:off x="0" y="0"/>
            <a:ext cx="11874826" cy="13746480"/>
          </a:xfrm>
          <a:solidFill>
            <a:schemeClr val="bg1">
              <a:lumMod val="95000"/>
            </a:schemeClr>
          </a:solidFill>
        </p:spPr>
        <p:txBody>
          <a:bodyPr>
            <a:normAutofit/>
          </a:bodyPr>
          <a:lstStyle>
            <a:lvl1pPr>
              <a:defRPr sz="2800"/>
            </a:lvl1pPr>
          </a:lstStyle>
          <a:p>
            <a:endParaRPr lang="en-US"/>
          </a:p>
        </p:txBody>
      </p:sp>
      <p:sp>
        <p:nvSpPr>
          <p:cNvPr id="9" name="Picture Placeholder 2"/>
          <p:cNvSpPr>
            <a:spLocks noGrp="1"/>
          </p:cNvSpPr>
          <p:nvPr>
            <p:ph type="pic" sz="quarter" idx="25"/>
          </p:nvPr>
        </p:nvSpPr>
        <p:spPr>
          <a:xfrm>
            <a:off x="12502824" y="15240"/>
            <a:ext cx="11874826" cy="1370076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701475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Portfolio Thre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10937875" cy="13716000"/>
          </a:xfrm>
          <a:solidFill>
            <a:schemeClr val="bg1">
              <a:lumMod val="95000"/>
            </a:schemeClr>
          </a:solidFill>
        </p:spPr>
        <p:txBody>
          <a:bodyPr rtlCol="0">
            <a:normAutofit/>
          </a:bodyPr>
          <a:lstStyle>
            <a:lvl1pPr>
              <a:defRPr sz="2000"/>
            </a:lvl1pPr>
          </a:lstStyle>
          <a:p>
            <a:pPr lvl="0"/>
            <a:endParaRPr lang="en-US" noProof="0"/>
          </a:p>
        </p:txBody>
      </p:sp>
      <p:sp>
        <p:nvSpPr>
          <p:cNvPr id="7" name="Picture Placeholder 2"/>
          <p:cNvSpPr>
            <a:spLocks noGrp="1"/>
          </p:cNvSpPr>
          <p:nvPr>
            <p:ph type="pic" sz="quarter" idx="11"/>
          </p:nvPr>
        </p:nvSpPr>
        <p:spPr>
          <a:xfrm>
            <a:off x="10937874" y="0"/>
            <a:ext cx="13439776" cy="6858000"/>
          </a:xfr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182500606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1_Placeholder">
    <p:spTree>
      <p:nvGrpSpPr>
        <p:cNvPr id="1" name=""/>
        <p:cNvGrpSpPr/>
        <p:nvPr/>
      </p:nvGrpSpPr>
      <p:grpSpPr>
        <a:xfrm>
          <a:off x="0" y="0"/>
          <a:ext cx="0" cy="0"/>
          <a:chOff x="0" y="0"/>
          <a:chExt cx="0" cy="0"/>
        </a:xfrm>
      </p:grpSpPr>
      <p:sp>
        <p:nvSpPr>
          <p:cNvPr id="13" name="Picture Placeholder 2"/>
          <p:cNvSpPr>
            <a:spLocks noGrp="1"/>
          </p:cNvSpPr>
          <p:nvPr>
            <p:ph type="pic" sz="quarter" idx="39"/>
          </p:nvPr>
        </p:nvSpPr>
        <p:spPr>
          <a:xfrm>
            <a:off x="11158312" y="-1"/>
            <a:ext cx="13219338" cy="13715999"/>
          </a:xfrm>
          <a:solidFill>
            <a:schemeClr val="bg1">
              <a:lumMod val="95000"/>
            </a:schemeClr>
          </a:solidFill>
        </p:spPr>
        <p:txBody>
          <a:bodyPr>
            <a:normAutofit/>
          </a:bodyPr>
          <a:lstStyle>
            <a:lvl1pPr>
              <a:defRPr sz="2800"/>
            </a:lvl1pPr>
          </a:lstStyle>
          <a:p>
            <a:endParaRPr lang="en-US"/>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1046128" y="280800"/>
            <a:ext cx="21939885" cy="1333500"/>
          </a:xfrm>
        </p:spPr>
        <p:txBody>
          <a:bodyPr/>
          <a:lstStyle>
            <a:lvl1pPr>
              <a:defRPr sz="6000">
                <a:solidFill>
                  <a:srgbClr val="14254E"/>
                </a:solidFill>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June 8-12, 2015</a:t>
            </a:r>
            <a:endParaRPr lang="sv-SE"/>
          </a:p>
        </p:txBody>
      </p:sp>
      <p:sp>
        <p:nvSpPr>
          <p:cNvPr id="4" name="Rectangle 5"/>
          <p:cNvSpPr>
            <a:spLocks noGrp="1" noChangeArrowheads="1"/>
          </p:cNvSpPr>
          <p:nvPr>
            <p:ph type="ftr" sz="quarter" idx="11"/>
          </p:nvPr>
        </p:nvSpPr>
        <p:spPr>
          <a:ln/>
        </p:spPr>
        <p:txBody>
          <a:bodyPr/>
          <a:lstStyle>
            <a:lvl1pPr>
              <a:defRPr/>
            </a:lvl1pPr>
          </a:lstStyle>
          <a:p>
            <a:pPr>
              <a:defRPr/>
            </a:pPr>
            <a:r>
              <a:rPr lang="en-US"/>
              <a:t>22nd ESA Symposium on European Rocket &amp; Balloon Programmes and related research</a:t>
            </a:r>
            <a:endParaRPr lang="sv-SE"/>
          </a:p>
        </p:txBody>
      </p:sp>
      <p:sp>
        <p:nvSpPr>
          <p:cNvPr id="5" name="Rectangle 6"/>
          <p:cNvSpPr>
            <a:spLocks noGrp="1" noChangeArrowheads="1"/>
          </p:cNvSpPr>
          <p:nvPr>
            <p:ph type="sldNum" sz="quarter" idx="12"/>
          </p:nvPr>
        </p:nvSpPr>
        <p:spPr>
          <a:ln/>
        </p:spPr>
        <p:txBody>
          <a:bodyPr/>
          <a:lstStyle>
            <a:lvl1pPr>
              <a:defRPr/>
            </a:lvl1pPr>
          </a:lstStyle>
          <a:p>
            <a:pPr>
              <a:defRPr/>
            </a:pPr>
            <a:fld id="{8CB6D1E5-D16F-4B73-BB79-DC159E0DD0EB}" type="slidenum">
              <a:rPr lang="sv-SE"/>
              <a:pPr>
                <a:defRPr/>
              </a:pPr>
              <a:t>‹#›</a:t>
            </a:fld>
            <a:endParaRPr lang="sv-SE"/>
          </a:p>
        </p:txBody>
      </p:sp>
    </p:spTree>
    <p:extLst>
      <p:ext uri="{BB962C8B-B14F-4D97-AF65-F5344CB8AC3E}">
        <p14:creationId xmlns:p14="http://schemas.microsoft.com/office/powerpoint/2010/main" val="2349248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4280606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267" y="3419477"/>
            <a:ext cx="21025723" cy="5705474"/>
          </a:xfrm>
        </p:spPr>
        <p:txBody>
          <a:bodyPr anchor="b"/>
          <a:lstStyle>
            <a:lvl1pPr>
              <a:defRPr sz="11997"/>
            </a:lvl1pPr>
          </a:lstStyle>
          <a:p>
            <a:r>
              <a:rPr lang="en-US"/>
              <a:t>Click to edit Master title style</a:t>
            </a:r>
            <a:endParaRPr lang="en-US" dirty="0"/>
          </a:p>
        </p:txBody>
      </p:sp>
      <p:sp>
        <p:nvSpPr>
          <p:cNvPr id="3" name="Text Placeholder 2"/>
          <p:cNvSpPr>
            <a:spLocks noGrp="1"/>
          </p:cNvSpPr>
          <p:nvPr>
            <p:ph type="body" idx="1"/>
          </p:nvPr>
        </p:nvSpPr>
        <p:spPr>
          <a:xfrm>
            <a:off x="1663267" y="9178927"/>
            <a:ext cx="21025723" cy="3000374"/>
          </a:xfrm>
        </p:spPr>
        <p:txBody>
          <a:bodyPr/>
          <a:lstStyle>
            <a:lvl1pPr marL="0" indent="0">
              <a:buNone/>
              <a:defRPr sz="4799">
                <a:solidFill>
                  <a:schemeClr val="tx1">
                    <a:tint val="75000"/>
                  </a:schemeClr>
                </a:solidFill>
              </a:defRPr>
            </a:lvl1pPr>
            <a:lvl2pPr marL="914171" indent="0">
              <a:buNone/>
              <a:defRPr sz="3999">
                <a:solidFill>
                  <a:schemeClr val="tx1">
                    <a:tint val="75000"/>
                  </a:schemeClr>
                </a:solidFill>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3865546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5964" y="3651250"/>
            <a:ext cx="10360501"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1185" y="3651250"/>
            <a:ext cx="10360501"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1529850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139" y="730251"/>
            <a:ext cx="21025723"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139" y="3362326"/>
            <a:ext cx="10312888"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Edit Master text styles</a:t>
            </a:r>
          </a:p>
        </p:txBody>
      </p:sp>
      <p:sp>
        <p:nvSpPr>
          <p:cNvPr id="4" name="Content Placeholder 3"/>
          <p:cNvSpPr>
            <a:spLocks noGrp="1"/>
          </p:cNvSpPr>
          <p:nvPr>
            <p:ph sz="half" idx="2"/>
          </p:nvPr>
        </p:nvSpPr>
        <p:spPr>
          <a:xfrm>
            <a:off x="1679139" y="5010150"/>
            <a:ext cx="10312888"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1186" y="3362326"/>
            <a:ext cx="10363676"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Edit Master text styles</a:t>
            </a:r>
          </a:p>
        </p:txBody>
      </p:sp>
      <p:sp>
        <p:nvSpPr>
          <p:cNvPr id="6" name="Content Placeholder 5"/>
          <p:cNvSpPr>
            <a:spLocks noGrp="1"/>
          </p:cNvSpPr>
          <p:nvPr>
            <p:ph sz="quarter" idx="4"/>
          </p:nvPr>
        </p:nvSpPr>
        <p:spPr>
          <a:xfrm>
            <a:off x="12341186" y="5010150"/>
            <a:ext cx="103636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5787855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5358868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C764DE79-268F-4C1A-8933-263129D2AF90}" type="datetimeFigureOut">
              <a:rPr lang="en-US" smtClean="0"/>
              <a:pPr/>
              <a:t>2/19/2019</a:t>
            </a:fld>
            <a:endParaRPr lang="en-US" dirty="0"/>
          </a:p>
        </p:txBody>
      </p:sp>
      <p:sp>
        <p:nvSpPr>
          <p:cNvPr id="3" name="Footer Placeholder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37501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p:spPr>
        <p:txBody>
          <a:bodyPr anchor="b"/>
          <a:lstStyle>
            <a:lvl1pPr>
              <a:defRPr sz="6398"/>
            </a:lvl1pPr>
          </a:lstStyle>
          <a:p>
            <a:r>
              <a:rPr lang="en-US"/>
              <a:t>Click to edit Master title style</a:t>
            </a:r>
            <a:endParaRPr lang="en-US" dirty="0"/>
          </a:p>
        </p:txBody>
      </p:sp>
      <p:sp>
        <p:nvSpPr>
          <p:cNvPr id="3" name="Content Placeholder 2"/>
          <p:cNvSpPr>
            <a:spLocks noGrp="1"/>
          </p:cNvSpPr>
          <p:nvPr>
            <p:ph idx="1"/>
          </p:nvPr>
        </p:nvSpPr>
        <p:spPr>
          <a:xfrm>
            <a:off x="10363677" y="1974851"/>
            <a:ext cx="12341185" cy="9747250"/>
          </a:xfrm>
        </p:spPr>
        <p:txBody>
          <a:bodyPr/>
          <a:lstStyle>
            <a:lvl1pPr>
              <a:defRPr sz="6398"/>
            </a:lvl1pPr>
            <a:lvl2pPr>
              <a:defRPr sz="5599"/>
            </a:lvl2pPr>
            <a:lvl3pPr>
              <a:defRPr sz="4799"/>
            </a:lvl3pPr>
            <a:lvl4pPr>
              <a:defRPr sz="3999"/>
            </a:lvl4pPr>
            <a:lvl5pPr>
              <a:defRPr sz="3999"/>
            </a:lvl5pPr>
            <a:lvl6pPr>
              <a:defRPr sz="3999"/>
            </a:lvl6pPr>
            <a:lvl7pPr>
              <a:defRPr sz="3999"/>
            </a:lvl7pPr>
            <a:lvl8pPr>
              <a:defRPr sz="3999"/>
            </a:lvl8pPr>
            <a:lvl9pPr>
              <a:defRPr sz="3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587534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p:spPr>
        <p:txBody>
          <a:bodyPr anchor="b"/>
          <a:lstStyle>
            <a:lvl1pPr>
              <a:defRPr sz="6398"/>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3677" y="1974851"/>
            <a:ext cx="12341185" cy="9747250"/>
          </a:xfrm>
        </p:spPr>
        <p:txBody>
          <a:bodyPr anchor="t"/>
          <a:lstStyle>
            <a:lvl1pPr marL="0" indent="0">
              <a:buNone/>
              <a:defRPr sz="6398"/>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r>
              <a:rPr lang="en-US"/>
              <a:t>Click icon to add picture</a:t>
            </a:r>
            <a:endParaRPr lang="en-US" dirty="0"/>
          </a:p>
        </p:txBody>
      </p:sp>
      <p:sp>
        <p:nvSpPr>
          <p:cNvPr id="4" name="Text Placeholder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467673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Placeholder 3">
            <a:extLst>
              <a:ext uri="{FF2B5EF4-FFF2-40B4-BE49-F238E27FC236}">
                <a16:creationId xmlns:a16="http://schemas.microsoft.com/office/drawing/2014/main" id="{62268C6C-CAA0-4DFB-A9FC-541863F6F7B0}"/>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21276992" y="371505"/>
            <a:ext cx="2444043" cy="1017850"/>
          </a:xfrm>
          <a:prstGeom prst="rect">
            <a:avLst/>
          </a:prstGeom>
        </p:spPr>
      </p:pic>
      <p:sp>
        <p:nvSpPr>
          <p:cNvPr id="2" name="Title Placeholder 1"/>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75964" y="12712701"/>
            <a:ext cx="5484971" cy="730250"/>
          </a:xfrm>
          <a:prstGeom prst="rect">
            <a:avLst/>
          </a:prstGeom>
        </p:spPr>
        <p:txBody>
          <a:bodyPr vert="horz" lIns="91440" tIns="45720" rIns="91440" bIns="45720" rtlCol="0" anchor="ctr"/>
          <a:lstStyle>
            <a:lvl1pPr algn="l">
              <a:defRPr sz="2399">
                <a:solidFill>
                  <a:schemeClr val="tx1">
                    <a:tint val="75000"/>
                  </a:schemeClr>
                </a:solidFill>
                <a:latin typeface="Arial" panose="020B0604020202020204" pitchFamily="34" charset="0"/>
                <a:cs typeface="Arial" panose="020B0604020202020204" pitchFamily="34" charset="0"/>
              </a:defRPr>
            </a:lvl1pPr>
          </a:lstStyle>
          <a:p>
            <a:fld id="{C764DE79-268F-4C1A-8933-263129D2AF90}" type="datetimeFigureOut">
              <a:rPr lang="en-US" smtClean="0"/>
              <a:pPr/>
              <a:t>2/19/2019</a:t>
            </a:fld>
            <a:endParaRPr lang="en-US" dirty="0"/>
          </a:p>
        </p:txBody>
      </p:sp>
      <p:sp>
        <p:nvSpPr>
          <p:cNvPr id="5" name="Footer Placeholder 4"/>
          <p:cNvSpPr>
            <a:spLocks noGrp="1"/>
          </p:cNvSpPr>
          <p:nvPr>
            <p:ph type="ftr" sz="quarter" idx="3"/>
          </p:nvPr>
        </p:nvSpPr>
        <p:spPr>
          <a:xfrm>
            <a:off x="8075097" y="12712701"/>
            <a:ext cx="8227457" cy="730250"/>
          </a:xfrm>
          <a:prstGeom prst="rect">
            <a:avLst/>
          </a:prstGeom>
        </p:spPr>
        <p:txBody>
          <a:bodyPr vert="horz" lIns="91440" tIns="45720" rIns="91440" bIns="45720" rtlCol="0" anchor="ctr"/>
          <a:lstStyle>
            <a:lvl1pPr algn="ctr">
              <a:defRPr sz="2399">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17216715" y="12712701"/>
            <a:ext cx="5484971" cy="730250"/>
          </a:xfrm>
          <a:prstGeom prst="rect">
            <a:avLst/>
          </a:prstGeom>
        </p:spPr>
        <p:txBody>
          <a:bodyPr vert="horz" lIns="91440" tIns="45720" rIns="91440" bIns="45720" rtlCol="0" anchor="ctr"/>
          <a:lstStyle>
            <a:lvl1pPr algn="r">
              <a:defRPr sz="2399">
                <a:solidFill>
                  <a:schemeClr val="tx1">
                    <a:tint val="75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TextBox 11">
            <a:extLst>
              <a:ext uri="{FF2B5EF4-FFF2-40B4-BE49-F238E27FC236}">
                <a16:creationId xmlns:a16="http://schemas.microsoft.com/office/drawing/2014/main" id="{45101520-8917-4F3A-889F-22719FE4095B}"/>
              </a:ext>
            </a:extLst>
          </p:cNvPr>
          <p:cNvSpPr txBox="1"/>
          <p:nvPr userDrawn="1"/>
        </p:nvSpPr>
        <p:spPr>
          <a:xfrm>
            <a:off x="21110742" y="560128"/>
            <a:ext cx="2391286" cy="584775"/>
          </a:xfrm>
          <a:prstGeom prst="rect">
            <a:avLst/>
          </a:prstGeom>
          <a:noFill/>
        </p:spPr>
        <p:txBody>
          <a:bodyPr wrap="square" rtlCol="0">
            <a:spAutoFit/>
          </a:bodyPr>
          <a:lstStyle/>
          <a:p>
            <a:pPr algn="r"/>
            <a:r>
              <a:rPr lang="en-US" sz="3200" b="1" spc="0" dirty="0">
                <a:solidFill>
                  <a:schemeClr val="bg1"/>
                </a:solidFill>
                <a:latin typeface="Arial" panose="020B0604020202020204" pitchFamily="34" charset="0"/>
                <a:ea typeface="Montserrat" charset="0"/>
                <a:cs typeface="Arial" panose="020B0604020202020204" pitchFamily="34" charset="0"/>
              </a:rPr>
              <a:t>RIT 2021</a:t>
            </a:r>
          </a:p>
        </p:txBody>
      </p:sp>
    </p:spTree>
    <p:extLst>
      <p:ext uri="{BB962C8B-B14F-4D97-AF65-F5344CB8AC3E}">
        <p14:creationId xmlns:p14="http://schemas.microsoft.com/office/powerpoint/2010/main" val="3339845286"/>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40" r:id="rId12"/>
    <p:sldLayoutId id="2147484156" r:id="rId13"/>
    <p:sldLayoutId id="2147483967" r:id="rId14"/>
    <p:sldLayoutId id="2147483953" r:id="rId15"/>
    <p:sldLayoutId id="2147484073" r:id="rId16"/>
    <p:sldLayoutId id="2147484081" r:id="rId17"/>
    <p:sldLayoutId id="2147484235" r:id="rId18"/>
  </p:sldLayoutIdLst>
  <p:hf hdr="0" ftr="0" dt="0"/>
  <p:txStyles>
    <p:titleStyle>
      <a:lvl1pPr algn="l" defTabSz="1828343" rtl="0" eaLnBrk="1" latinLnBrk="0" hangingPunct="1">
        <a:lnSpc>
          <a:spcPct val="90000"/>
        </a:lnSpc>
        <a:spcBef>
          <a:spcPct val="0"/>
        </a:spcBef>
        <a:buNone/>
        <a:defRPr sz="8798" kern="1200">
          <a:solidFill>
            <a:schemeClr val="tx1"/>
          </a:solidFill>
          <a:latin typeface="Arial" panose="020B0604020202020204" pitchFamily="34" charset="0"/>
          <a:ea typeface="+mj-ea"/>
          <a:cs typeface="Arial" panose="020B0604020202020204" pitchFamily="34" charset="0"/>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Arial" panose="020B0604020202020204" pitchFamily="34" charset="0"/>
          <a:ea typeface="+mn-ea"/>
          <a:cs typeface="Arial" panose="020B0604020202020204" pitchFamily="34" charset="0"/>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Arial" panose="020B0604020202020204" pitchFamily="34" charset="0"/>
          <a:ea typeface="+mn-ea"/>
          <a:cs typeface="Arial" panose="020B0604020202020204" pitchFamily="34" charset="0"/>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Arial" panose="020B0604020202020204" pitchFamily="34" charset="0"/>
          <a:ea typeface="+mn-ea"/>
          <a:cs typeface="Arial" panose="020B0604020202020204" pitchFamily="34" charset="0"/>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Arial" panose="020B0604020202020204" pitchFamily="34" charset="0"/>
          <a:ea typeface="+mn-ea"/>
          <a:cs typeface="Arial" panose="020B0604020202020204" pitchFamily="34" charset="0"/>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Arial" panose="020B0604020202020204" pitchFamily="34" charset="0"/>
          <a:ea typeface="+mn-ea"/>
          <a:cs typeface="Arial" panose="020B0604020202020204" pitchFamily="34" charset="0"/>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slideLayout" Target="../slideLayouts/slideLayout8.xml"/><Relationship Id="rId21" Type="http://schemas.openxmlformats.org/officeDocument/2006/relationships/image" Target="../media/image27.png"/><Relationship Id="rId7" Type="http://schemas.openxmlformats.org/officeDocument/2006/relationships/oleObject" Target="../embeddings/oleObject1.bin"/><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tags" Target="../tags/tag1.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vmlDrawing" Target="../drawings/vmlDrawing1.vml"/><Relationship Id="rId6" Type="http://schemas.openxmlformats.org/officeDocument/2006/relationships/image" Target="../media/image14.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3.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notesSlide" Target="../notesSlides/notesSlide4.xml"/><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3">
            <a:extLst>
              <a:ext uri="{FF2B5EF4-FFF2-40B4-BE49-F238E27FC236}">
                <a16:creationId xmlns:a16="http://schemas.microsoft.com/office/drawing/2014/main" id="{44EBE91F-9BB8-4A03-A78A-51D457BB7D3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28495" y="-71436"/>
            <a:ext cx="33106144" cy="13787436"/>
          </a:xfrm>
          <a:prstGeom prst="rect">
            <a:avLst/>
          </a:prstGeom>
        </p:spPr>
      </p:pic>
      <p:sp>
        <p:nvSpPr>
          <p:cNvPr id="13" name="TextBox 12"/>
          <p:cNvSpPr txBox="1"/>
          <p:nvPr/>
        </p:nvSpPr>
        <p:spPr>
          <a:xfrm>
            <a:off x="1747520" y="2756986"/>
            <a:ext cx="21600160" cy="3046988"/>
          </a:xfrm>
          <a:prstGeom prst="rect">
            <a:avLst/>
          </a:prstGeom>
          <a:noFill/>
        </p:spPr>
        <p:txBody>
          <a:bodyPr wrap="square">
            <a:spAutoFit/>
          </a:bodyPr>
          <a:lstStyle/>
          <a:p>
            <a:pPr algn="ctr" defTabSz="1828434" eaLnBrk="1" fontAlgn="auto" hangingPunct="1">
              <a:spcBef>
                <a:spcPts val="0"/>
              </a:spcBef>
              <a:spcAft>
                <a:spcPts val="0"/>
              </a:spcAft>
              <a:defRPr/>
            </a:pPr>
            <a:r>
              <a:rPr lang="en-US" sz="9600" b="1" spc="600" dirty="0">
                <a:solidFill>
                  <a:schemeClr val="bg1"/>
                </a:solidFill>
                <a:latin typeface="Arial Black" panose="020B0A04020102020204" pitchFamily="34" charset="0"/>
                <a:ea typeface="Montserrat" charset="0"/>
                <a:cs typeface="Arial" panose="020B0604020202020204" pitchFamily="34" charset="0"/>
              </a:rPr>
              <a:t>Testbeds for</a:t>
            </a:r>
          </a:p>
          <a:p>
            <a:pPr algn="ctr" defTabSz="1828434" eaLnBrk="1" fontAlgn="auto" hangingPunct="1">
              <a:spcBef>
                <a:spcPts val="0"/>
              </a:spcBef>
              <a:spcAft>
                <a:spcPts val="0"/>
              </a:spcAft>
              <a:defRPr/>
            </a:pPr>
            <a:r>
              <a:rPr lang="en-US" sz="9600" b="1" spc="600" dirty="0">
                <a:solidFill>
                  <a:schemeClr val="bg1"/>
                </a:solidFill>
                <a:latin typeface="Arial Black" panose="020B0A04020102020204" pitchFamily="34" charset="0"/>
                <a:ea typeface="Montserrat" charset="0"/>
                <a:cs typeface="Arial" panose="020B0604020202020204" pitchFamily="34" charset="0"/>
              </a:rPr>
              <a:t>Space Systems</a:t>
            </a:r>
            <a:endParaRPr lang="en-US" sz="10000" b="1" spc="600" dirty="0">
              <a:solidFill>
                <a:schemeClr val="bg1"/>
              </a:solidFill>
              <a:latin typeface="Arial Black" panose="020B0A04020102020204" pitchFamily="34" charset="0"/>
              <a:ea typeface="Montserrat" charset="0"/>
              <a:cs typeface="Arial" panose="020B0604020202020204" pitchFamily="34" charset="0"/>
            </a:endParaRPr>
          </a:p>
        </p:txBody>
      </p:sp>
      <p:grpSp>
        <p:nvGrpSpPr>
          <p:cNvPr id="3" name="Group 2"/>
          <p:cNvGrpSpPr/>
          <p:nvPr/>
        </p:nvGrpSpPr>
        <p:grpSpPr>
          <a:xfrm>
            <a:off x="5589095" y="5803974"/>
            <a:ext cx="14756875" cy="584775"/>
            <a:chOff x="7829906" y="7863845"/>
            <a:chExt cx="11954742" cy="290966"/>
          </a:xfrm>
        </p:grpSpPr>
        <p:sp>
          <p:nvSpPr>
            <p:cNvPr id="11" name="TextBox 10"/>
            <p:cNvSpPr txBox="1"/>
            <p:nvPr/>
          </p:nvSpPr>
          <p:spPr>
            <a:xfrm>
              <a:off x="7829906" y="7863845"/>
              <a:ext cx="1583270" cy="290966"/>
            </a:xfrm>
            <a:prstGeom prst="rect">
              <a:avLst/>
            </a:prstGeom>
            <a:noFill/>
          </p:spPr>
          <p:txBody>
            <a:bodyPr wrap="none" rtlCol="0">
              <a:spAutoFit/>
            </a:bodyPr>
            <a:lstStyle/>
            <a:p>
              <a:pPr algn="ctr"/>
              <a:r>
                <a:rPr lang="en-US" sz="3200" b="1" spc="600" dirty="0">
                  <a:solidFill>
                    <a:schemeClr val="bg1"/>
                  </a:solidFill>
                  <a:latin typeface="Arial" panose="020B0604020202020204" pitchFamily="34" charset="0"/>
                  <a:ea typeface="Montserrat" charset="0"/>
                  <a:cs typeface="Arial" panose="020B0604020202020204" pitchFamily="34" charset="0"/>
                </a:rPr>
                <a:t>SPACE</a:t>
              </a:r>
              <a:endParaRPr lang="en-US" sz="2400" b="1" spc="600" dirty="0">
                <a:solidFill>
                  <a:schemeClr val="bg1"/>
                </a:solidFill>
                <a:latin typeface="Arial" panose="020B0604020202020204" pitchFamily="34" charset="0"/>
                <a:ea typeface="Montserrat" charset="0"/>
                <a:cs typeface="Arial" panose="020B0604020202020204" pitchFamily="34" charset="0"/>
              </a:endParaRPr>
            </a:p>
          </p:txBody>
        </p:sp>
        <p:sp>
          <p:nvSpPr>
            <p:cNvPr id="7" name="TextBox 6"/>
            <p:cNvSpPr txBox="1"/>
            <p:nvPr/>
          </p:nvSpPr>
          <p:spPr>
            <a:xfrm>
              <a:off x="10317316" y="7863845"/>
              <a:ext cx="2810461" cy="290966"/>
            </a:xfrm>
            <a:prstGeom prst="rect">
              <a:avLst/>
            </a:prstGeom>
            <a:noFill/>
          </p:spPr>
          <p:txBody>
            <a:bodyPr wrap="none" rtlCol="0">
              <a:spAutoFit/>
            </a:bodyPr>
            <a:lstStyle/>
            <a:p>
              <a:pPr algn="ctr"/>
              <a:r>
                <a:rPr lang="en-US" sz="3200" b="1" spc="600" dirty="0">
                  <a:solidFill>
                    <a:schemeClr val="bg1"/>
                  </a:solidFill>
                  <a:latin typeface="Arial" panose="020B0604020202020204" pitchFamily="34" charset="0"/>
                  <a:ea typeface="Montserrat" charset="0"/>
                  <a:cs typeface="Arial" panose="020B0604020202020204" pitchFamily="34" charset="0"/>
                </a:rPr>
                <a:t>INNOVATION</a:t>
              </a:r>
            </a:p>
          </p:txBody>
        </p:sp>
        <p:sp>
          <p:nvSpPr>
            <p:cNvPr id="10" name="TextBox 9"/>
            <p:cNvSpPr txBox="1"/>
            <p:nvPr/>
          </p:nvSpPr>
          <p:spPr>
            <a:xfrm>
              <a:off x="14000232" y="7863845"/>
              <a:ext cx="2037785" cy="290966"/>
            </a:xfrm>
            <a:prstGeom prst="rect">
              <a:avLst/>
            </a:prstGeom>
            <a:noFill/>
          </p:spPr>
          <p:txBody>
            <a:bodyPr wrap="none" rtlCol="0">
              <a:spAutoFit/>
            </a:bodyPr>
            <a:lstStyle/>
            <a:p>
              <a:pPr algn="ctr"/>
              <a:r>
                <a:rPr lang="en-US" sz="3200" b="1" spc="600" dirty="0">
                  <a:solidFill>
                    <a:schemeClr val="bg1"/>
                  </a:solidFill>
                  <a:latin typeface="Arial" panose="020B0604020202020204" pitchFamily="34" charset="0"/>
                  <a:ea typeface="Montserrat" charset="0"/>
                  <a:cs typeface="Arial" panose="020B0604020202020204" pitchFamily="34" charset="0"/>
                </a:rPr>
                <a:t>GROWTH</a:t>
              </a:r>
            </a:p>
          </p:txBody>
        </p:sp>
        <p:sp>
          <p:nvSpPr>
            <p:cNvPr id="12" name="TextBox 11"/>
            <p:cNvSpPr txBox="1"/>
            <p:nvPr/>
          </p:nvSpPr>
          <p:spPr>
            <a:xfrm>
              <a:off x="16498894" y="7863845"/>
              <a:ext cx="3285754" cy="290966"/>
            </a:xfrm>
            <a:prstGeom prst="rect">
              <a:avLst/>
            </a:prstGeom>
            <a:noFill/>
          </p:spPr>
          <p:txBody>
            <a:bodyPr wrap="none" rtlCol="0">
              <a:spAutoFit/>
            </a:bodyPr>
            <a:lstStyle/>
            <a:p>
              <a:pPr algn="ctr"/>
              <a:r>
                <a:rPr lang="en-US" sz="3200" b="1" spc="600" dirty="0">
                  <a:solidFill>
                    <a:schemeClr val="bg1"/>
                  </a:solidFill>
                  <a:latin typeface="Arial" panose="020B0604020202020204" pitchFamily="34" charset="0"/>
                  <a:ea typeface="Montserrat" charset="0"/>
                  <a:cs typeface="Arial" panose="020B0604020202020204" pitchFamily="34" charset="0"/>
                </a:rPr>
                <a:t>COOPERATION</a:t>
              </a:r>
              <a:endParaRPr lang="en-US" sz="2400" b="1" spc="600" dirty="0">
                <a:solidFill>
                  <a:schemeClr val="bg1"/>
                </a:solidFill>
                <a:latin typeface="Arial" panose="020B0604020202020204" pitchFamily="34" charset="0"/>
                <a:ea typeface="Montserrat" charset="0"/>
                <a:cs typeface="Arial" panose="020B0604020202020204" pitchFamily="34" charset="0"/>
              </a:endParaRPr>
            </a:p>
          </p:txBody>
        </p:sp>
      </p:grpSp>
      <p:sp>
        <p:nvSpPr>
          <p:cNvPr id="15" name="TextBox 14">
            <a:extLst>
              <a:ext uri="{FF2B5EF4-FFF2-40B4-BE49-F238E27FC236}">
                <a16:creationId xmlns:a16="http://schemas.microsoft.com/office/drawing/2014/main" id="{1F736931-C4C6-43A9-84EE-3CEB22812F18}"/>
              </a:ext>
            </a:extLst>
          </p:cNvPr>
          <p:cNvSpPr txBox="1"/>
          <p:nvPr/>
        </p:nvSpPr>
        <p:spPr>
          <a:xfrm>
            <a:off x="6566283" y="6812991"/>
            <a:ext cx="12467590" cy="461665"/>
          </a:xfrm>
          <a:prstGeom prst="rect">
            <a:avLst/>
          </a:prstGeom>
          <a:noFill/>
        </p:spPr>
        <p:txBody>
          <a:bodyPr wrap="square">
            <a:spAutoFit/>
          </a:bodyPr>
          <a:lstStyle/>
          <a:p>
            <a:pPr algn="ctr" defTabSz="1828434" eaLnBrk="1" fontAlgn="auto" hangingPunct="1">
              <a:spcBef>
                <a:spcPts val="0"/>
              </a:spcBef>
              <a:spcAft>
                <a:spcPts val="0"/>
              </a:spcAft>
              <a:defRPr/>
            </a:pPr>
            <a:r>
              <a:rPr lang="en-US" sz="2400" b="1" spc="1500" dirty="0">
                <a:solidFill>
                  <a:schemeClr val="bg1"/>
                </a:solidFill>
                <a:latin typeface="Arial" panose="020B0604020202020204" pitchFamily="34" charset="0"/>
                <a:ea typeface="Montserrat" charset="0"/>
                <a:cs typeface="Arial" panose="020B0604020202020204" pitchFamily="34" charset="0"/>
              </a:rPr>
              <a:t>Olle Norberg</a:t>
            </a:r>
          </a:p>
        </p:txBody>
      </p:sp>
    </p:spTree>
    <p:extLst>
      <p:ext uri="{BB962C8B-B14F-4D97-AF65-F5344CB8AC3E}">
        <p14:creationId xmlns:p14="http://schemas.microsoft.com/office/powerpoint/2010/main" val="49262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E48D9B-F3C3-CF44-BC7F-BDBC60F30AF5}"/>
              </a:ext>
            </a:extLst>
          </p:cNvPr>
          <p:cNvSpPr>
            <a:spLocks noGrp="1"/>
          </p:cNvSpPr>
          <p:nvPr>
            <p:ph type="sldNum" sz="quarter" idx="12"/>
          </p:nvPr>
        </p:nvSpPr>
        <p:spPr/>
        <p:txBody>
          <a:bodyPr/>
          <a:lstStyle/>
          <a:p>
            <a:fld id="{48F63A3B-78C7-47BE-AE5E-E10140E04643}" type="slidenum">
              <a:rPr lang="en-US" smtClean="0"/>
              <a:pPr/>
              <a:t>10</a:t>
            </a:fld>
            <a:endParaRPr lang="en-US" dirty="0"/>
          </a:p>
        </p:txBody>
      </p:sp>
      <p:pic>
        <p:nvPicPr>
          <p:cNvPr id="4" name="Picture 3">
            <a:extLst>
              <a:ext uri="{FF2B5EF4-FFF2-40B4-BE49-F238E27FC236}">
                <a16:creationId xmlns:a16="http://schemas.microsoft.com/office/drawing/2014/main" id="{3C3C4E3F-5C5F-754A-BDFE-04A91A56C57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3521" y="-171644"/>
            <a:ext cx="23910290" cy="14090844"/>
          </a:xfrm>
          <a:prstGeom prst="rect">
            <a:avLst/>
          </a:prstGeom>
        </p:spPr>
      </p:pic>
      <p:pic>
        <p:nvPicPr>
          <p:cNvPr id="6" name="Picture 5">
            <a:extLst>
              <a:ext uri="{FF2B5EF4-FFF2-40B4-BE49-F238E27FC236}">
                <a16:creationId xmlns:a16="http://schemas.microsoft.com/office/drawing/2014/main" id="{BB23B32D-7BF4-E543-901D-E15E0B897DA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0815" y="101600"/>
            <a:ext cx="5219817" cy="2275840"/>
          </a:xfrm>
          <a:prstGeom prst="rect">
            <a:avLst/>
          </a:prstGeom>
        </p:spPr>
      </p:pic>
    </p:spTree>
    <p:extLst>
      <p:ext uri="{BB962C8B-B14F-4D97-AF65-F5344CB8AC3E}">
        <p14:creationId xmlns:p14="http://schemas.microsoft.com/office/powerpoint/2010/main" val="1653158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B018D4-75A2-9740-BB0C-2C3A8969F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3600" y="1372983"/>
            <a:ext cx="14366240" cy="12131491"/>
          </a:xfrm>
          <a:prstGeom prst="rect">
            <a:avLst/>
          </a:prstGeom>
        </p:spPr>
      </p:pic>
      <p:sp>
        <p:nvSpPr>
          <p:cNvPr id="5122" name="Title 1"/>
          <p:cNvSpPr>
            <a:spLocks noGrp="1"/>
          </p:cNvSpPr>
          <p:nvPr>
            <p:ph type="title"/>
          </p:nvPr>
        </p:nvSpPr>
        <p:spPr/>
        <p:txBody>
          <a:bodyPr/>
          <a:lstStyle/>
          <a:p>
            <a:pPr eaLnBrk="1" hangingPunct="1"/>
            <a:r>
              <a:rPr lang="sv-SE" altLang="en-US" dirty="0">
                <a:solidFill>
                  <a:srgbClr val="14274E"/>
                </a:solidFill>
              </a:rPr>
              <a:t>THE LEAST POPULATED AREA IN EUROPE</a:t>
            </a:r>
            <a:endParaRPr lang="en-US" altLang="en-US" dirty="0">
              <a:solidFill>
                <a:srgbClr val="14274E"/>
              </a:solidFill>
            </a:endParaRPr>
          </a:p>
        </p:txBody>
      </p:sp>
      <p:sp>
        <p:nvSpPr>
          <p:cNvPr id="6" name="Oval 3"/>
          <p:cNvSpPr>
            <a:spLocks noChangeArrowheads="1"/>
          </p:cNvSpPr>
          <p:nvPr/>
        </p:nvSpPr>
        <p:spPr bwMode="auto">
          <a:xfrm>
            <a:off x="14264640" y="2296160"/>
            <a:ext cx="833120" cy="629920"/>
          </a:xfrm>
          <a:prstGeom prst="ellipse">
            <a:avLst/>
          </a:prstGeom>
          <a:noFill/>
          <a:ln w="28575">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48" tIns="91424" rIns="182848" bIns="91424" anchor="ctr"/>
          <a:lstStyle>
            <a:lvl1pPr eaLnBrk="0" hangingPunct="0">
              <a:spcBef>
                <a:spcPct val="20000"/>
              </a:spcBef>
              <a:defRPr sz="2800">
                <a:solidFill>
                  <a:srgbClr val="14274E"/>
                </a:solidFill>
                <a:latin typeface="Arial" charset="0"/>
              </a:defRPr>
            </a:lvl1pPr>
            <a:lvl2pPr marL="742950" indent="-285750" eaLnBrk="0" hangingPunct="0">
              <a:spcBef>
                <a:spcPct val="20000"/>
              </a:spcBef>
              <a:buChar char="•"/>
              <a:defRPr>
                <a:solidFill>
                  <a:srgbClr val="14274E"/>
                </a:solidFill>
                <a:latin typeface="Arial" charset="0"/>
              </a:defRPr>
            </a:lvl2pPr>
            <a:lvl3pPr marL="1143000" indent="-228600" eaLnBrk="0" hangingPunct="0">
              <a:spcBef>
                <a:spcPct val="20000"/>
              </a:spcBef>
              <a:buChar char="•"/>
              <a:defRPr>
                <a:solidFill>
                  <a:srgbClr val="14274E"/>
                </a:solidFill>
                <a:latin typeface="Arial" charset="0"/>
              </a:defRPr>
            </a:lvl3pPr>
            <a:lvl4pPr marL="1600200" indent="-228600" eaLnBrk="0" hangingPunct="0">
              <a:spcBef>
                <a:spcPct val="20000"/>
              </a:spcBef>
              <a:buChar char="•"/>
              <a:defRPr sz="1600">
                <a:solidFill>
                  <a:srgbClr val="14274E"/>
                </a:solidFill>
                <a:latin typeface="Arial" charset="0"/>
              </a:defRPr>
            </a:lvl4pPr>
            <a:lvl5pPr marL="2057400" indent="-228600" eaLnBrk="0" hangingPunct="0">
              <a:spcBef>
                <a:spcPct val="20000"/>
              </a:spcBef>
              <a:buChar char="•"/>
              <a:defRPr sz="1600">
                <a:solidFill>
                  <a:srgbClr val="14274E"/>
                </a:solidFill>
                <a:latin typeface="Arial" charset="0"/>
              </a:defRPr>
            </a:lvl5pPr>
            <a:lvl6pPr marL="2514600" indent="-228600" eaLnBrk="0" fontAlgn="base" hangingPunct="0">
              <a:spcBef>
                <a:spcPct val="20000"/>
              </a:spcBef>
              <a:spcAft>
                <a:spcPct val="0"/>
              </a:spcAft>
              <a:buChar char="•"/>
              <a:defRPr sz="1600">
                <a:solidFill>
                  <a:srgbClr val="14274E"/>
                </a:solidFill>
                <a:latin typeface="Arial" charset="0"/>
              </a:defRPr>
            </a:lvl6pPr>
            <a:lvl7pPr marL="2971800" indent="-228600" eaLnBrk="0" fontAlgn="base" hangingPunct="0">
              <a:spcBef>
                <a:spcPct val="20000"/>
              </a:spcBef>
              <a:spcAft>
                <a:spcPct val="0"/>
              </a:spcAft>
              <a:buChar char="•"/>
              <a:defRPr sz="1600">
                <a:solidFill>
                  <a:srgbClr val="14274E"/>
                </a:solidFill>
                <a:latin typeface="Arial" charset="0"/>
              </a:defRPr>
            </a:lvl7pPr>
            <a:lvl8pPr marL="3429000" indent="-228600" eaLnBrk="0" fontAlgn="base" hangingPunct="0">
              <a:spcBef>
                <a:spcPct val="20000"/>
              </a:spcBef>
              <a:spcAft>
                <a:spcPct val="0"/>
              </a:spcAft>
              <a:buChar char="•"/>
              <a:defRPr sz="1600">
                <a:solidFill>
                  <a:srgbClr val="14274E"/>
                </a:solidFill>
                <a:latin typeface="Arial" charset="0"/>
              </a:defRPr>
            </a:lvl8pPr>
            <a:lvl9pPr marL="3886200" indent="-228600" eaLnBrk="0" fontAlgn="base" hangingPunct="0">
              <a:spcBef>
                <a:spcPct val="20000"/>
              </a:spcBef>
              <a:spcAft>
                <a:spcPct val="0"/>
              </a:spcAft>
              <a:buChar char="•"/>
              <a:defRPr sz="1600">
                <a:solidFill>
                  <a:srgbClr val="14274E"/>
                </a:solidFill>
                <a:latin typeface="Arial" charset="0"/>
              </a:defRPr>
            </a:lvl9pPr>
          </a:lstStyle>
          <a:p>
            <a:pPr eaLnBrk="1" hangingPunct="1">
              <a:spcBef>
                <a:spcPct val="0"/>
              </a:spcBef>
            </a:pPr>
            <a:endParaRPr lang="en-US" altLang="en-US" sz="3600">
              <a:solidFill>
                <a:schemeClr val="tx1"/>
              </a:solidFill>
              <a:ea typeface="ＭＳ Ｐゴシック" pitchFamily="34" charset="-128"/>
              <a:cs typeface="Calibri" pitchFamily="34" charset="0"/>
            </a:endParaRPr>
          </a:p>
        </p:txBody>
      </p:sp>
      <p:sp>
        <p:nvSpPr>
          <p:cNvPr id="9" name="Oval 3">
            <a:extLst>
              <a:ext uri="{FF2B5EF4-FFF2-40B4-BE49-F238E27FC236}">
                <a16:creationId xmlns:a16="http://schemas.microsoft.com/office/drawing/2014/main" id="{D0BD29B2-C399-8845-AC95-76F95E6B2A20}"/>
              </a:ext>
            </a:extLst>
          </p:cNvPr>
          <p:cNvSpPr>
            <a:spLocks noChangeArrowheads="1"/>
          </p:cNvSpPr>
          <p:nvPr/>
        </p:nvSpPr>
        <p:spPr bwMode="auto">
          <a:xfrm>
            <a:off x="13604240" y="2706483"/>
            <a:ext cx="833120" cy="629920"/>
          </a:xfrm>
          <a:prstGeom prst="ellipse">
            <a:avLst/>
          </a:prstGeom>
          <a:noFill/>
          <a:ln w="28575">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48" tIns="91424" rIns="182848" bIns="91424" anchor="ctr"/>
          <a:lstStyle>
            <a:lvl1pPr eaLnBrk="0" hangingPunct="0">
              <a:spcBef>
                <a:spcPct val="20000"/>
              </a:spcBef>
              <a:defRPr sz="2800">
                <a:solidFill>
                  <a:srgbClr val="14274E"/>
                </a:solidFill>
                <a:latin typeface="Arial" charset="0"/>
              </a:defRPr>
            </a:lvl1pPr>
            <a:lvl2pPr marL="742950" indent="-285750" eaLnBrk="0" hangingPunct="0">
              <a:spcBef>
                <a:spcPct val="20000"/>
              </a:spcBef>
              <a:buChar char="•"/>
              <a:defRPr>
                <a:solidFill>
                  <a:srgbClr val="14274E"/>
                </a:solidFill>
                <a:latin typeface="Arial" charset="0"/>
              </a:defRPr>
            </a:lvl2pPr>
            <a:lvl3pPr marL="1143000" indent="-228600" eaLnBrk="0" hangingPunct="0">
              <a:spcBef>
                <a:spcPct val="20000"/>
              </a:spcBef>
              <a:buChar char="•"/>
              <a:defRPr>
                <a:solidFill>
                  <a:srgbClr val="14274E"/>
                </a:solidFill>
                <a:latin typeface="Arial" charset="0"/>
              </a:defRPr>
            </a:lvl3pPr>
            <a:lvl4pPr marL="1600200" indent="-228600" eaLnBrk="0" hangingPunct="0">
              <a:spcBef>
                <a:spcPct val="20000"/>
              </a:spcBef>
              <a:buChar char="•"/>
              <a:defRPr sz="1600">
                <a:solidFill>
                  <a:srgbClr val="14274E"/>
                </a:solidFill>
                <a:latin typeface="Arial" charset="0"/>
              </a:defRPr>
            </a:lvl4pPr>
            <a:lvl5pPr marL="2057400" indent="-228600" eaLnBrk="0" hangingPunct="0">
              <a:spcBef>
                <a:spcPct val="20000"/>
              </a:spcBef>
              <a:buChar char="•"/>
              <a:defRPr sz="1600">
                <a:solidFill>
                  <a:srgbClr val="14274E"/>
                </a:solidFill>
                <a:latin typeface="Arial" charset="0"/>
              </a:defRPr>
            </a:lvl5pPr>
            <a:lvl6pPr marL="2514600" indent="-228600" eaLnBrk="0" fontAlgn="base" hangingPunct="0">
              <a:spcBef>
                <a:spcPct val="20000"/>
              </a:spcBef>
              <a:spcAft>
                <a:spcPct val="0"/>
              </a:spcAft>
              <a:buChar char="•"/>
              <a:defRPr sz="1600">
                <a:solidFill>
                  <a:srgbClr val="14274E"/>
                </a:solidFill>
                <a:latin typeface="Arial" charset="0"/>
              </a:defRPr>
            </a:lvl6pPr>
            <a:lvl7pPr marL="2971800" indent="-228600" eaLnBrk="0" fontAlgn="base" hangingPunct="0">
              <a:spcBef>
                <a:spcPct val="20000"/>
              </a:spcBef>
              <a:spcAft>
                <a:spcPct val="0"/>
              </a:spcAft>
              <a:buChar char="•"/>
              <a:defRPr sz="1600">
                <a:solidFill>
                  <a:srgbClr val="14274E"/>
                </a:solidFill>
                <a:latin typeface="Arial" charset="0"/>
              </a:defRPr>
            </a:lvl7pPr>
            <a:lvl8pPr marL="3429000" indent="-228600" eaLnBrk="0" fontAlgn="base" hangingPunct="0">
              <a:spcBef>
                <a:spcPct val="20000"/>
              </a:spcBef>
              <a:spcAft>
                <a:spcPct val="0"/>
              </a:spcAft>
              <a:buChar char="•"/>
              <a:defRPr sz="1600">
                <a:solidFill>
                  <a:srgbClr val="14274E"/>
                </a:solidFill>
                <a:latin typeface="Arial" charset="0"/>
              </a:defRPr>
            </a:lvl8pPr>
            <a:lvl9pPr marL="3886200" indent="-228600" eaLnBrk="0" fontAlgn="base" hangingPunct="0">
              <a:spcBef>
                <a:spcPct val="20000"/>
              </a:spcBef>
              <a:spcAft>
                <a:spcPct val="0"/>
              </a:spcAft>
              <a:buChar char="•"/>
              <a:defRPr sz="1600">
                <a:solidFill>
                  <a:srgbClr val="14274E"/>
                </a:solidFill>
                <a:latin typeface="Arial" charset="0"/>
              </a:defRPr>
            </a:lvl9pPr>
          </a:lstStyle>
          <a:p>
            <a:pPr eaLnBrk="1" hangingPunct="1">
              <a:spcBef>
                <a:spcPct val="0"/>
              </a:spcBef>
            </a:pPr>
            <a:endParaRPr lang="en-US" altLang="en-US" sz="3600">
              <a:solidFill>
                <a:schemeClr val="tx1"/>
              </a:solidFill>
              <a:ea typeface="ＭＳ Ｐゴシック" pitchFamily="34" charset="-128"/>
              <a:cs typeface="Calibri" pitchFamily="34" charset="0"/>
            </a:endParaRPr>
          </a:p>
        </p:txBody>
      </p:sp>
    </p:spTree>
    <p:extLst>
      <p:ext uri="{BB962C8B-B14F-4D97-AF65-F5344CB8AC3E}">
        <p14:creationId xmlns:p14="http://schemas.microsoft.com/office/powerpoint/2010/main" val="264527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3044825" y="2536828"/>
            <a:ext cx="18288000" cy="8642348"/>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2657476"/>
            <a:ext cx="4013200" cy="469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4" name="Picture 5" descr="impa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2" y="3870326"/>
            <a:ext cx="7689850" cy="688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Line 6"/>
          <p:cNvSpPr>
            <a:spLocks noChangeShapeType="1"/>
          </p:cNvSpPr>
          <p:nvPr/>
        </p:nvSpPr>
        <p:spPr bwMode="auto">
          <a:xfrm>
            <a:off x="7004052" y="3546477"/>
            <a:ext cx="6035674" cy="503237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p>
        </p:txBody>
      </p:sp>
      <p:sp>
        <p:nvSpPr>
          <p:cNvPr id="40966" name="Line 7"/>
          <p:cNvSpPr>
            <a:spLocks noChangeShapeType="1"/>
          </p:cNvSpPr>
          <p:nvPr/>
        </p:nvSpPr>
        <p:spPr bwMode="auto">
          <a:xfrm>
            <a:off x="7146925" y="3400426"/>
            <a:ext cx="9350376" cy="5969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p>
        </p:txBody>
      </p:sp>
      <p:sp>
        <p:nvSpPr>
          <p:cNvPr id="40967" name="Oval 8"/>
          <p:cNvSpPr>
            <a:spLocks noChangeArrowheads="1"/>
          </p:cNvSpPr>
          <p:nvPr/>
        </p:nvSpPr>
        <p:spPr bwMode="auto">
          <a:xfrm>
            <a:off x="6953251" y="3359151"/>
            <a:ext cx="174624" cy="17145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40968" name="Text Box 9"/>
          <p:cNvSpPr txBox="1">
            <a:spLocks noChangeArrowheads="1"/>
          </p:cNvSpPr>
          <p:nvPr/>
        </p:nvSpPr>
        <p:spPr bwMode="auto">
          <a:xfrm>
            <a:off x="13642975" y="5026027"/>
            <a:ext cx="1297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buSzPct val="60000"/>
              <a:buFont typeface="Monotype Sorts"/>
              <a:buNone/>
            </a:pPr>
            <a:r>
              <a:rPr lang="sv-SE" sz="2400" b="1">
                <a:solidFill>
                  <a:srgbClr val="FFFFFF"/>
                </a:solidFill>
              </a:rPr>
              <a:t>Norway</a:t>
            </a:r>
          </a:p>
        </p:txBody>
      </p:sp>
      <p:sp>
        <p:nvSpPr>
          <p:cNvPr id="40969" name="Text Box 10"/>
          <p:cNvSpPr txBox="1">
            <a:spLocks noChangeArrowheads="1"/>
          </p:cNvSpPr>
          <p:nvPr/>
        </p:nvSpPr>
        <p:spPr bwMode="auto">
          <a:xfrm>
            <a:off x="18961102" y="5060951"/>
            <a:ext cx="12763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buSzPct val="60000"/>
              <a:buFont typeface="Monotype Sorts"/>
              <a:buNone/>
            </a:pPr>
            <a:r>
              <a:rPr lang="sv-SE" sz="2400" b="1">
                <a:solidFill>
                  <a:srgbClr val="FFFFFF"/>
                </a:solidFill>
              </a:rPr>
              <a:t>Finland</a:t>
            </a:r>
          </a:p>
        </p:txBody>
      </p:sp>
      <p:sp>
        <p:nvSpPr>
          <p:cNvPr id="40970" name="Text Box 11"/>
          <p:cNvSpPr txBox="1">
            <a:spLocks noChangeArrowheads="1"/>
          </p:cNvSpPr>
          <p:nvPr/>
        </p:nvSpPr>
        <p:spPr bwMode="auto">
          <a:xfrm>
            <a:off x="13881102" y="9572626"/>
            <a:ext cx="9973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buSzPct val="60000"/>
              <a:buFont typeface="Monotype Sorts"/>
              <a:buNone/>
            </a:pPr>
            <a:r>
              <a:rPr lang="sv-SE" sz="2000" b="1">
                <a:solidFill>
                  <a:srgbClr val="FFFFFF"/>
                </a:solidFill>
              </a:rPr>
              <a:t>Kiruna</a:t>
            </a:r>
          </a:p>
        </p:txBody>
      </p:sp>
      <p:sp>
        <p:nvSpPr>
          <p:cNvPr id="40971" name="Line 12"/>
          <p:cNvSpPr>
            <a:spLocks noChangeShapeType="1"/>
          </p:cNvSpPr>
          <p:nvPr/>
        </p:nvSpPr>
        <p:spPr bwMode="auto">
          <a:xfrm flipV="1">
            <a:off x="15068551" y="9010650"/>
            <a:ext cx="1168400" cy="584200"/>
          </a:xfrm>
          <a:prstGeom prst="line">
            <a:avLst/>
          </a:prstGeom>
          <a:noFill/>
          <a:ln w="381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3600"/>
          </a:p>
        </p:txBody>
      </p:sp>
      <p:sp>
        <p:nvSpPr>
          <p:cNvPr id="40972" name="Text Box 13"/>
          <p:cNvSpPr txBox="1">
            <a:spLocks noChangeArrowheads="1"/>
          </p:cNvSpPr>
          <p:nvPr/>
        </p:nvSpPr>
        <p:spPr bwMode="auto">
          <a:xfrm>
            <a:off x="16377779" y="6086476"/>
            <a:ext cx="186781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buSzPct val="60000"/>
              <a:buFont typeface="Monotype Sorts"/>
              <a:buNone/>
            </a:pPr>
            <a:r>
              <a:rPr lang="sv-SE" sz="2000" b="1">
                <a:solidFill>
                  <a:srgbClr val="FFFFFF"/>
                </a:solidFill>
              </a:rPr>
              <a:t>5200 km</a:t>
            </a:r>
            <a:r>
              <a:rPr lang="sv-SE" sz="2000" b="1" baseline="30000">
                <a:solidFill>
                  <a:srgbClr val="FFFFFF"/>
                </a:solidFill>
              </a:rPr>
              <a:t>2</a:t>
            </a:r>
            <a:r>
              <a:rPr lang="sv-SE" sz="2000" b="1">
                <a:solidFill>
                  <a:srgbClr val="FFFFFF"/>
                </a:solidFill>
              </a:rPr>
              <a:t> </a:t>
            </a:r>
          </a:p>
          <a:p>
            <a:pPr algn="ctr">
              <a:buSzPct val="60000"/>
              <a:buFont typeface="Monotype Sorts"/>
              <a:buNone/>
            </a:pPr>
            <a:r>
              <a:rPr lang="sv-SE" sz="2000" b="1">
                <a:solidFill>
                  <a:srgbClr val="FFFFFF"/>
                </a:solidFill>
              </a:rPr>
              <a:t>ground space</a:t>
            </a:r>
          </a:p>
        </p:txBody>
      </p:sp>
      <p:sp>
        <p:nvSpPr>
          <p:cNvPr id="40973" name="Text Box 14"/>
          <p:cNvSpPr txBox="1">
            <a:spLocks noChangeArrowheads="1"/>
          </p:cNvSpPr>
          <p:nvPr/>
        </p:nvSpPr>
        <p:spPr bwMode="auto">
          <a:xfrm>
            <a:off x="15313025" y="9594850"/>
            <a:ext cx="11977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buSzPct val="60000"/>
              <a:buFont typeface="Monotype Sorts"/>
              <a:buNone/>
            </a:pPr>
            <a:r>
              <a:rPr lang="sv-SE" sz="2000" b="1">
                <a:solidFill>
                  <a:srgbClr val="FFFFFF"/>
                </a:solidFill>
              </a:rPr>
              <a:t>Esrange</a:t>
            </a:r>
          </a:p>
        </p:txBody>
      </p:sp>
      <p:sp>
        <p:nvSpPr>
          <p:cNvPr id="40974" name="Line 15"/>
          <p:cNvSpPr>
            <a:spLocks noChangeShapeType="1"/>
          </p:cNvSpPr>
          <p:nvPr/>
        </p:nvSpPr>
        <p:spPr bwMode="auto">
          <a:xfrm flipV="1">
            <a:off x="16652875" y="8664577"/>
            <a:ext cx="965200" cy="930274"/>
          </a:xfrm>
          <a:prstGeom prst="line">
            <a:avLst/>
          </a:prstGeom>
          <a:noFill/>
          <a:ln w="381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3600"/>
          </a:p>
        </p:txBody>
      </p:sp>
      <p:sp>
        <p:nvSpPr>
          <p:cNvPr id="2" name="Title 1"/>
          <p:cNvSpPr>
            <a:spLocks noGrp="1"/>
          </p:cNvSpPr>
          <p:nvPr>
            <p:ph type="title"/>
          </p:nvPr>
        </p:nvSpPr>
        <p:spPr>
          <a:xfrm>
            <a:off x="1046128" y="280800"/>
            <a:ext cx="21939885" cy="1333500"/>
          </a:xfrm>
        </p:spPr>
        <p:txBody>
          <a:bodyPr>
            <a:normAutofit fontScale="90000"/>
          </a:bodyPr>
          <a:lstStyle/>
          <a:p>
            <a:pPr>
              <a:defRPr/>
            </a:pPr>
            <a:r>
              <a:rPr lang="en-US" dirty="0"/>
              <a:t>ESRANGE SPACE CENTER</a:t>
            </a:r>
            <a:br>
              <a:rPr lang="en-US" dirty="0"/>
            </a:br>
            <a:r>
              <a:rPr lang="en-US" sz="4000" dirty="0"/>
              <a:t>IMPACT AREA FOR ROCKET PAYLOADS AND BALLOON DROP TESTS</a:t>
            </a:r>
          </a:p>
        </p:txBody>
      </p:sp>
      <p:sp>
        <p:nvSpPr>
          <p:cNvPr id="16" name="Rektangel 15"/>
          <p:cNvSpPr/>
          <p:nvPr/>
        </p:nvSpPr>
        <p:spPr>
          <a:xfrm>
            <a:off x="18848825" y="11610528"/>
            <a:ext cx="1548912"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600"/>
          </a:p>
        </p:txBody>
      </p:sp>
      <p:sp>
        <p:nvSpPr>
          <p:cNvPr id="17" name="Rektangel 16"/>
          <p:cNvSpPr/>
          <p:nvPr/>
        </p:nvSpPr>
        <p:spPr>
          <a:xfrm>
            <a:off x="3979913" y="12618640"/>
            <a:ext cx="2304256"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600"/>
          </a:p>
        </p:txBody>
      </p:sp>
    </p:spTree>
    <p:extLst>
      <p:ext uri="{BB962C8B-B14F-4D97-AF65-F5344CB8AC3E}">
        <p14:creationId xmlns:p14="http://schemas.microsoft.com/office/powerpoint/2010/main" val="2849347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Drop tests from balloons and rockets</a:t>
            </a:r>
          </a:p>
        </p:txBody>
      </p:sp>
      <p:sp>
        <p:nvSpPr>
          <p:cNvPr id="4" name="Text Placeholder 3"/>
          <p:cNvSpPr>
            <a:spLocks noGrp="1"/>
          </p:cNvSpPr>
          <p:nvPr>
            <p:ph sz="half" idx="1"/>
          </p:nvPr>
        </p:nvSpPr>
        <p:spPr>
          <a:xfrm>
            <a:off x="1675964" y="3381377"/>
            <a:ext cx="10360501" cy="8702676"/>
          </a:xfrm>
        </p:spPr>
        <p:txBody>
          <a:bodyPr/>
          <a:lstStyle/>
          <a:p>
            <a:pPr marL="0" indent="0">
              <a:buNone/>
            </a:pPr>
            <a:r>
              <a:rPr lang="en-US" sz="4800" dirty="0"/>
              <a:t>Stratospheric balloons are used for drop tests of aerospace vehicles, re-entry bodies and parachute systems. </a:t>
            </a:r>
          </a:p>
          <a:p>
            <a:pPr marL="0" indent="0">
              <a:buNone/>
            </a:pPr>
            <a:endParaRPr lang="en-US" sz="4000" dirty="0"/>
          </a:p>
          <a:p>
            <a:pPr>
              <a:buFont typeface="Arial" panose="020B0604020202020204" pitchFamily="34" charset="0"/>
              <a:buChar char="•"/>
            </a:pPr>
            <a:r>
              <a:rPr lang="en-US" sz="3600" dirty="0"/>
              <a:t>Free falling objects weighing up to 2 </a:t>
            </a:r>
            <a:r>
              <a:rPr lang="en-US" sz="3600" dirty="0" err="1"/>
              <a:t>tonnes</a:t>
            </a:r>
            <a:endParaRPr lang="en-US" sz="3600" dirty="0"/>
          </a:p>
          <a:p>
            <a:pPr>
              <a:buFont typeface="Arial" panose="020B0604020202020204" pitchFamily="34" charset="0"/>
              <a:buChar char="•"/>
            </a:pPr>
            <a:r>
              <a:rPr lang="en-US" sz="3600" dirty="0"/>
              <a:t>Drop altitude up to 40 km</a:t>
            </a:r>
          </a:p>
          <a:p>
            <a:pPr>
              <a:buFont typeface="Arial" panose="020B0604020202020204" pitchFamily="34" charset="0"/>
              <a:buChar char="•"/>
            </a:pPr>
            <a:r>
              <a:rPr lang="en-US" sz="3600" dirty="0"/>
              <a:t>Telemetry and tele-command during ascent and drop phase</a:t>
            </a:r>
          </a:p>
          <a:p>
            <a:pPr>
              <a:buFont typeface="Arial" panose="020B0604020202020204" pitchFamily="34" charset="0"/>
              <a:buChar char="•"/>
            </a:pPr>
            <a:r>
              <a:rPr lang="en-US" sz="3600" dirty="0"/>
              <a:t>Recovery of object with helicopter</a:t>
            </a:r>
          </a:p>
          <a:p>
            <a:pPr>
              <a:buFont typeface="Arial" panose="020B0604020202020204" pitchFamily="34" charset="0"/>
              <a:buChar char="•"/>
            </a:pPr>
            <a:endParaRPr lang="en-US" sz="3600" dirty="0"/>
          </a:p>
        </p:txBody>
      </p:sp>
      <p:sp>
        <p:nvSpPr>
          <p:cNvPr id="5" name="Content Placeholder 4"/>
          <p:cNvSpPr>
            <a:spLocks noGrp="1"/>
          </p:cNvSpPr>
          <p:nvPr>
            <p:ph sz="half" idx="2"/>
          </p:nvPr>
        </p:nvSpPr>
        <p:spPr>
          <a:xfrm>
            <a:off x="12341186" y="3381377"/>
            <a:ext cx="10360501" cy="8702676"/>
          </a:xfrm>
        </p:spPr>
        <p:txBody>
          <a:bodyPr/>
          <a:lstStyle/>
          <a:p>
            <a:pPr marL="0" indent="0">
              <a:buNone/>
            </a:pPr>
            <a:r>
              <a:rPr lang="en-US" sz="4800" dirty="0"/>
              <a:t>Sounding rockets are used for drop tests of re-entry bodies and parachute systems. </a:t>
            </a:r>
            <a:endParaRPr lang="en-US" dirty="0"/>
          </a:p>
          <a:p>
            <a:pPr>
              <a:buFont typeface="Arial" panose="020B0604020202020204" pitchFamily="34" charset="0"/>
              <a:buChar char="•"/>
            </a:pPr>
            <a:endParaRPr lang="en-US" sz="3600" dirty="0"/>
          </a:p>
          <a:p>
            <a:pPr>
              <a:buFont typeface="Arial" panose="020B0604020202020204" pitchFamily="34" charset="0"/>
              <a:buChar char="•"/>
            </a:pPr>
            <a:r>
              <a:rPr lang="en-US" sz="3600" dirty="0"/>
              <a:t>Free falling objects weighing up to 50 kg on dedicated flights</a:t>
            </a:r>
          </a:p>
          <a:p>
            <a:pPr>
              <a:buFont typeface="Arial" panose="020B0604020202020204" pitchFamily="34" charset="0"/>
              <a:buChar char="•"/>
            </a:pPr>
            <a:r>
              <a:rPr lang="en-US" sz="3600" dirty="0"/>
              <a:t>Release altitude up to 700 km</a:t>
            </a:r>
          </a:p>
          <a:p>
            <a:pPr>
              <a:buFont typeface="Arial" panose="020B0604020202020204" pitchFamily="34" charset="0"/>
              <a:buChar char="•"/>
            </a:pPr>
            <a:r>
              <a:rPr lang="en-US" sz="3600" dirty="0"/>
              <a:t>Recovery of object with helicopter</a:t>
            </a:r>
          </a:p>
          <a:p>
            <a:endParaRPr lang="en-US" sz="3600" dirty="0"/>
          </a:p>
        </p:txBody>
      </p:sp>
      <p:sp>
        <p:nvSpPr>
          <p:cNvPr id="6" name="Rektangel 5"/>
          <p:cNvSpPr/>
          <p:nvPr/>
        </p:nvSpPr>
        <p:spPr>
          <a:xfrm>
            <a:off x="18848825" y="11610528"/>
            <a:ext cx="1548912"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600"/>
          </a:p>
        </p:txBody>
      </p:sp>
      <p:sp>
        <p:nvSpPr>
          <p:cNvPr id="7" name="Rektangel 6"/>
          <p:cNvSpPr/>
          <p:nvPr/>
        </p:nvSpPr>
        <p:spPr>
          <a:xfrm>
            <a:off x="3979913" y="12618640"/>
            <a:ext cx="2304256"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600"/>
          </a:p>
        </p:txBody>
      </p:sp>
    </p:spTree>
    <p:extLst>
      <p:ext uri="{BB962C8B-B14F-4D97-AF65-F5344CB8AC3E}">
        <p14:creationId xmlns:p14="http://schemas.microsoft.com/office/powerpoint/2010/main" val="691968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CD97E-9643-F346-9CC7-7A4610BFF570}"/>
              </a:ext>
            </a:extLst>
          </p:cNvPr>
          <p:cNvSpPr>
            <a:spLocks noGrp="1"/>
          </p:cNvSpPr>
          <p:nvPr>
            <p:ph type="title"/>
          </p:nvPr>
        </p:nvSpPr>
        <p:spPr/>
        <p:txBody>
          <a:bodyPr>
            <a:normAutofit/>
          </a:bodyPr>
          <a:lstStyle/>
          <a:p>
            <a:r>
              <a:rPr lang="sv-SE" sz="4800" dirty="0"/>
              <a:t>9 </a:t>
            </a:r>
            <a:r>
              <a:rPr lang="sv-SE" sz="4800" dirty="0" err="1"/>
              <a:t>July</a:t>
            </a:r>
            <a:r>
              <a:rPr lang="sv-SE" sz="4800" dirty="0"/>
              <a:t> 2018:</a:t>
            </a:r>
          </a:p>
        </p:txBody>
      </p:sp>
      <p:sp>
        <p:nvSpPr>
          <p:cNvPr id="3" name="Slide Number Placeholder 2">
            <a:extLst>
              <a:ext uri="{FF2B5EF4-FFF2-40B4-BE49-F238E27FC236}">
                <a16:creationId xmlns:a16="http://schemas.microsoft.com/office/drawing/2014/main" id="{BB7C0A15-117D-304E-8448-16EB9AC0CCD4}"/>
              </a:ext>
            </a:extLst>
          </p:cNvPr>
          <p:cNvSpPr>
            <a:spLocks noGrp="1"/>
          </p:cNvSpPr>
          <p:nvPr>
            <p:ph type="sldNum" sz="quarter" idx="12"/>
          </p:nvPr>
        </p:nvSpPr>
        <p:spPr/>
        <p:txBody>
          <a:bodyPr/>
          <a:lstStyle/>
          <a:p>
            <a:pPr>
              <a:defRPr/>
            </a:pPr>
            <a:fld id="{8CB6D1E5-D16F-4B73-BB79-DC159E0DD0EB}" type="slidenum">
              <a:rPr lang="sv-SE" smtClean="0"/>
              <a:pPr>
                <a:defRPr/>
              </a:pPr>
              <a:t>14</a:t>
            </a:fld>
            <a:endParaRPr lang="sv-SE"/>
          </a:p>
        </p:txBody>
      </p:sp>
      <p:grpSp>
        <p:nvGrpSpPr>
          <p:cNvPr id="9" name="Group 8">
            <a:extLst>
              <a:ext uri="{FF2B5EF4-FFF2-40B4-BE49-F238E27FC236}">
                <a16:creationId xmlns:a16="http://schemas.microsoft.com/office/drawing/2014/main" id="{138262F2-1341-1246-8CA1-37663AB2ED25}"/>
              </a:ext>
            </a:extLst>
          </p:cNvPr>
          <p:cNvGrpSpPr/>
          <p:nvPr/>
        </p:nvGrpSpPr>
        <p:grpSpPr>
          <a:xfrm>
            <a:off x="6780603" y="128246"/>
            <a:ext cx="9950060" cy="13587754"/>
            <a:chOff x="12131040" y="947550"/>
            <a:chExt cx="8061210" cy="10912771"/>
          </a:xfrm>
        </p:grpSpPr>
        <p:pic>
          <p:nvPicPr>
            <p:cNvPr id="7" name="Picture 6">
              <a:extLst>
                <a:ext uri="{FF2B5EF4-FFF2-40B4-BE49-F238E27FC236}">
                  <a16:creationId xmlns:a16="http://schemas.microsoft.com/office/drawing/2014/main" id="{4D9D3339-E982-9E49-9204-D3C833D997C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131040" y="947550"/>
              <a:ext cx="8061210" cy="5340552"/>
            </a:xfrm>
            <a:prstGeom prst="rect">
              <a:avLst/>
            </a:prstGeom>
          </p:spPr>
        </p:pic>
        <p:pic>
          <p:nvPicPr>
            <p:cNvPr id="8" name="Picture 7">
              <a:extLst>
                <a:ext uri="{FF2B5EF4-FFF2-40B4-BE49-F238E27FC236}">
                  <a16:creationId xmlns:a16="http://schemas.microsoft.com/office/drawing/2014/main" id="{DFC529CC-7B64-1647-A06B-7367F9DFE48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58569"/>
            <a:stretch/>
          </p:blipFill>
          <p:spPr>
            <a:xfrm>
              <a:off x="12131040" y="2749901"/>
              <a:ext cx="8061210" cy="2212631"/>
            </a:xfrm>
            <a:prstGeom prst="rect">
              <a:avLst/>
            </a:prstGeom>
          </p:spPr>
        </p:pic>
        <p:pic>
          <p:nvPicPr>
            <p:cNvPr id="5" name="Picture 4">
              <a:extLst>
                <a:ext uri="{FF2B5EF4-FFF2-40B4-BE49-F238E27FC236}">
                  <a16:creationId xmlns:a16="http://schemas.microsoft.com/office/drawing/2014/main" id="{723803BB-C0B9-FD46-A3CD-B1CA0DF2876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131040" y="4952700"/>
              <a:ext cx="8044093" cy="6907621"/>
            </a:xfrm>
            <a:prstGeom prst="rect">
              <a:avLst/>
            </a:prstGeom>
          </p:spPr>
        </p:pic>
      </p:grpSp>
      <p:sp>
        <p:nvSpPr>
          <p:cNvPr id="10" name="Rectangle 9">
            <a:extLst>
              <a:ext uri="{FF2B5EF4-FFF2-40B4-BE49-F238E27FC236}">
                <a16:creationId xmlns:a16="http://schemas.microsoft.com/office/drawing/2014/main" id="{0AB6F9FA-1AB4-4F41-8215-97D04E2EAA9E}"/>
              </a:ext>
            </a:extLst>
          </p:cNvPr>
          <p:cNvSpPr/>
          <p:nvPr/>
        </p:nvSpPr>
        <p:spPr>
          <a:xfrm>
            <a:off x="7872413" y="6777896"/>
            <a:ext cx="5072062" cy="1080229"/>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Box 10">
            <a:extLst>
              <a:ext uri="{FF2B5EF4-FFF2-40B4-BE49-F238E27FC236}">
                <a16:creationId xmlns:a16="http://schemas.microsoft.com/office/drawing/2014/main" id="{E9F10765-1544-5647-8B57-4B2F564F13D1}"/>
              </a:ext>
            </a:extLst>
          </p:cNvPr>
          <p:cNvSpPr txBox="1"/>
          <p:nvPr/>
        </p:nvSpPr>
        <p:spPr>
          <a:xfrm>
            <a:off x="17216715" y="4962898"/>
            <a:ext cx="6529387" cy="4401205"/>
          </a:xfrm>
          <a:prstGeom prst="rect">
            <a:avLst/>
          </a:prstGeom>
          <a:solidFill>
            <a:srgbClr val="FFFCB8"/>
          </a:solidFill>
        </p:spPr>
        <p:txBody>
          <a:bodyPr wrap="square" rtlCol="0">
            <a:spAutoFit/>
          </a:bodyPr>
          <a:lstStyle/>
          <a:p>
            <a:r>
              <a:rPr lang="en-GB" sz="2800" dirty="0"/>
              <a:t>The government and SSC is therefore investing in a testbed for development of the desired technology: reusable launcher technology for small and large launch vehicles, development of more environmentally friendly motors, flight testing, and satellite technology. The facility will also be possible to use for demonstration of for example new components for space applications.</a:t>
            </a:r>
          </a:p>
        </p:txBody>
      </p:sp>
      <p:sp>
        <p:nvSpPr>
          <p:cNvPr id="12" name="TextBox 11">
            <a:extLst>
              <a:ext uri="{FF2B5EF4-FFF2-40B4-BE49-F238E27FC236}">
                <a16:creationId xmlns:a16="http://schemas.microsoft.com/office/drawing/2014/main" id="{88BCEF7E-C0E5-F442-BE30-4758992D601A}"/>
              </a:ext>
            </a:extLst>
          </p:cNvPr>
          <p:cNvSpPr txBox="1"/>
          <p:nvPr/>
        </p:nvSpPr>
        <p:spPr>
          <a:xfrm>
            <a:off x="717347" y="1766854"/>
            <a:ext cx="5635234" cy="1384995"/>
          </a:xfrm>
          <a:prstGeom prst="rect">
            <a:avLst/>
          </a:prstGeom>
          <a:noFill/>
        </p:spPr>
        <p:txBody>
          <a:bodyPr wrap="square" rtlCol="0">
            <a:spAutoFit/>
          </a:bodyPr>
          <a:lstStyle/>
          <a:p>
            <a:r>
              <a:rPr lang="en-GB" sz="2800" dirty="0"/>
              <a:t>The government invests 60 MSEK and SSC 20 MSEK in a testbed focused on launch vehicles.</a:t>
            </a:r>
          </a:p>
        </p:txBody>
      </p:sp>
    </p:spTree>
    <p:extLst>
      <p:ext uri="{BB962C8B-B14F-4D97-AF65-F5344CB8AC3E}">
        <p14:creationId xmlns:p14="http://schemas.microsoft.com/office/powerpoint/2010/main" val="389018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a:extLst>
              <a:ext uri="{FF2B5EF4-FFF2-40B4-BE49-F238E27FC236}">
                <a16:creationId xmlns:a16="http://schemas.microsoft.com/office/drawing/2014/main" id="{551824DE-B663-4A6A-A568-A1EEB86A854D}"/>
              </a:ext>
            </a:extLst>
          </p:cNvPr>
          <p:cNvPicPr>
            <a:picLocks noGrp="1" noChangeAspect="1"/>
          </p:cNvPicPr>
          <p:nvPr>
            <p:ph type="pic" sz="quarter" idx="39"/>
          </p:nvPr>
        </p:nvPicPr>
        <p:blipFill rotWithShape="1">
          <a:blip r:embed="rId3"/>
          <a:srcRect r="52434"/>
          <a:stretch/>
        </p:blipFill>
        <p:spPr>
          <a:xfrm>
            <a:off x="0" y="0"/>
            <a:ext cx="8727166" cy="13716000"/>
          </a:xfrm>
          <a:prstGeom prst="rect">
            <a:avLst/>
          </a:prstGeom>
        </p:spPr>
      </p:pic>
      <p:sp>
        <p:nvSpPr>
          <p:cNvPr id="25" name="TextBox 24"/>
          <p:cNvSpPr txBox="1"/>
          <p:nvPr/>
        </p:nvSpPr>
        <p:spPr>
          <a:xfrm>
            <a:off x="9351555" y="2300463"/>
            <a:ext cx="13865283" cy="2308324"/>
          </a:xfrm>
          <a:prstGeom prst="rect">
            <a:avLst/>
          </a:prstGeom>
          <a:noFill/>
        </p:spPr>
        <p:txBody>
          <a:bodyPr wrap="square" rtlCol="0">
            <a:spAutoFit/>
          </a:bodyPr>
          <a:lstStyle/>
          <a:p>
            <a:r>
              <a:rPr lang="en-US" sz="7200" b="1" spc="600" dirty="0">
                <a:latin typeface="Arial" panose="020B0604020202020204" pitchFamily="34" charset="0"/>
                <a:ea typeface="Montserrat" charset="0"/>
                <a:cs typeface="Arial" panose="020B0604020202020204" pitchFamily="34" charset="0"/>
              </a:rPr>
              <a:t>So how can we connect, co-operate, contribute?</a:t>
            </a:r>
          </a:p>
        </p:txBody>
      </p:sp>
      <p:cxnSp>
        <p:nvCxnSpPr>
          <p:cNvPr id="27" name="Straight Connector 26"/>
          <p:cNvCxnSpPr/>
          <p:nvPr/>
        </p:nvCxnSpPr>
        <p:spPr>
          <a:xfrm>
            <a:off x="12770468" y="5203506"/>
            <a:ext cx="4967413"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421686" y="1695377"/>
            <a:ext cx="12746938" cy="523220"/>
          </a:xfrm>
          <a:prstGeom prst="rect">
            <a:avLst/>
          </a:prstGeom>
          <a:noFill/>
        </p:spPr>
        <p:txBody>
          <a:bodyPr wrap="square">
            <a:spAutoFit/>
          </a:bodyPr>
          <a:lstStyle/>
          <a:p>
            <a:pPr defTabSz="1828434" eaLnBrk="1" fontAlgn="auto" hangingPunct="1">
              <a:spcBef>
                <a:spcPts val="0"/>
              </a:spcBef>
              <a:spcAft>
                <a:spcPts val="0"/>
              </a:spcAft>
              <a:defRPr/>
            </a:pPr>
            <a:r>
              <a:rPr lang="en-US" sz="2800" spc="600" dirty="0">
                <a:solidFill>
                  <a:schemeClr val="accent1"/>
                </a:solidFill>
                <a:latin typeface="Arial" panose="020B0604020202020204" pitchFamily="34" charset="0"/>
                <a:ea typeface="Montserrat" charset="0"/>
                <a:cs typeface="Arial" panose="020B0604020202020204" pitchFamily="34" charset="0"/>
              </a:rPr>
              <a:t>Meanwhile, the space economy is changing rapidly</a:t>
            </a:r>
            <a:endParaRPr lang="en-US" sz="2800" b="1" spc="600" dirty="0">
              <a:solidFill>
                <a:schemeClr val="accent1"/>
              </a:solidFill>
              <a:latin typeface="Arial" panose="020B0604020202020204" pitchFamily="34" charset="0"/>
              <a:ea typeface="Montserrat Extra" charset="0"/>
              <a:cs typeface="Arial" panose="020B0604020202020204" pitchFamily="34" charset="0"/>
            </a:endParaRPr>
          </a:p>
        </p:txBody>
      </p:sp>
      <p:pic>
        <p:nvPicPr>
          <p:cNvPr id="11" name="Content Placeholder 4">
            <a:extLst>
              <a:ext uri="{FF2B5EF4-FFF2-40B4-BE49-F238E27FC236}">
                <a16:creationId xmlns:a16="http://schemas.microsoft.com/office/drawing/2014/main" id="{F78EBB3E-4F71-6043-85A1-1AFB7F17BA16}"/>
              </a:ext>
            </a:extLst>
          </p:cNvPr>
          <p:cNvPicPr>
            <a:picLocks noChangeAspect="1"/>
          </p:cNvPicPr>
          <p:nvPr/>
        </p:nvPicPr>
        <p:blipFill>
          <a:blip r:embed="rId4"/>
          <a:stretch>
            <a:fillRect/>
          </a:stretch>
        </p:blipFill>
        <p:spPr>
          <a:xfrm>
            <a:off x="9351555" y="6140209"/>
            <a:ext cx="15556430" cy="8739567"/>
          </a:xfrm>
          <a:prstGeom prst="rect">
            <a:avLst/>
          </a:prstGeom>
        </p:spPr>
      </p:pic>
    </p:spTree>
    <p:extLst>
      <p:ext uri="{BB962C8B-B14F-4D97-AF65-F5344CB8AC3E}">
        <p14:creationId xmlns:p14="http://schemas.microsoft.com/office/powerpoint/2010/main" val="3656001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Box 22"/>
          <p:cNvSpPr txBox="1">
            <a:spLocks noChangeArrowheads="1"/>
          </p:cNvSpPr>
          <p:nvPr/>
        </p:nvSpPr>
        <p:spPr bwMode="auto">
          <a:xfrm>
            <a:off x="2506305" y="11002079"/>
            <a:ext cx="10254019" cy="221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defRPr>
            </a:lvl1pPr>
            <a:lvl2pPr marL="742950" indent="-285750">
              <a:defRPr sz="3600">
                <a:solidFill>
                  <a:schemeClr val="tx1"/>
                </a:solidFill>
                <a:latin typeface="Lato Light" charset="0"/>
              </a:defRPr>
            </a:lvl2pPr>
            <a:lvl3pPr marL="1143000" indent="-228600">
              <a:defRPr sz="3600">
                <a:solidFill>
                  <a:schemeClr val="tx1"/>
                </a:solidFill>
                <a:latin typeface="Lato Light" charset="0"/>
              </a:defRPr>
            </a:lvl3pPr>
            <a:lvl4pPr marL="1600200" indent="-228600">
              <a:defRPr sz="3600">
                <a:solidFill>
                  <a:schemeClr val="tx1"/>
                </a:solidFill>
                <a:latin typeface="Lato Light" charset="0"/>
              </a:defRPr>
            </a:lvl4pPr>
            <a:lvl5pPr marL="2057400" indent="-228600">
              <a:defRPr sz="3600">
                <a:solidFill>
                  <a:schemeClr val="tx1"/>
                </a:solidFill>
                <a:latin typeface="Lato Light" charset="0"/>
              </a:defRPr>
            </a:lvl5pPr>
            <a:lvl6pPr marL="2514600" indent="-228600" defTabSz="1827213" fontAlgn="base">
              <a:spcBef>
                <a:spcPct val="0"/>
              </a:spcBef>
              <a:spcAft>
                <a:spcPct val="0"/>
              </a:spcAft>
              <a:defRPr sz="3600">
                <a:solidFill>
                  <a:schemeClr val="tx1"/>
                </a:solidFill>
                <a:latin typeface="Lato Light" charset="0"/>
              </a:defRPr>
            </a:lvl6pPr>
            <a:lvl7pPr marL="2971800" indent="-228600" defTabSz="1827213" fontAlgn="base">
              <a:spcBef>
                <a:spcPct val="0"/>
              </a:spcBef>
              <a:spcAft>
                <a:spcPct val="0"/>
              </a:spcAft>
              <a:defRPr sz="3600">
                <a:solidFill>
                  <a:schemeClr val="tx1"/>
                </a:solidFill>
                <a:latin typeface="Lato Light" charset="0"/>
              </a:defRPr>
            </a:lvl7pPr>
            <a:lvl8pPr marL="3429000" indent="-228600" defTabSz="1827213" fontAlgn="base">
              <a:spcBef>
                <a:spcPct val="0"/>
              </a:spcBef>
              <a:spcAft>
                <a:spcPct val="0"/>
              </a:spcAft>
              <a:defRPr sz="3600">
                <a:solidFill>
                  <a:schemeClr val="tx1"/>
                </a:solidFill>
                <a:latin typeface="Lato Light" charset="0"/>
              </a:defRPr>
            </a:lvl8pPr>
            <a:lvl9pPr marL="3886200" indent="-228600" defTabSz="1827213" fontAlgn="base">
              <a:spcBef>
                <a:spcPct val="0"/>
              </a:spcBef>
              <a:spcAft>
                <a:spcPct val="0"/>
              </a:spcAft>
              <a:defRPr sz="3600">
                <a:solidFill>
                  <a:schemeClr val="tx1"/>
                </a:solidFill>
                <a:latin typeface="Lato Light" charset="0"/>
              </a:defRPr>
            </a:lvl9pPr>
          </a:lstStyle>
          <a:p>
            <a:pPr>
              <a:lnSpc>
                <a:spcPct val="150000"/>
              </a:lnSpc>
            </a:pPr>
            <a:r>
              <a:rPr lang="en-US" altLang="x-none" sz="3200" dirty="0">
                <a:latin typeface="Arial" panose="020B0604020202020204" pitchFamily="34" charset="0"/>
                <a:ea typeface="Montserrat Light" charset="0"/>
                <a:cs typeface="Arial" panose="020B0604020202020204" pitchFamily="34" charset="0"/>
              </a:rPr>
              <a:t>Many new actors, faster development cycles, iterative development – all this means the need for testing of space systems will increase – a lot.</a:t>
            </a:r>
          </a:p>
        </p:txBody>
      </p:sp>
      <p:sp>
        <p:nvSpPr>
          <p:cNvPr id="37" name="TextBox 36"/>
          <p:cNvSpPr txBox="1"/>
          <p:nvPr/>
        </p:nvSpPr>
        <p:spPr>
          <a:xfrm>
            <a:off x="3494087" y="10245024"/>
            <a:ext cx="9266237" cy="583878"/>
          </a:xfrm>
          <a:prstGeom prst="rect">
            <a:avLst/>
          </a:prstGeom>
          <a:noFill/>
        </p:spPr>
        <p:txBody>
          <a:bodyPr>
            <a:spAutoFit/>
          </a:bodyPr>
          <a:lstStyle/>
          <a:p>
            <a:pPr defTabSz="1828434" eaLnBrk="1" fontAlgn="auto" hangingPunct="1">
              <a:lnSpc>
                <a:spcPct val="150000"/>
              </a:lnSpc>
              <a:spcBef>
                <a:spcPts val="0"/>
              </a:spcBef>
              <a:spcAft>
                <a:spcPts val="0"/>
              </a:spcAft>
              <a:defRPr/>
            </a:pPr>
            <a:r>
              <a:rPr lang="en-US" sz="2400" b="1" spc="600" dirty="0">
                <a:solidFill>
                  <a:schemeClr val="tx2"/>
                </a:solidFill>
                <a:latin typeface="Arial" panose="020B0604020202020204" pitchFamily="34" charset="0"/>
                <a:ea typeface="Montserrat" charset="0"/>
                <a:cs typeface="Arial" panose="020B0604020202020204" pitchFamily="34" charset="0"/>
              </a:rPr>
              <a:t>THE NEW SPACE ECONOMY</a:t>
            </a:r>
          </a:p>
        </p:txBody>
      </p:sp>
      <p:pic>
        <p:nvPicPr>
          <p:cNvPr id="17" name="Picture 16">
            <a:extLst>
              <a:ext uri="{FF2B5EF4-FFF2-40B4-BE49-F238E27FC236}">
                <a16:creationId xmlns:a16="http://schemas.microsoft.com/office/drawing/2014/main" id="{6FAB6CEC-1D87-4A4C-BE2D-6D8DC68A5083}"/>
              </a:ext>
            </a:extLst>
          </p:cNvPr>
          <p:cNvPicPr>
            <a:picLocks noChangeAspect="1"/>
          </p:cNvPicPr>
          <p:nvPr/>
        </p:nvPicPr>
        <p:blipFill>
          <a:blip r:embed="rId3"/>
          <a:stretch>
            <a:fillRect/>
          </a:stretch>
        </p:blipFill>
        <p:spPr>
          <a:xfrm>
            <a:off x="13584955" y="7578469"/>
            <a:ext cx="10792696" cy="6137532"/>
          </a:xfrm>
          <a:prstGeom prst="rect">
            <a:avLst/>
          </a:prstGeom>
        </p:spPr>
      </p:pic>
      <p:pic>
        <p:nvPicPr>
          <p:cNvPr id="18" name="Picture 17">
            <a:extLst>
              <a:ext uri="{FF2B5EF4-FFF2-40B4-BE49-F238E27FC236}">
                <a16:creationId xmlns:a16="http://schemas.microsoft.com/office/drawing/2014/main" id="{3D13C903-3AD3-0D42-829A-678A9FBD49C2}"/>
              </a:ext>
            </a:extLst>
          </p:cNvPr>
          <p:cNvPicPr>
            <a:picLocks noChangeAspect="1"/>
          </p:cNvPicPr>
          <p:nvPr/>
        </p:nvPicPr>
        <p:blipFill>
          <a:blip r:embed="rId4"/>
          <a:stretch>
            <a:fillRect/>
          </a:stretch>
        </p:blipFill>
        <p:spPr>
          <a:xfrm>
            <a:off x="13584954" y="0"/>
            <a:ext cx="10792696" cy="8006576"/>
          </a:xfrm>
          <a:prstGeom prst="rect">
            <a:avLst/>
          </a:prstGeom>
        </p:spPr>
      </p:pic>
      <p:pic>
        <p:nvPicPr>
          <p:cNvPr id="19" name="Content Placeholder 4">
            <a:extLst>
              <a:ext uri="{FF2B5EF4-FFF2-40B4-BE49-F238E27FC236}">
                <a16:creationId xmlns:a16="http://schemas.microsoft.com/office/drawing/2014/main" id="{635F2E1F-54EE-534F-AAFF-27812FDF8248}"/>
              </a:ext>
            </a:extLst>
          </p:cNvPr>
          <p:cNvPicPr>
            <a:picLocks noChangeAspect="1"/>
          </p:cNvPicPr>
          <p:nvPr/>
        </p:nvPicPr>
        <p:blipFill>
          <a:blip r:embed="rId5"/>
          <a:stretch>
            <a:fillRect/>
          </a:stretch>
        </p:blipFill>
        <p:spPr>
          <a:xfrm>
            <a:off x="1" y="-89213"/>
            <a:ext cx="13584953" cy="9420281"/>
          </a:xfrm>
          <a:prstGeom prst="rect">
            <a:avLst/>
          </a:prstGeom>
        </p:spPr>
      </p:pic>
    </p:spTree>
    <p:extLst>
      <p:ext uri="{BB962C8B-B14F-4D97-AF65-F5344CB8AC3E}">
        <p14:creationId xmlns:p14="http://schemas.microsoft.com/office/powerpoint/2010/main" val="4293274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925FFB-BBD3-714D-9732-559F48F6C74F}"/>
              </a:ext>
            </a:extLst>
          </p:cNvPr>
          <p:cNvSpPr>
            <a:spLocks noGrp="1"/>
          </p:cNvSpPr>
          <p:nvPr>
            <p:ph type="sldNum" sz="quarter" idx="12"/>
          </p:nvPr>
        </p:nvSpPr>
        <p:spPr/>
        <p:txBody>
          <a:bodyPr/>
          <a:lstStyle/>
          <a:p>
            <a:fld id="{48F63A3B-78C7-47BE-AE5E-E10140E04643}" type="slidenum">
              <a:rPr lang="en-US" smtClean="0"/>
              <a:pPr/>
              <a:t>17</a:t>
            </a:fld>
            <a:endParaRPr lang="en-US" dirty="0"/>
          </a:p>
        </p:txBody>
      </p:sp>
      <p:sp>
        <p:nvSpPr>
          <p:cNvPr id="3" name="TextBox 2">
            <a:extLst>
              <a:ext uri="{FF2B5EF4-FFF2-40B4-BE49-F238E27FC236}">
                <a16:creationId xmlns:a16="http://schemas.microsoft.com/office/drawing/2014/main" id="{E43AB027-1986-2243-BE51-8C129BE5C9B3}"/>
              </a:ext>
            </a:extLst>
          </p:cNvPr>
          <p:cNvSpPr txBox="1"/>
          <p:nvPr/>
        </p:nvSpPr>
        <p:spPr>
          <a:xfrm>
            <a:off x="743643" y="3389273"/>
            <a:ext cx="23834727" cy="7478970"/>
          </a:xfrm>
          <a:prstGeom prst="rect">
            <a:avLst/>
          </a:prstGeom>
          <a:noFill/>
        </p:spPr>
        <p:txBody>
          <a:bodyPr wrap="square" rtlCol="0">
            <a:spAutoFit/>
          </a:bodyPr>
          <a:lstStyle/>
          <a:p>
            <a:r>
              <a:rPr lang="sv-SE" sz="4000" dirty="0" err="1"/>
              <a:t>Our</a:t>
            </a:r>
            <a:r>
              <a:rPr lang="sv-SE" sz="4000" dirty="0"/>
              <a:t> </a:t>
            </a:r>
            <a:r>
              <a:rPr lang="sv-SE" sz="4000" dirty="0" err="1"/>
              <a:t>goal</a:t>
            </a:r>
            <a:r>
              <a:rPr lang="sv-SE" sz="4000" dirty="0"/>
              <a:t> is to </a:t>
            </a:r>
            <a:r>
              <a:rPr lang="sv-SE" sz="4000" dirty="0" err="1"/>
              <a:t>create</a:t>
            </a:r>
            <a:r>
              <a:rPr lang="sv-SE" sz="4000" dirty="0"/>
              <a:t> a </a:t>
            </a:r>
            <a:r>
              <a:rPr lang="sv-SE" sz="4000" dirty="0" err="1"/>
              <a:t>coherent</a:t>
            </a:r>
            <a:r>
              <a:rPr lang="sv-SE" sz="4000" dirty="0"/>
              <a:t> </a:t>
            </a:r>
            <a:r>
              <a:rPr lang="sv-SE" sz="4000" b="1" dirty="0"/>
              <a:t>Space Systems </a:t>
            </a:r>
            <a:r>
              <a:rPr lang="sv-SE" sz="4000" b="1" dirty="0" err="1"/>
              <a:t>Testbed</a:t>
            </a:r>
            <a:r>
              <a:rPr lang="sv-SE" sz="4000" b="1" dirty="0"/>
              <a:t> </a:t>
            </a:r>
            <a:r>
              <a:rPr lang="sv-SE" sz="4000" dirty="0"/>
              <a:t>in </a:t>
            </a:r>
            <a:r>
              <a:rPr lang="sv-SE" sz="4000" dirty="0" err="1"/>
              <a:t>Northern</a:t>
            </a:r>
            <a:r>
              <a:rPr lang="sv-SE" sz="4000" dirty="0"/>
              <a:t> Sweden, by </a:t>
            </a:r>
            <a:r>
              <a:rPr lang="sv-SE" sz="4000" dirty="0" err="1"/>
              <a:t>including</a:t>
            </a:r>
            <a:r>
              <a:rPr lang="sv-SE" sz="4000" dirty="0"/>
              <a:t> the…</a:t>
            </a:r>
          </a:p>
          <a:p>
            <a:endParaRPr lang="sv-SE" sz="4000" dirty="0"/>
          </a:p>
          <a:p>
            <a:pPr marL="571500" indent="-571500">
              <a:buFont typeface="Arial" panose="020B0604020202020204" pitchFamily="34" charset="0"/>
              <a:buChar char="•"/>
            </a:pPr>
            <a:r>
              <a:rPr lang="sv-SE" sz="4000" dirty="0" err="1"/>
              <a:t>Existing</a:t>
            </a:r>
            <a:r>
              <a:rPr lang="sv-SE" sz="4000" dirty="0"/>
              <a:t> and </a:t>
            </a:r>
            <a:r>
              <a:rPr lang="sv-SE" sz="4000" dirty="0" err="1"/>
              <a:t>future</a:t>
            </a:r>
            <a:r>
              <a:rPr lang="sv-SE" sz="4000" dirty="0"/>
              <a:t> </a:t>
            </a:r>
            <a:r>
              <a:rPr lang="sv-SE" sz="4000" dirty="0" err="1"/>
              <a:t>facitlities</a:t>
            </a:r>
            <a:r>
              <a:rPr lang="sv-SE" sz="4000" dirty="0"/>
              <a:t> and </a:t>
            </a:r>
            <a:r>
              <a:rPr lang="sv-SE" sz="4000" dirty="0" err="1"/>
              <a:t>competenices</a:t>
            </a:r>
            <a:r>
              <a:rPr lang="sv-SE" sz="4000" dirty="0"/>
              <a:t> at </a:t>
            </a:r>
            <a:r>
              <a:rPr lang="sv-SE" sz="4000" b="1" dirty="0"/>
              <a:t>Esrange Space Center, IRF, EISCAT, and LTU</a:t>
            </a:r>
          </a:p>
          <a:p>
            <a:pPr marL="571500" indent="-571500">
              <a:buFont typeface="Arial" panose="020B0604020202020204" pitchFamily="34" charset="0"/>
              <a:buChar char="•"/>
            </a:pPr>
            <a:r>
              <a:rPr lang="sv-SE" sz="4000" dirty="0" err="1"/>
              <a:t>Competences</a:t>
            </a:r>
            <a:r>
              <a:rPr lang="sv-SE" sz="4000" dirty="0"/>
              <a:t> and </a:t>
            </a:r>
            <a:r>
              <a:rPr lang="sv-SE" sz="4000" dirty="0" err="1"/>
              <a:t>commersial</a:t>
            </a:r>
            <a:r>
              <a:rPr lang="sv-SE" sz="4000" dirty="0"/>
              <a:t> vision </a:t>
            </a:r>
            <a:r>
              <a:rPr lang="sv-SE" sz="4000" dirty="0" err="1"/>
              <a:t>of</a:t>
            </a:r>
            <a:r>
              <a:rPr lang="sv-SE" sz="4000" dirty="0"/>
              <a:t> </a:t>
            </a:r>
            <a:r>
              <a:rPr lang="sv-SE" sz="4000" b="1" dirty="0"/>
              <a:t>PASQ</a:t>
            </a:r>
          </a:p>
          <a:p>
            <a:pPr marL="571500" indent="-571500">
              <a:buFont typeface="Arial" panose="020B0604020202020204" pitchFamily="34" charset="0"/>
              <a:buChar char="•"/>
            </a:pPr>
            <a:r>
              <a:rPr lang="sv-SE" sz="4000" dirty="0"/>
              <a:t>Long term </a:t>
            </a:r>
            <a:r>
              <a:rPr lang="sv-SE" sz="4000" dirty="0" err="1"/>
              <a:t>testing</a:t>
            </a:r>
            <a:r>
              <a:rPr lang="sv-SE" sz="4000" dirty="0"/>
              <a:t> </a:t>
            </a:r>
            <a:r>
              <a:rPr lang="sv-SE" sz="4000" dirty="0" err="1"/>
              <a:t>experience</a:t>
            </a:r>
            <a:r>
              <a:rPr lang="sv-SE" sz="4000" dirty="0"/>
              <a:t> </a:t>
            </a:r>
            <a:r>
              <a:rPr lang="sv-SE" sz="4000" dirty="0" err="1"/>
              <a:t>of</a:t>
            </a:r>
            <a:r>
              <a:rPr lang="sv-SE" sz="4000" dirty="0"/>
              <a:t> Swedish Space Industry </a:t>
            </a:r>
            <a:r>
              <a:rPr lang="sv-SE" sz="4000" dirty="0" err="1"/>
              <a:t>such</a:t>
            </a:r>
            <a:r>
              <a:rPr lang="sv-SE" sz="4000" dirty="0"/>
              <a:t> as </a:t>
            </a:r>
            <a:r>
              <a:rPr lang="sv-SE" sz="4000" b="1" dirty="0"/>
              <a:t>OHB, RUAG, GKN, SSC</a:t>
            </a:r>
          </a:p>
          <a:p>
            <a:pPr marL="571500" indent="-571500">
              <a:buFont typeface="Arial" panose="020B0604020202020204" pitchFamily="34" charset="0"/>
              <a:buChar char="•"/>
            </a:pPr>
            <a:r>
              <a:rPr lang="sv-SE" sz="4000" dirty="0"/>
              <a:t>New Space experience of companies such as GomSpace, ÅAC Microtec / </a:t>
            </a:r>
            <a:r>
              <a:rPr lang="sv-SE" sz="4000" dirty="0" smtClean="0"/>
              <a:t>Clyde</a:t>
            </a:r>
            <a:endParaRPr lang="sv-SE" sz="4000" dirty="0"/>
          </a:p>
          <a:p>
            <a:pPr marL="571500" indent="-571500">
              <a:buFont typeface="Arial" panose="020B0604020202020204" pitchFamily="34" charset="0"/>
              <a:buChar char="•"/>
            </a:pPr>
            <a:r>
              <a:rPr lang="sv-SE" sz="4000" dirty="0" smtClean="0"/>
              <a:t>Incubation services, ESA-BIC managed by ABI</a:t>
            </a:r>
            <a:endParaRPr lang="sv-SE" sz="4000" dirty="0"/>
          </a:p>
          <a:p>
            <a:pPr marL="571500" indent="-571500">
              <a:buFont typeface="Arial" panose="020B0604020202020204" pitchFamily="34" charset="0"/>
              <a:buChar char="•"/>
            </a:pPr>
            <a:r>
              <a:rPr lang="sv-SE" sz="4000" dirty="0"/>
              <a:t>Vision and determination in Finland by </a:t>
            </a:r>
            <a:r>
              <a:rPr lang="sv-SE" sz="4000" dirty="0" err="1"/>
              <a:t>working</a:t>
            </a:r>
            <a:r>
              <a:rPr lang="sv-SE" sz="4000" dirty="0"/>
              <a:t> </a:t>
            </a:r>
            <a:r>
              <a:rPr lang="sv-SE" sz="4000" dirty="0" err="1"/>
              <a:t>with</a:t>
            </a:r>
            <a:r>
              <a:rPr lang="sv-SE" sz="4000" dirty="0"/>
              <a:t> </a:t>
            </a:r>
            <a:r>
              <a:rPr lang="sv-SE" sz="4000" dirty="0" err="1"/>
              <a:t>several</a:t>
            </a:r>
            <a:r>
              <a:rPr lang="sv-SE" sz="4000" dirty="0"/>
              <a:t> </a:t>
            </a:r>
            <a:r>
              <a:rPr lang="sv-SE" sz="4000" dirty="0" err="1"/>
              <a:t>Finnish</a:t>
            </a:r>
            <a:r>
              <a:rPr lang="sv-SE" sz="4000" dirty="0"/>
              <a:t> organisations</a:t>
            </a:r>
          </a:p>
          <a:p>
            <a:pPr marL="571500" indent="-571500">
              <a:buFont typeface="Arial" panose="020B0604020202020204" pitchFamily="34" charset="0"/>
              <a:buChar char="•"/>
            </a:pPr>
            <a:r>
              <a:rPr lang="sv-SE" sz="4000" b="1" dirty="0"/>
              <a:t>And of course including everyone wanting to join in</a:t>
            </a:r>
          </a:p>
          <a:p>
            <a:pPr marL="571500" indent="-571500">
              <a:buFont typeface="Arial" panose="020B0604020202020204" pitchFamily="34" charset="0"/>
              <a:buChar char="•"/>
            </a:pPr>
            <a:endParaRPr lang="sv-SE" sz="4000" b="1" dirty="0"/>
          </a:p>
          <a:p>
            <a:pPr marL="571500" indent="-571500">
              <a:buFont typeface="Arial" panose="020B0604020202020204" pitchFamily="34" charset="0"/>
              <a:buChar char="•"/>
            </a:pPr>
            <a:r>
              <a:rPr lang="sv-SE" sz="4000" b="1" dirty="0"/>
              <a:t>Workshop </a:t>
            </a:r>
            <a:r>
              <a:rPr lang="sv-SE" sz="4000" b="1" dirty="0" err="1"/>
              <a:t>tomorrow</a:t>
            </a:r>
            <a:r>
              <a:rPr lang="sv-SE" sz="4000" b="1" dirty="0"/>
              <a:t> at Camp Ripan</a:t>
            </a:r>
          </a:p>
          <a:p>
            <a:endParaRPr lang="sv-SE" sz="4000" dirty="0"/>
          </a:p>
        </p:txBody>
      </p:sp>
    </p:spTree>
    <p:extLst>
      <p:ext uri="{BB962C8B-B14F-4D97-AF65-F5344CB8AC3E}">
        <p14:creationId xmlns:p14="http://schemas.microsoft.com/office/powerpoint/2010/main" val="547889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E48D9B-F3C3-CF44-BC7F-BDBC60F30AF5}"/>
              </a:ext>
            </a:extLst>
          </p:cNvPr>
          <p:cNvSpPr>
            <a:spLocks noGrp="1"/>
          </p:cNvSpPr>
          <p:nvPr>
            <p:ph type="sldNum" sz="quarter" idx="12"/>
          </p:nvPr>
        </p:nvSpPr>
        <p:spPr/>
        <p:txBody>
          <a:bodyPr/>
          <a:lstStyle/>
          <a:p>
            <a:fld id="{48F63A3B-78C7-47BE-AE5E-E10140E04643}" type="slidenum">
              <a:rPr lang="en-US" smtClean="0"/>
              <a:pPr/>
              <a:t>18</a:t>
            </a:fld>
            <a:endParaRPr lang="en-US" dirty="0"/>
          </a:p>
        </p:txBody>
      </p:sp>
      <p:pic>
        <p:nvPicPr>
          <p:cNvPr id="3" name="Picture 2">
            <a:extLst>
              <a:ext uri="{FF2B5EF4-FFF2-40B4-BE49-F238E27FC236}">
                <a16:creationId xmlns:a16="http://schemas.microsoft.com/office/drawing/2014/main" id="{9240AF19-F004-4C4D-BCA2-D65640518604}"/>
              </a:ext>
            </a:extLst>
          </p:cNvPr>
          <p:cNvPicPr>
            <a:picLocks noChangeAspect="1"/>
          </p:cNvPicPr>
          <p:nvPr/>
        </p:nvPicPr>
        <p:blipFill>
          <a:blip r:embed="rId2"/>
          <a:stretch>
            <a:fillRect/>
          </a:stretch>
        </p:blipFill>
        <p:spPr>
          <a:xfrm>
            <a:off x="7263200" y="4558367"/>
            <a:ext cx="13855314" cy="7594490"/>
          </a:xfrm>
          <a:prstGeom prst="rect">
            <a:avLst/>
          </a:prstGeom>
        </p:spPr>
      </p:pic>
      <p:sp>
        <p:nvSpPr>
          <p:cNvPr id="4" name="TextBox 3">
            <a:extLst>
              <a:ext uri="{FF2B5EF4-FFF2-40B4-BE49-F238E27FC236}">
                <a16:creationId xmlns:a16="http://schemas.microsoft.com/office/drawing/2014/main" id="{3987CBE5-09E7-6E4D-BD26-68D13D57F3BF}"/>
              </a:ext>
            </a:extLst>
          </p:cNvPr>
          <p:cNvSpPr txBox="1"/>
          <p:nvPr/>
        </p:nvSpPr>
        <p:spPr>
          <a:xfrm>
            <a:off x="700088" y="157162"/>
            <a:ext cx="6872287" cy="4401205"/>
          </a:xfrm>
          <a:prstGeom prst="rect">
            <a:avLst/>
          </a:prstGeom>
          <a:noFill/>
        </p:spPr>
        <p:txBody>
          <a:bodyPr wrap="square" rtlCol="0">
            <a:spAutoFit/>
          </a:bodyPr>
          <a:lstStyle/>
          <a:p>
            <a:r>
              <a:rPr lang="sv-SE" sz="4000" dirty="0"/>
              <a:t>Case 1: </a:t>
            </a:r>
            <a:r>
              <a:rPr lang="sv-SE" sz="4000" dirty="0" err="1"/>
              <a:t>How</a:t>
            </a:r>
            <a:r>
              <a:rPr lang="sv-SE" sz="4000" dirty="0"/>
              <a:t> </a:t>
            </a:r>
            <a:r>
              <a:rPr lang="sv-SE" sz="4000" dirty="0" err="1"/>
              <a:t>can</a:t>
            </a:r>
            <a:r>
              <a:rPr lang="sv-SE" sz="4000" dirty="0"/>
              <a:t> </a:t>
            </a:r>
            <a:r>
              <a:rPr lang="sv-SE" sz="4000" dirty="0" err="1"/>
              <a:t>we</a:t>
            </a:r>
            <a:r>
              <a:rPr lang="sv-SE" sz="4000" dirty="0"/>
              <a:t> </a:t>
            </a:r>
            <a:r>
              <a:rPr lang="sv-SE" sz="4000" dirty="0" err="1"/>
              <a:t>leverage</a:t>
            </a:r>
            <a:r>
              <a:rPr lang="sv-SE" sz="4000" dirty="0"/>
              <a:t> the </a:t>
            </a:r>
            <a:r>
              <a:rPr lang="sv-SE" sz="4000" dirty="0" err="1"/>
              <a:t>facilities</a:t>
            </a:r>
            <a:r>
              <a:rPr lang="sv-SE" sz="4000" dirty="0"/>
              <a:t> and </a:t>
            </a:r>
            <a:r>
              <a:rPr lang="sv-SE" sz="4000" dirty="0" err="1"/>
              <a:t>knowledge</a:t>
            </a:r>
            <a:r>
              <a:rPr lang="sv-SE" sz="4000" dirty="0"/>
              <a:t> at IRF to support the </a:t>
            </a:r>
            <a:r>
              <a:rPr lang="sv-SE" sz="4000" dirty="0" err="1"/>
              <a:t>developing</a:t>
            </a:r>
            <a:r>
              <a:rPr lang="sv-SE" sz="4000" dirty="0"/>
              <a:t> new space </a:t>
            </a:r>
            <a:r>
              <a:rPr lang="sv-SE" sz="4000" dirty="0" err="1"/>
              <a:t>economy</a:t>
            </a:r>
            <a:r>
              <a:rPr lang="sv-SE" sz="4000" dirty="0"/>
              <a:t>? </a:t>
            </a:r>
          </a:p>
          <a:p>
            <a:endParaRPr lang="sv-SE" sz="4000" dirty="0"/>
          </a:p>
          <a:p>
            <a:r>
              <a:rPr lang="sv-SE" sz="4000" dirty="0" err="1"/>
              <a:t>Máté</a:t>
            </a:r>
            <a:r>
              <a:rPr lang="sv-SE" sz="4000" dirty="0"/>
              <a:t> </a:t>
            </a:r>
            <a:r>
              <a:rPr lang="sv-SE" sz="4000" dirty="0" err="1"/>
              <a:t>Kerényi</a:t>
            </a:r>
            <a:r>
              <a:rPr lang="sv-SE" sz="4000" dirty="0"/>
              <a:t>, IRF </a:t>
            </a:r>
          </a:p>
        </p:txBody>
      </p:sp>
      <p:pic>
        <p:nvPicPr>
          <p:cNvPr id="6" name="Picture 5">
            <a:extLst>
              <a:ext uri="{FF2B5EF4-FFF2-40B4-BE49-F238E27FC236}">
                <a16:creationId xmlns:a16="http://schemas.microsoft.com/office/drawing/2014/main" id="{8DDB4AAF-30C4-184C-A87D-681B329D8EC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31163" y="1626633"/>
            <a:ext cx="11599863" cy="2931734"/>
          </a:xfrm>
          <a:prstGeom prst="rect">
            <a:avLst/>
          </a:prstGeom>
        </p:spPr>
      </p:pic>
    </p:spTree>
    <p:extLst>
      <p:ext uri="{BB962C8B-B14F-4D97-AF65-F5344CB8AC3E}">
        <p14:creationId xmlns:p14="http://schemas.microsoft.com/office/powerpoint/2010/main" val="138130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E48D9B-F3C3-CF44-BC7F-BDBC60F30AF5}"/>
              </a:ext>
            </a:extLst>
          </p:cNvPr>
          <p:cNvSpPr>
            <a:spLocks noGrp="1"/>
          </p:cNvSpPr>
          <p:nvPr>
            <p:ph type="sldNum" sz="quarter" idx="12"/>
          </p:nvPr>
        </p:nvSpPr>
        <p:spPr/>
        <p:txBody>
          <a:bodyPr/>
          <a:lstStyle/>
          <a:p>
            <a:fld id="{48F63A3B-78C7-47BE-AE5E-E10140E04643}" type="slidenum">
              <a:rPr lang="en-US" smtClean="0"/>
              <a:pPr/>
              <a:t>19</a:t>
            </a:fld>
            <a:endParaRPr lang="en-US" dirty="0"/>
          </a:p>
        </p:txBody>
      </p:sp>
      <p:pic>
        <p:nvPicPr>
          <p:cNvPr id="9" name="Picture 8">
            <a:extLst>
              <a:ext uri="{FF2B5EF4-FFF2-40B4-BE49-F238E27FC236}">
                <a16:creationId xmlns:a16="http://schemas.microsoft.com/office/drawing/2014/main" id="{EA6C8088-0DA8-874B-9757-4045041BECEA}"/>
              </a:ext>
            </a:extLst>
          </p:cNvPr>
          <p:cNvPicPr>
            <a:picLocks noChangeAspect="1"/>
          </p:cNvPicPr>
          <p:nvPr/>
        </p:nvPicPr>
        <p:blipFill>
          <a:blip r:embed="rId3"/>
          <a:stretch>
            <a:fillRect/>
          </a:stretch>
        </p:blipFill>
        <p:spPr>
          <a:xfrm>
            <a:off x="-42863" y="-1285876"/>
            <a:ext cx="24506238" cy="15757570"/>
          </a:xfrm>
          <a:prstGeom prst="rect">
            <a:avLst/>
          </a:prstGeom>
        </p:spPr>
      </p:pic>
      <p:sp>
        <p:nvSpPr>
          <p:cNvPr id="10" name="TextBox 9">
            <a:extLst>
              <a:ext uri="{FF2B5EF4-FFF2-40B4-BE49-F238E27FC236}">
                <a16:creationId xmlns:a16="http://schemas.microsoft.com/office/drawing/2014/main" id="{19543A5D-2C9C-C748-8A06-C45911DEA6DD}"/>
              </a:ext>
            </a:extLst>
          </p:cNvPr>
          <p:cNvSpPr txBox="1"/>
          <p:nvPr/>
        </p:nvSpPr>
        <p:spPr>
          <a:xfrm>
            <a:off x="700088" y="157162"/>
            <a:ext cx="6872287" cy="3785652"/>
          </a:xfrm>
          <a:prstGeom prst="rect">
            <a:avLst/>
          </a:prstGeom>
          <a:noFill/>
        </p:spPr>
        <p:txBody>
          <a:bodyPr wrap="square" rtlCol="0">
            <a:spAutoFit/>
          </a:bodyPr>
          <a:lstStyle/>
          <a:p>
            <a:r>
              <a:rPr lang="sv-SE" sz="4000" dirty="0">
                <a:solidFill>
                  <a:schemeClr val="bg1"/>
                </a:solidFill>
              </a:rPr>
              <a:t>Case 2: </a:t>
            </a:r>
            <a:r>
              <a:rPr lang="sv-SE" sz="4000" dirty="0" err="1">
                <a:solidFill>
                  <a:schemeClr val="bg1"/>
                </a:solidFill>
              </a:rPr>
              <a:t>Can</a:t>
            </a:r>
            <a:r>
              <a:rPr lang="sv-SE" sz="4000" dirty="0">
                <a:solidFill>
                  <a:schemeClr val="bg1"/>
                </a:solidFill>
              </a:rPr>
              <a:t> the </a:t>
            </a:r>
            <a:r>
              <a:rPr lang="sv-SE" sz="4000" dirty="0" err="1">
                <a:solidFill>
                  <a:schemeClr val="bg1"/>
                </a:solidFill>
              </a:rPr>
              <a:t>reasearch</a:t>
            </a:r>
            <a:r>
              <a:rPr lang="sv-SE" sz="4000" dirty="0">
                <a:solidFill>
                  <a:schemeClr val="bg1"/>
                </a:solidFill>
              </a:rPr>
              <a:t> at IRF </a:t>
            </a:r>
            <a:r>
              <a:rPr lang="sv-SE" sz="4000" dirty="0" err="1">
                <a:solidFill>
                  <a:schemeClr val="bg1"/>
                </a:solidFill>
              </a:rPr>
              <a:t>contribute</a:t>
            </a:r>
            <a:r>
              <a:rPr lang="sv-SE" sz="4000" dirty="0">
                <a:solidFill>
                  <a:schemeClr val="bg1"/>
                </a:solidFill>
              </a:rPr>
              <a:t> to an </a:t>
            </a:r>
            <a:r>
              <a:rPr lang="sv-SE" sz="4000" dirty="0" err="1">
                <a:solidFill>
                  <a:schemeClr val="bg1"/>
                </a:solidFill>
              </a:rPr>
              <a:t>app</a:t>
            </a:r>
            <a:r>
              <a:rPr lang="sv-SE" sz="4000" dirty="0">
                <a:solidFill>
                  <a:schemeClr val="bg1"/>
                </a:solidFill>
              </a:rPr>
              <a:t> for </a:t>
            </a:r>
            <a:r>
              <a:rPr lang="sv-SE" sz="4000" dirty="0" err="1">
                <a:solidFill>
                  <a:schemeClr val="bg1"/>
                </a:solidFill>
              </a:rPr>
              <a:t>auroral</a:t>
            </a:r>
            <a:r>
              <a:rPr lang="sv-SE" sz="4000" dirty="0">
                <a:solidFill>
                  <a:schemeClr val="bg1"/>
                </a:solidFill>
              </a:rPr>
              <a:t> </a:t>
            </a:r>
            <a:r>
              <a:rPr lang="sv-SE" sz="4000" dirty="0" err="1">
                <a:solidFill>
                  <a:schemeClr val="bg1"/>
                </a:solidFill>
              </a:rPr>
              <a:t>forecasts</a:t>
            </a:r>
            <a:r>
              <a:rPr lang="sv-SE" sz="4000" dirty="0">
                <a:solidFill>
                  <a:schemeClr val="bg1"/>
                </a:solidFill>
              </a:rPr>
              <a:t> </a:t>
            </a:r>
            <a:r>
              <a:rPr lang="sv-SE" sz="4000" dirty="0" err="1">
                <a:solidFill>
                  <a:schemeClr val="bg1"/>
                </a:solidFill>
              </a:rPr>
              <a:t>that</a:t>
            </a:r>
            <a:r>
              <a:rPr lang="sv-SE" sz="4000" dirty="0">
                <a:solidFill>
                  <a:schemeClr val="bg1"/>
                </a:solidFill>
              </a:rPr>
              <a:t> beats the </a:t>
            </a:r>
            <a:r>
              <a:rPr lang="sv-SE" sz="4000" dirty="0" err="1">
                <a:solidFill>
                  <a:schemeClr val="bg1"/>
                </a:solidFill>
              </a:rPr>
              <a:t>competition</a:t>
            </a:r>
            <a:r>
              <a:rPr lang="sv-SE" sz="4000" dirty="0">
                <a:solidFill>
                  <a:schemeClr val="bg1"/>
                </a:solidFill>
              </a:rPr>
              <a:t>? </a:t>
            </a:r>
          </a:p>
          <a:p>
            <a:endParaRPr lang="sv-SE" sz="4000" dirty="0">
              <a:solidFill>
                <a:schemeClr val="bg1"/>
              </a:solidFill>
            </a:endParaRPr>
          </a:p>
          <a:p>
            <a:r>
              <a:rPr lang="sv-SE" sz="4000" dirty="0">
                <a:solidFill>
                  <a:schemeClr val="bg1"/>
                </a:solidFill>
              </a:rPr>
              <a:t>Johan </a:t>
            </a:r>
            <a:r>
              <a:rPr lang="sv-SE" sz="4000" dirty="0" err="1">
                <a:solidFill>
                  <a:schemeClr val="bg1"/>
                </a:solidFill>
              </a:rPr>
              <a:t>Kero</a:t>
            </a:r>
            <a:r>
              <a:rPr lang="sv-SE" sz="4000" dirty="0">
                <a:solidFill>
                  <a:schemeClr val="bg1"/>
                </a:solidFill>
              </a:rPr>
              <a:t>, IRF </a:t>
            </a:r>
          </a:p>
        </p:txBody>
      </p:sp>
    </p:spTree>
    <p:extLst>
      <p:ext uri="{BB962C8B-B14F-4D97-AF65-F5344CB8AC3E}">
        <p14:creationId xmlns:p14="http://schemas.microsoft.com/office/powerpoint/2010/main" val="195166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002492" y="2868211"/>
            <a:ext cx="12498466" cy="7830117"/>
            <a:chOff x="6002492" y="2676262"/>
            <a:chExt cx="12498466" cy="7830117"/>
          </a:xfrm>
        </p:grpSpPr>
        <p:sp>
          <p:nvSpPr>
            <p:cNvPr id="12" name="TextBox 11"/>
            <p:cNvSpPr txBox="1"/>
            <p:nvPr/>
          </p:nvSpPr>
          <p:spPr>
            <a:xfrm>
              <a:off x="11216391" y="6529807"/>
              <a:ext cx="2031325" cy="456472"/>
            </a:xfrm>
            <a:prstGeom prst="rect">
              <a:avLst/>
            </a:prstGeom>
            <a:noFill/>
          </p:spPr>
          <p:txBody>
            <a:bodyPr wrap="none" rtlCol="0">
              <a:spAutoFit/>
            </a:bodyPr>
            <a:lstStyle/>
            <a:p>
              <a:pPr algn="ctr">
                <a:lnSpc>
                  <a:spcPct val="150000"/>
                </a:lnSpc>
              </a:pPr>
              <a:r>
                <a:rPr lang="en-US" sz="1800" spc="300" dirty="0">
                  <a:latin typeface="Arial" panose="020B0604020202020204" pitchFamily="34" charset="0"/>
                  <a:ea typeface="Montserrat" charset="0"/>
                  <a:cs typeface="Arial" panose="020B0604020202020204" pitchFamily="34" charset="0"/>
                </a:rPr>
                <a:t>What is that?</a:t>
              </a:r>
            </a:p>
          </p:txBody>
        </p:sp>
        <p:sp>
          <p:nvSpPr>
            <p:cNvPr id="28" name="TextBox 27"/>
            <p:cNvSpPr txBox="1"/>
            <p:nvPr/>
          </p:nvSpPr>
          <p:spPr>
            <a:xfrm>
              <a:off x="11398311" y="9928529"/>
              <a:ext cx="1667444" cy="577850"/>
            </a:xfrm>
            <a:prstGeom prst="rect">
              <a:avLst/>
            </a:prstGeom>
            <a:noFill/>
          </p:spPr>
          <p:txBody>
            <a:bodyPr wrap="none" rtlCol="0">
              <a:spAutoFit/>
            </a:bodyPr>
            <a:lstStyle/>
            <a:p>
              <a:pPr algn="ctr">
                <a:lnSpc>
                  <a:spcPct val="150000"/>
                </a:lnSpc>
              </a:pPr>
              <a:r>
                <a:rPr lang="en-US" sz="2400" spc="300" dirty="0">
                  <a:solidFill>
                    <a:schemeClr val="bg1"/>
                  </a:solidFill>
                  <a:latin typeface="Arial" panose="020B0604020202020204" pitchFamily="34" charset="0"/>
                  <a:ea typeface="Montserrat" charset="0"/>
                  <a:cs typeface="Arial" panose="020B0604020202020204" pitchFamily="34" charset="0"/>
                </a:rPr>
                <a:t>JOIN US</a:t>
              </a:r>
            </a:p>
          </p:txBody>
        </p:sp>
        <p:sp>
          <p:nvSpPr>
            <p:cNvPr id="10" name="TextBox 9"/>
            <p:cNvSpPr txBox="1"/>
            <p:nvPr/>
          </p:nvSpPr>
          <p:spPr>
            <a:xfrm>
              <a:off x="6033368" y="5133562"/>
              <a:ext cx="12467590" cy="1015663"/>
            </a:xfrm>
            <a:prstGeom prst="rect">
              <a:avLst/>
            </a:prstGeom>
            <a:noFill/>
          </p:spPr>
          <p:txBody>
            <a:bodyPr wrap="square">
              <a:spAutoFit/>
            </a:bodyPr>
            <a:lstStyle/>
            <a:p>
              <a:pPr algn="ctr" defTabSz="1828434" eaLnBrk="1" fontAlgn="auto" hangingPunct="1">
                <a:spcBef>
                  <a:spcPts val="0"/>
                </a:spcBef>
                <a:spcAft>
                  <a:spcPts val="0"/>
                </a:spcAft>
                <a:defRPr/>
              </a:pPr>
              <a:r>
                <a:rPr lang="en-US" sz="6000" b="1" spc="1500" dirty="0">
                  <a:solidFill>
                    <a:schemeClr val="tx2"/>
                  </a:solidFill>
                  <a:latin typeface="Arial" panose="020B0604020202020204" pitchFamily="34" charset="0"/>
                  <a:ea typeface="Montserrat" charset="0"/>
                  <a:cs typeface="Arial" panose="020B0604020202020204" pitchFamily="34" charset="0"/>
                </a:rPr>
                <a:t>TESTBED?</a:t>
              </a:r>
            </a:p>
          </p:txBody>
        </p:sp>
        <p:sp>
          <p:nvSpPr>
            <p:cNvPr id="13" name="Subtitle 2"/>
            <p:cNvSpPr txBox="1">
              <a:spLocks/>
            </p:cNvSpPr>
            <p:nvPr/>
          </p:nvSpPr>
          <p:spPr>
            <a:xfrm>
              <a:off x="6002492" y="7970005"/>
              <a:ext cx="12498466" cy="508949"/>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Montserrat Hairline" charset="0"/>
                  <a:ea typeface="Montserrat Hairline" charset="0"/>
                  <a:cs typeface="Montserrat Hairline" charset="0"/>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Montserrat Hairline" charset="0"/>
                  <a:ea typeface="Montserrat Hairline" charset="0"/>
                  <a:cs typeface="Montserrat Hairline" charset="0"/>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Montserrat Hairline" charset="0"/>
                  <a:ea typeface="Montserrat Hairline" charset="0"/>
                  <a:cs typeface="Montserrat Hairline" charset="0"/>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Montserrat Hairline" charset="0"/>
                  <a:ea typeface="Montserrat Hairline" charset="0"/>
                  <a:cs typeface="Montserrat Hairline" charset="0"/>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40000"/>
                </a:lnSpc>
              </a:pPr>
              <a:endParaRPr lang="en-US" sz="1700" dirty="0">
                <a:latin typeface="Arial" panose="020B0604020202020204" pitchFamily="34" charset="0"/>
                <a:ea typeface="Montserrat Light" charset="0"/>
                <a:cs typeface="Arial" panose="020B0604020202020204" pitchFamily="34" charset="0"/>
              </a:endParaRPr>
            </a:p>
          </p:txBody>
        </p:sp>
        <p:grpSp>
          <p:nvGrpSpPr>
            <p:cNvPr id="5" name="Group 4"/>
            <p:cNvGrpSpPr/>
            <p:nvPr/>
          </p:nvGrpSpPr>
          <p:grpSpPr>
            <a:xfrm>
              <a:off x="11224273" y="2676262"/>
              <a:ext cx="1960100" cy="1960098"/>
              <a:chOff x="10780288" y="2506596"/>
              <a:chExt cx="2848069" cy="2848069"/>
            </a:xfrm>
          </p:grpSpPr>
          <p:sp>
            <p:nvSpPr>
              <p:cNvPr id="2" name="Oval 1"/>
              <p:cNvSpPr/>
              <p:nvPr/>
            </p:nvSpPr>
            <p:spPr>
              <a:xfrm>
                <a:off x="10780288" y="2506596"/>
                <a:ext cx="2848069" cy="2848069"/>
              </a:xfrm>
              <a:prstGeom prst="ellipse">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a typeface="Montserrat Light" charset="0"/>
                  <a:cs typeface="Arial" panose="020B0604020202020204" pitchFamily="34" charset="0"/>
                </a:endParaRPr>
              </a:p>
            </p:txBody>
          </p:sp>
          <p:sp>
            <p:nvSpPr>
              <p:cNvPr id="14" name="Shape 2787"/>
              <p:cNvSpPr/>
              <p:nvPr/>
            </p:nvSpPr>
            <p:spPr>
              <a:xfrm>
                <a:off x="11589534" y="3292280"/>
                <a:ext cx="1275849" cy="1276699"/>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bg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Arial" panose="020B0604020202020204" pitchFamily="34" charset="0"/>
                  <a:cs typeface="Arial" panose="020B0604020202020204" pitchFamily="34" charset="0"/>
                </a:endParaRPr>
              </a:p>
            </p:txBody>
          </p:sp>
        </p:grpSp>
      </p:grpSp>
      <p:pic>
        <p:nvPicPr>
          <p:cNvPr id="15" name="Picture 14" descr="A picture containing aircraft, balloon, transport&#10;&#10;Description automatically generated">
            <a:extLst>
              <a:ext uri="{FF2B5EF4-FFF2-40B4-BE49-F238E27FC236}">
                <a16:creationId xmlns:a16="http://schemas.microsoft.com/office/drawing/2014/main" id="{AAB31061-DB92-449B-87CD-0B3A8785D3B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240033" y="2866192"/>
            <a:ext cx="1926052" cy="1960098"/>
          </a:xfrm>
          <a:prstGeom prst="rect">
            <a:avLst/>
          </a:prstGeom>
        </p:spPr>
      </p:pic>
    </p:spTree>
    <p:extLst>
      <p:ext uri="{BB962C8B-B14F-4D97-AF65-F5344CB8AC3E}">
        <p14:creationId xmlns:p14="http://schemas.microsoft.com/office/powerpoint/2010/main" val="72058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925FFB-BBD3-714D-9732-559F48F6C74F}"/>
              </a:ext>
            </a:extLst>
          </p:cNvPr>
          <p:cNvSpPr>
            <a:spLocks noGrp="1"/>
          </p:cNvSpPr>
          <p:nvPr>
            <p:ph type="sldNum" sz="quarter" idx="12"/>
          </p:nvPr>
        </p:nvSpPr>
        <p:spPr/>
        <p:txBody>
          <a:bodyPr/>
          <a:lstStyle/>
          <a:p>
            <a:fld id="{48F63A3B-78C7-47BE-AE5E-E10140E04643}" type="slidenum">
              <a:rPr lang="en-US" smtClean="0"/>
              <a:pPr/>
              <a:t>20</a:t>
            </a:fld>
            <a:endParaRPr lang="en-US" dirty="0"/>
          </a:p>
        </p:txBody>
      </p:sp>
      <p:sp>
        <p:nvSpPr>
          <p:cNvPr id="3" name="TextBox 2">
            <a:extLst>
              <a:ext uri="{FF2B5EF4-FFF2-40B4-BE49-F238E27FC236}">
                <a16:creationId xmlns:a16="http://schemas.microsoft.com/office/drawing/2014/main" id="{E43AB027-1986-2243-BE51-8C129BE5C9B3}"/>
              </a:ext>
            </a:extLst>
          </p:cNvPr>
          <p:cNvSpPr txBox="1"/>
          <p:nvPr/>
        </p:nvSpPr>
        <p:spPr>
          <a:xfrm>
            <a:off x="542923" y="2028824"/>
            <a:ext cx="21102639" cy="7478970"/>
          </a:xfrm>
          <a:prstGeom prst="rect">
            <a:avLst/>
          </a:prstGeom>
          <a:noFill/>
        </p:spPr>
        <p:txBody>
          <a:bodyPr wrap="square" rtlCol="0">
            <a:spAutoFit/>
          </a:bodyPr>
          <a:lstStyle/>
          <a:p>
            <a:r>
              <a:rPr lang="sv-SE" sz="4000" dirty="0" err="1"/>
              <a:t>Four</a:t>
            </a:r>
            <a:r>
              <a:rPr lang="sv-SE" sz="4000" dirty="0"/>
              <a:t> </a:t>
            </a:r>
            <a:r>
              <a:rPr lang="sv-SE" sz="4000" dirty="0" err="1"/>
              <a:t>questions</a:t>
            </a:r>
            <a:r>
              <a:rPr lang="sv-SE" sz="4000" dirty="0"/>
              <a:t>:</a:t>
            </a:r>
          </a:p>
          <a:p>
            <a:endParaRPr lang="sv-SE" sz="4000" dirty="0"/>
          </a:p>
          <a:p>
            <a:pPr marL="742950" indent="-742950">
              <a:buFont typeface="+mj-lt"/>
              <a:buAutoNum type="arabicPeriod"/>
            </a:pPr>
            <a:r>
              <a:rPr lang="sv-SE" sz="4000" dirty="0" err="1"/>
              <a:t>What</a:t>
            </a:r>
            <a:r>
              <a:rPr lang="sv-SE" sz="4000" dirty="0"/>
              <a:t> </a:t>
            </a:r>
            <a:r>
              <a:rPr lang="sv-SE" sz="4000" dirty="0" err="1"/>
              <a:t>are</a:t>
            </a:r>
            <a:r>
              <a:rPr lang="sv-SE" sz="4000" dirty="0"/>
              <a:t> the </a:t>
            </a:r>
            <a:r>
              <a:rPr lang="sv-SE" sz="4000" dirty="0" err="1"/>
              <a:t>big</a:t>
            </a:r>
            <a:r>
              <a:rPr lang="sv-SE" sz="4000" dirty="0"/>
              <a:t> </a:t>
            </a:r>
            <a:r>
              <a:rPr lang="sv-SE" sz="4000" dirty="0" err="1"/>
              <a:t>challenges</a:t>
            </a:r>
            <a:r>
              <a:rPr lang="sv-SE" sz="4000" dirty="0"/>
              <a:t> in space systems </a:t>
            </a:r>
            <a:r>
              <a:rPr lang="sv-SE" sz="4000" dirty="0" err="1"/>
              <a:t>testing</a:t>
            </a:r>
            <a:r>
              <a:rPr lang="sv-SE" sz="4000" dirty="0"/>
              <a:t>?</a:t>
            </a:r>
          </a:p>
          <a:p>
            <a:pPr marL="742950" indent="-742950">
              <a:buFont typeface="+mj-lt"/>
              <a:buAutoNum type="arabicPeriod"/>
            </a:pPr>
            <a:endParaRPr lang="sv-SE" sz="4000" dirty="0"/>
          </a:p>
          <a:p>
            <a:pPr marL="742950" indent="-742950">
              <a:buFont typeface="+mj-lt"/>
              <a:buAutoNum type="arabicPeriod"/>
            </a:pPr>
            <a:r>
              <a:rPr lang="sv-SE" sz="4000" dirty="0" err="1"/>
              <a:t>How</a:t>
            </a:r>
            <a:r>
              <a:rPr lang="sv-SE" sz="4000" dirty="0"/>
              <a:t> </a:t>
            </a:r>
            <a:r>
              <a:rPr lang="sv-SE" sz="4000" dirty="0" err="1"/>
              <a:t>can</a:t>
            </a:r>
            <a:r>
              <a:rPr lang="sv-SE" sz="4000" dirty="0"/>
              <a:t> </a:t>
            </a:r>
            <a:r>
              <a:rPr lang="sv-SE" sz="4000" dirty="0" err="1"/>
              <a:t>Northern</a:t>
            </a:r>
            <a:r>
              <a:rPr lang="sv-SE" sz="4000" dirty="0"/>
              <a:t> Sweden </a:t>
            </a:r>
            <a:r>
              <a:rPr lang="sv-SE" sz="4000" dirty="0" err="1"/>
              <a:t>become</a:t>
            </a:r>
            <a:r>
              <a:rPr lang="sv-SE" sz="4000" dirty="0"/>
              <a:t> </a:t>
            </a:r>
            <a:r>
              <a:rPr lang="sv-SE" sz="4000" dirty="0" err="1"/>
              <a:t>competitive</a:t>
            </a:r>
            <a:r>
              <a:rPr lang="sv-SE" sz="4000" dirty="0"/>
              <a:t> </a:t>
            </a:r>
            <a:r>
              <a:rPr lang="sv-SE" sz="4000" dirty="0" err="1"/>
              <a:t>with</a:t>
            </a:r>
            <a:r>
              <a:rPr lang="sv-SE" sz="4000" dirty="0"/>
              <a:t> a space systems </a:t>
            </a:r>
            <a:r>
              <a:rPr lang="sv-SE" sz="4000" dirty="0" err="1"/>
              <a:t>testbed</a:t>
            </a:r>
            <a:r>
              <a:rPr lang="sv-SE" sz="4000" dirty="0"/>
              <a:t>? </a:t>
            </a:r>
            <a:r>
              <a:rPr lang="sv-SE" sz="4000" dirty="0" err="1"/>
              <a:t>What</a:t>
            </a:r>
            <a:r>
              <a:rPr lang="sv-SE" sz="4000" dirty="0"/>
              <a:t> </a:t>
            </a:r>
            <a:r>
              <a:rPr lang="sv-SE" sz="4000" dirty="0" err="1"/>
              <a:t>are</a:t>
            </a:r>
            <a:r>
              <a:rPr lang="sv-SE" sz="4000" dirty="0"/>
              <a:t> </a:t>
            </a:r>
            <a:r>
              <a:rPr lang="sv-SE" sz="4000" dirty="0" err="1"/>
              <a:t>our</a:t>
            </a:r>
            <a:r>
              <a:rPr lang="sv-SE" sz="4000" dirty="0"/>
              <a:t> </a:t>
            </a:r>
            <a:r>
              <a:rPr lang="sv-SE" sz="4000" dirty="0" err="1"/>
              <a:t>Unique</a:t>
            </a:r>
            <a:r>
              <a:rPr lang="sv-SE" sz="4000" dirty="0"/>
              <a:t> Selling Points (</a:t>
            </a:r>
            <a:r>
              <a:rPr lang="sv-SE" sz="4000" dirty="0" err="1"/>
              <a:t>USP’s</a:t>
            </a:r>
            <a:r>
              <a:rPr lang="sv-SE" sz="4000" dirty="0"/>
              <a:t>)?</a:t>
            </a:r>
          </a:p>
          <a:p>
            <a:pPr marL="742950" indent="-742950">
              <a:buFont typeface="+mj-lt"/>
              <a:buAutoNum type="arabicPeriod"/>
            </a:pPr>
            <a:endParaRPr lang="sv-SE" sz="4000" dirty="0"/>
          </a:p>
          <a:p>
            <a:pPr marL="742950" indent="-742950">
              <a:buFont typeface="+mj-lt"/>
              <a:buAutoNum type="arabicPeriod"/>
            </a:pPr>
            <a:r>
              <a:rPr lang="sv-SE" sz="4000" dirty="0" err="1"/>
              <a:t>How</a:t>
            </a:r>
            <a:r>
              <a:rPr lang="sv-SE" sz="4000" dirty="0"/>
              <a:t> </a:t>
            </a:r>
            <a:r>
              <a:rPr lang="sv-SE" sz="4000" dirty="0" err="1"/>
              <a:t>can</a:t>
            </a:r>
            <a:r>
              <a:rPr lang="sv-SE" sz="4000" dirty="0"/>
              <a:t> </a:t>
            </a:r>
            <a:r>
              <a:rPr lang="sv-SE" sz="4000" dirty="0" err="1"/>
              <a:t>we</a:t>
            </a:r>
            <a:r>
              <a:rPr lang="sv-SE" sz="4000" dirty="0"/>
              <a:t> make 1 + 1 = </a:t>
            </a:r>
            <a:r>
              <a:rPr lang="sv-SE" sz="4000" dirty="0" err="1"/>
              <a:t>many</a:t>
            </a:r>
            <a:r>
              <a:rPr lang="sv-SE" sz="4000" dirty="0"/>
              <a:t>? </a:t>
            </a:r>
            <a:r>
              <a:rPr lang="sv-SE" sz="4000" dirty="0" err="1"/>
              <a:t>What</a:t>
            </a:r>
            <a:r>
              <a:rPr lang="sv-SE" sz="4000" dirty="0"/>
              <a:t> makes </a:t>
            </a:r>
            <a:r>
              <a:rPr lang="sv-SE" sz="4000" dirty="0" err="1"/>
              <a:t>us</a:t>
            </a:r>
            <a:r>
              <a:rPr lang="sv-SE" sz="4000" dirty="0"/>
              <a:t> </a:t>
            </a:r>
            <a:r>
              <a:rPr lang="sv-SE" sz="4000" dirty="0" err="1"/>
              <a:t>larger</a:t>
            </a:r>
            <a:r>
              <a:rPr lang="sv-SE" sz="4000" dirty="0"/>
              <a:t> </a:t>
            </a:r>
            <a:r>
              <a:rPr lang="sv-SE" sz="4000" dirty="0" err="1"/>
              <a:t>than</a:t>
            </a:r>
            <a:r>
              <a:rPr lang="sv-SE" sz="4000" dirty="0"/>
              <a:t> the </a:t>
            </a:r>
            <a:r>
              <a:rPr lang="sv-SE" sz="4000" dirty="0" err="1"/>
              <a:t>sum</a:t>
            </a:r>
            <a:r>
              <a:rPr lang="sv-SE" sz="4000" dirty="0"/>
              <a:t> </a:t>
            </a:r>
            <a:r>
              <a:rPr lang="sv-SE" sz="4000" dirty="0" err="1"/>
              <a:t>of</a:t>
            </a:r>
            <a:r>
              <a:rPr lang="sv-SE" sz="4000" dirty="0"/>
              <a:t> the parts? Space Kiruna in the </a:t>
            </a:r>
            <a:r>
              <a:rPr lang="sv-SE" sz="4000" dirty="0" err="1"/>
              <a:t>future</a:t>
            </a:r>
            <a:r>
              <a:rPr lang="sv-SE" sz="4000" dirty="0"/>
              <a:t>? </a:t>
            </a:r>
            <a:r>
              <a:rPr lang="sv-SE" sz="4000" dirty="0" err="1"/>
              <a:t>Opportunities</a:t>
            </a:r>
            <a:r>
              <a:rPr lang="sv-SE" sz="4000" dirty="0"/>
              <a:t>? Challenges?</a:t>
            </a:r>
          </a:p>
          <a:p>
            <a:pPr marL="742950" indent="-742950">
              <a:buFont typeface="+mj-lt"/>
              <a:buAutoNum type="arabicPeriod"/>
            </a:pPr>
            <a:endParaRPr lang="sv-SE" sz="4000" dirty="0"/>
          </a:p>
          <a:p>
            <a:pPr marL="742950" indent="-742950">
              <a:buFont typeface="+mj-lt"/>
              <a:buAutoNum type="arabicPeriod"/>
            </a:pPr>
            <a:r>
              <a:rPr lang="sv-SE" sz="4000" dirty="0" err="1"/>
              <a:t>How</a:t>
            </a:r>
            <a:r>
              <a:rPr lang="sv-SE" sz="4000" dirty="0"/>
              <a:t> is </a:t>
            </a:r>
            <a:r>
              <a:rPr lang="sv-SE" sz="4000" dirty="0" err="1"/>
              <a:t>your</a:t>
            </a:r>
            <a:r>
              <a:rPr lang="sv-SE" sz="4000" dirty="0"/>
              <a:t> organisation </a:t>
            </a:r>
            <a:r>
              <a:rPr lang="sv-SE" sz="4000" dirty="0" err="1"/>
              <a:t>prepared</a:t>
            </a:r>
            <a:r>
              <a:rPr lang="sv-SE" sz="4000" dirty="0"/>
              <a:t> to </a:t>
            </a:r>
            <a:r>
              <a:rPr lang="sv-SE" sz="4000" dirty="0" err="1"/>
              <a:t>contribute</a:t>
            </a:r>
            <a:r>
              <a:rPr lang="sv-SE" sz="4000" dirty="0"/>
              <a:t>? Be </a:t>
            </a:r>
            <a:r>
              <a:rPr lang="sv-SE" sz="4000" dirty="0" err="1"/>
              <a:t>visionary</a:t>
            </a:r>
            <a:r>
              <a:rPr lang="sv-SE" sz="4000" dirty="0"/>
              <a:t>! </a:t>
            </a:r>
            <a:r>
              <a:rPr lang="sv-SE" sz="4000" dirty="0" err="1"/>
              <a:t>External</a:t>
            </a:r>
            <a:r>
              <a:rPr lang="sv-SE" sz="4000" dirty="0"/>
              <a:t> </a:t>
            </a:r>
            <a:r>
              <a:rPr lang="sv-SE" sz="4000" dirty="0" err="1"/>
              <a:t>funding</a:t>
            </a:r>
            <a:r>
              <a:rPr lang="sv-SE" sz="4000" dirty="0"/>
              <a:t>?</a:t>
            </a:r>
          </a:p>
          <a:p>
            <a:endParaRPr lang="sv-SE" sz="4000" dirty="0"/>
          </a:p>
        </p:txBody>
      </p:sp>
    </p:spTree>
    <p:extLst>
      <p:ext uri="{BB962C8B-B14F-4D97-AF65-F5344CB8AC3E}">
        <p14:creationId xmlns:p14="http://schemas.microsoft.com/office/powerpoint/2010/main" val="2361970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CA358A-ABA0-3A49-9250-041AAEEB884A}"/>
              </a:ext>
            </a:extLst>
          </p:cNvPr>
          <p:cNvSpPr>
            <a:spLocks noGrp="1"/>
          </p:cNvSpPr>
          <p:nvPr>
            <p:ph type="sldNum" sz="quarter" idx="12"/>
          </p:nvPr>
        </p:nvSpPr>
        <p:spPr/>
        <p:txBody>
          <a:bodyPr/>
          <a:lstStyle/>
          <a:p>
            <a:fld id="{48F63A3B-78C7-47BE-AE5E-E10140E04643}" type="slidenum">
              <a:rPr lang="en-US" smtClean="0"/>
              <a:pPr/>
              <a:t>3</a:t>
            </a:fld>
            <a:endParaRPr lang="en-US" dirty="0"/>
          </a:p>
        </p:txBody>
      </p:sp>
      <p:pic>
        <p:nvPicPr>
          <p:cNvPr id="4" name="Picture 3">
            <a:extLst>
              <a:ext uri="{FF2B5EF4-FFF2-40B4-BE49-F238E27FC236}">
                <a16:creationId xmlns:a16="http://schemas.microsoft.com/office/drawing/2014/main" id="{B98D8C7A-9F1C-054F-AB2A-6DECFEAD9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541760" cy="7398564"/>
          </a:xfrm>
          <a:prstGeom prst="rect">
            <a:avLst/>
          </a:prstGeom>
        </p:spPr>
      </p:pic>
      <p:pic>
        <p:nvPicPr>
          <p:cNvPr id="6" name="Picture 5">
            <a:extLst>
              <a:ext uri="{FF2B5EF4-FFF2-40B4-BE49-F238E27FC236}">
                <a16:creationId xmlns:a16="http://schemas.microsoft.com/office/drawing/2014/main" id="{B6EAC650-FA36-E648-A131-25DD0B401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1760" y="6547494"/>
            <a:ext cx="12835890" cy="7146103"/>
          </a:xfrm>
          <a:prstGeom prst="rect">
            <a:avLst/>
          </a:prstGeom>
        </p:spPr>
      </p:pic>
      <p:sp>
        <p:nvSpPr>
          <p:cNvPr id="7" name="TextBox 6">
            <a:extLst>
              <a:ext uri="{FF2B5EF4-FFF2-40B4-BE49-F238E27FC236}">
                <a16:creationId xmlns:a16="http://schemas.microsoft.com/office/drawing/2014/main" id="{82653FCD-4813-0542-8B5E-6F8F90B52708}"/>
              </a:ext>
            </a:extLst>
          </p:cNvPr>
          <p:cNvSpPr txBox="1"/>
          <p:nvPr/>
        </p:nvSpPr>
        <p:spPr>
          <a:xfrm>
            <a:off x="1159727" y="8809463"/>
            <a:ext cx="9188605" cy="2585323"/>
          </a:xfrm>
          <a:prstGeom prst="rect">
            <a:avLst/>
          </a:prstGeom>
          <a:noFill/>
        </p:spPr>
        <p:txBody>
          <a:bodyPr wrap="square" rtlCol="0">
            <a:spAutoFit/>
          </a:bodyPr>
          <a:lstStyle/>
          <a:p>
            <a:r>
              <a:rPr lang="sv-SE" sz="5400" dirty="0" err="1"/>
              <a:t>Well</a:t>
            </a:r>
            <a:r>
              <a:rPr lang="sv-SE" sz="5400" dirty="0"/>
              <a:t>, </a:t>
            </a:r>
            <a:r>
              <a:rPr lang="sv-SE" sz="5400" dirty="0" err="1"/>
              <a:t>this</a:t>
            </a:r>
            <a:r>
              <a:rPr lang="sv-SE" sz="5400" dirty="0"/>
              <a:t> is </a:t>
            </a:r>
            <a:r>
              <a:rPr lang="sv-SE" sz="5400" b="1" dirty="0"/>
              <a:t>bed rest tests</a:t>
            </a:r>
            <a:r>
              <a:rPr lang="sv-SE" sz="5400" dirty="0"/>
              <a:t>, </a:t>
            </a:r>
            <a:r>
              <a:rPr lang="sv-SE" sz="5400" dirty="0" err="1"/>
              <a:t>used</a:t>
            </a:r>
            <a:r>
              <a:rPr lang="sv-SE" sz="5400" dirty="0"/>
              <a:t> for </a:t>
            </a:r>
            <a:r>
              <a:rPr lang="sv-SE" sz="5400" dirty="0" err="1"/>
              <a:t>studying</a:t>
            </a:r>
            <a:r>
              <a:rPr lang="sv-SE" sz="5400" dirty="0"/>
              <a:t> </a:t>
            </a:r>
            <a:r>
              <a:rPr lang="sv-SE" sz="5400" dirty="0" err="1"/>
              <a:t>effects</a:t>
            </a:r>
            <a:r>
              <a:rPr lang="sv-SE" sz="5400" dirty="0"/>
              <a:t> </a:t>
            </a:r>
            <a:r>
              <a:rPr lang="sv-SE" sz="5400" dirty="0" err="1"/>
              <a:t>of</a:t>
            </a:r>
            <a:r>
              <a:rPr lang="sv-SE" sz="5400" dirty="0"/>
              <a:t> </a:t>
            </a:r>
            <a:r>
              <a:rPr lang="sv-SE" sz="5400" dirty="0" err="1"/>
              <a:t>microgravity</a:t>
            </a:r>
            <a:r>
              <a:rPr lang="sv-SE" sz="5400" dirty="0"/>
              <a:t> on the </a:t>
            </a:r>
            <a:r>
              <a:rPr lang="sv-SE" sz="5400" dirty="0" err="1"/>
              <a:t>body</a:t>
            </a:r>
            <a:r>
              <a:rPr lang="sv-SE" sz="5400" dirty="0"/>
              <a:t>.</a:t>
            </a:r>
          </a:p>
        </p:txBody>
      </p:sp>
    </p:spTree>
    <p:extLst>
      <p:ext uri="{BB962C8B-B14F-4D97-AF65-F5344CB8AC3E}">
        <p14:creationId xmlns:p14="http://schemas.microsoft.com/office/powerpoint/2010/main" val="1504423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293550" y="1062261"/>
            <a:ext cx="15935905" cy="10710624"/>
          </a:xfrm>
          <a:prstGeom prst="rect">
            <a:avLst/>
          </a:prstGeom>
          <a:noFill/>
        </p:spPr>
        <p:txBody>
          <a:bodyPr wrap="square" rtlCol="0">
            <a:spAutoFit/>
          </a:bodyPr>
          <a:lstStyle/>
          <a:p>
            <a:r>
              <a:rPr lang="en-US" sz="11500" b="1" dirty="0">
                <a:solidFill>
                  <a:schemeClr val="tx2"/>
                </a:solidFill>
                <a:latin typeface="Arial" panose="020B0604020202020204" pitchFamily="34" charset="0"/>
                <a:ea typeface="Montserrat" charset="0"/>
                <a:cs typeface="Arial" panose="020B0604020202020204" pitchFamily="34" charset="0"/>
              </a:rPr>
              <a:t>Testbeds are platforms and environments for experimental testing for research and product development</a:t>
            </a:r>
          </a:p>
        </p:txBody>
      </p:sp>
      <p:sp>
        <p:nvSpPr>
          <p:cNvPr id="15" name="Shape 2902"/>
          <p:cNvSpPr/>
          <p:nvPr/>
        </p:nvSpPr>
        <p:spPr>
          <a:xfrm>
            <a:off x="4639850" y="4003299"/>
            <a:ext cx="2012435" cy="4024862"/>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7123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71E2AF1-6A48-134F-BC16-B8797AD7280F}"/>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t="8763" b="8763"/>
          <a:stretch>
            <a:fillRect/>
          </a:stretch>
        </p:blipFill>
        <p:spPr/>
      </p:pic>
    </p:spTree>
    <p:extLst>
      <p:ext uri="{BB962C8B-B14F-4D97-AF65-F5344CB8AC3E}">
        <p14:creationId xmlns:p14="http://schemas.microsoft.com/office/powerpoint/2010/main" val="2182195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1AE2FE-3E93-BD4F-BE39-9F260FCED3F6}"/>
              </a:ext>
            </a:extLst>
          </p:cNvPr>
          <p:cNvPicPr>
            <a:picLocks noChangeAspect="1"/>
          </p:cNvPicPr>
          <p:nvPr/>
        </p:nvPicPr>
        <p:blipFill>
          <a:blip r:embed="rId2"/>
          <a:stretch>
            <a:fillRect/>
          </a:stretch>
        </p:blipFill>
        <p:spPr>
          <a:xfrm>
            <a:off x="-2658514" y="1036320"/>
            <a:ext cx="16185804" cy="6847840"/>
          </a:xfrm>
          <a:prstGeom prst="rect">
            <a:avLst/>
          </a:prstGeom>
        </p:spPr>
      </p:pic>
      <p:sp>
        <p:nvSpPr>
          <p:cNvPr id="5" name="Rectangle 4">
            <a:extLst>
              <a:ext uri="{FF2B5EF4-FFF2-40B4-BE49-F238E27FC236}">
                <a16:creationId xmlns:a16="http://schemas.microsoft.com/office/drawing/2014/main" id="{F233AC72-9523-4E4B-BB83-8444ED86334A}"/>
              </a:ext>
            </a:extLst>
          </p:cNvPr>
          <p:cNvSpPr/>
          <p:nvPr/>
        </p:nvSpPr>
        <p:spPr>
          <a:xfrm>
            <a:off x="2696210" y="0"/>
            <a:ext cx="5262880" cy="6014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Picture 3">
            <a:extLst>
              <a:ext uri="{FF2B5EF4-FFF2-40B4-BE49-F238E27FC236}">
                <a16:creationId xmlns:a16="http://schemas.microsoft.com/office/drawing/2014/main" id="{905836A2-5A87-144F-AD20-3A5068F0DAEF}"/>
              </a:ext>
            </a:extLst>
          </p:cNvPr>
          <p:cNvPicPr>
            <a:picLocks noChangeAspect="1"/>
          </p:cNvPicPr>
          <p:nvPr/>
        </p:nvPicPr>
        <p:blipFill>
          <a:blip r:embed="rId3"/>
          <a:stretch>
            <a:fillRect/>
          </a:stretch>
        </p:blipFill>
        <p:spPr>
          <a:xfrm>
            <a:off x="3694727" y="1822394"/>
            <a:ext cx="3265845" cy="4192326"/>
          </a:xfrm>
          <a:prstGeom prst="rect">
            <a:avLst/>
          </a:prstGeom>
        </p:spPr>
      </p:pic>
      <p:grpSp>
        <p:nvGrpSpPr>
          <p:cNvPr id="6" name="Group 5">
            <a:extLst>
              <a:ext uri="{FF2B5EF4-FFF2-40B4-BE49-F238E27FC236}">
                <a16:creationId xmlns:a16="http://schemas.microsoft.com/office/drawing/2014/main" id="{D1CB8F7B-0A9F-694C-92EA-EE73B5F42817}"/>
              </a:ext>
            </a:extLst>
          </p:cNvPr>
          <p:cNvGrpSpPr/>
          <p:nvPr/>
        </p:nvGrpSpPr>
        <p:grpSpPr>
          <a:xfrm>
            <a:off x="10529887" y="28575"/>
            <a:ext cx="9572625" cy="13687425"/>
            <a:chOff x="5826021" y="371476"/>
            <a:chExt cx="8494938" cy="12673938"/>
          </a:xfrm>
        </p:grpSpPr>
        <p:pic>
          <p:nvPicPr>
            <p:cNvPr id="7" name="Picture 6">
              <a:extLst>
                <a:ext uri="{FF2B5EF4-FFF2-40B4-BE49-F238E27FC236}">
                  <a16:creationId xmlns:a16="http://schemas.microsoft.com/office/drawing/2014/main" id="{E8436528-11A5-1D44-896D-ECECE89D24E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26021" y="6700838"/>
              <a:ext cx="8494937" cy="6344576"/>
            </a:xfrm>
            <a:prstGeom prst="rect">
              <a:avLst/>
            </a:prstGeom>
          </p:spPr>
        </p:pic>
        <p:pic>
          <p:nvPicPr>
            <p:cNvPr id="8" name="Picture 7">
              <a:extLst>
                <a:ext uri="{FF2B5EF4-FFF2-40B4-BE49-F238E27FC236}">
                  <a16:creationId xmlns:a16="http://schemas.microsoft.com/office/drawing/2014/main" id="{6F6F7ECD-4F1B-6949-9F29-FCB81CA35BB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26022" y="371476"/>
              <a:ext cx="8494937" cy="6329362"/>
            </a:xfrm>
            <a:prstGeom prst="rect">
              <a:avLst/>
            </a:prstGeom>
          </p:spPr>
        </p:pic>
      </p:grpSp>
    </p:spTree>
    <p:extLst>
      <p:ext uri="{BB962C8B-B14F-4D97-AF65-F5344CB8AC3E}">
        <p14:creationId xmlns:p14="http://schemas.microsoft.com/office/powerpoint/2010/main" val="2828491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E48D9B-F3C3-CF44-BC7F-BDBC60F30AF5}"/>
              </a:ext>
            </a:extLst>
          </p:cNvPr>
          <p:cNvSpPr>
            <a:spLocks noGrp="1"/>
          </p:cNvSpPr>
          <p:nvPr>
            <p:ph type="sldNum" sz="quarter" idx="12"/>
          </p:nvPr>
        </p:nvSpPr>
        <p:spPr/>
        <p:txBody>
          <a:bodyPr/>
          <a:lstStyle/>
          <a:p>
            <a:fld id="{48F63A3B-78C7-47BE-AE5E-E10140E04643}" type="slidenum">
              <a:rPr lang="en-US" smtClean="0"/>
              <a:pPr/>
              <a:t>7</a:t>
            </a:fld>
            <a:endParaRPr lang="en-US" dirty="0"/>
          </a:p>
        </p:txBody>
      </p:sp>
      <p:pic>
        <p:nvPicPr>
          <p:cNvPr id="4" name="Picture 3">
            <a:extLst>
              <a:ext uri="{FF2B5EF4-FFF2-40B4-BE49-F238E27FC236}">
                <a16:creationId xmlns:a16="http://schemas.microsoft.com/office/drawing/2014/main" id="{4B2D745C-27BF-E342-B2F8-A6ACEB6BF4D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797424" y="-106867"/>
            <a:ext cx="14384656" cy="13881696"/>
          </a:xfrm>
          <a:prstGeom prst="rect">
            <a:avLst/>
          </a:prstGeom>
        </p:spPr>
      </p:pic>
    </p:spTree>
    <p:extLst>
      <p:ext uri="{BB962C8B-B14F-4D97-AF65-F5344CB8AC3E}">
        <p14:creationId xmlns:p14="http://schemas.microsoft.com/office/powerpoint/2010/main" val="4033515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A picture containing pool ball&#10;&#10;Description automatically generated">
            <a:extLst>
              <a:ext uri="{FF2B5EF4-FFF2-40B4-BE49-F238E27FC236}">
                <a16:creationId xmlns:a16="http://schemas.microsoft.com/office/drawing/2014/main" id="{F9045F3C-29EA-1343-B653-3E497F4ABCE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55007" y="5987577"/>
            <a:ext cx="1155035" cy="1120384"/>
          </a:xfrm>
          <a:prstGeom prst="rect">
            <a:avLst/>
          </a:prstGeom>
        </p:spPr>
      </p:pic>
      <p:grpSp>
        <p:nvGrpSpPr>
          <p:cNvPr id="15" name="Group 14"/>
          <p:cNvGrpSpPr/>
          <p:nvPr/>
        </p:nvGrpSpPr>
        <p:grpSpPr>
          <a:xfrm>
            <a:off x="15868963" y="1621810"/>
            <a:ext cx="8297777" cy="12094190"/>
            <a:chOff x="4021016" y="526473"/>
            <a:chExt cx="4149969" cy="6048670"/>
          </a:xfrm>
        </p:grpSpPr>
        <p:grpSp>
          <p:nvGrpSpPr>
            <p:cNvPr id="59" name="Group 58"/>
            <p:cNvGrpSpPr/>
            <p:nvPr/>
          </p:nvGrpSpPr>
          <p:grpSpPr>
            <a:xfrm>
              <a:off x="4021016" y="526473"/>
              <a:ext cx="4149969" cy="6048670"/>
              <a:chOff x="3775586" y="710897"/>
              <a:chExt cx="4149969" cy="6048670"/>
            </a:xfrm>
          </p:grpSpPr>
          <p:pic>
            <p:nvPicPr>
              <p:cNvPr id="24" name="Picture 23"/>
              <p:cNvPicPr>
                <a:picLocks noChangeAspect="1"/>
              </p:cNvPicPr>
              <p:nvPr/>
            </p:nvPicPr>
            <p:blipFill rotWithShape="1">
              <a:blip r:embed="rId6">
                <a:grayscl/>
              </a:blip>
              <a:srcRect t="7721" b="7721"/>
              <a:stretch/>
            </p:blipFill>
            <p:spPr>
              <a:xfrm>
                <a:off x="3775586" y="710897"/>
                <a:ext cx="4149969" cy="5805054"/>
              </a:xfrm>
              <a:prstGeom prst="rect">
                <a:avLst/>
              </a:prstGeom>
              <a:ln>
                <a:noFill/>
              </a:ln>
            </p:spPr>
          </p:pic>
          <p:sp>
            <p:nvSpPr>
              <p:cNvPr id="2" name="Oval 1"/>
              <p:cNvSpPr/>
              <p:nvPr/>
            </p:nvSpPr>
            <p:spPr>
              <a:xfrm>
                <a:off x="5777123" y="1597909"/>
                <a:ext cx="260100" cy="256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defRPr/>
                </a:pPr>
                <a:endParaRPr lang="sv-SE" sz="3599">
                  <a:solidFill>
                    <a:prstClr val="white"/>
                  </a:solidFill>
                  <a:latin typeface="Arial" panose="020B0604020202020204" pitchFamily="34" charset="0"/>
                  <a:cs typeface="Arial" panose="020B0604020202020204" pitchFamily="34" charset="0"/>
                </a:endParaRPr>
              </a:p>
            </p:txBody>
          </p:sp>
          <p:sp>
            <p:nvSpPr>
              <p:cNvPr id="35" name="Oval 34"/>
              <p:cNvSpPr/>
              <p:nvPr/>
            </p:nvSpPr>
            <p:spPr>
              <a:xfrm>
                <a:off x="5720520" y="6503068"/>
                <a:ext cx="260100" cy="256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defRPr/>
                </a:pPr>
                <a:endParaRPr lang="sv-SE" sz="3599">
                  <a:solidFill>
                    <a:prstClr val="white"/>
                  </a:solidFill>
                  <a:latin typeface="Arial" panose="020B0604020202020204" pitchFamily="34" charset="0"/>
                  <a:cs typeface="Arial" panose="020B0604020202020204" pitchFamily="34" charset="0"/>
                </a:endParaRPr>
              </a:p>
            </p:txBody>
          </p:sp>
          <p:sp>
            <p:nvSpPr>
              <p:cNvPr id="40" name="Oval 39"/>
              <p:cNvSpPr/>
              <p:nvPr/>
            </p:nvSpPr>
            <p:spPr>
              <a:xfrm>
                <a:off x="6047671" y="5454681"/>
                <a:ext cx="260100" cy="256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defRPr/>
                </a:pPr>
                <a:endParaRPr lang="sv-SE" sz="3599">
                  <a:solidFill>
                    <a:prstClr val="white"/>
                  </a:solidFill>
                  <a:latin typeface="Arial" panose="020B0604020202020204" pitchFamily="34" charset="0"/>
                  <a:cs typeface="Arial" panose="020B0604020202020204" pitchFamily="34" charset="0"/>
                </a:endParaRPr>
              </a:p>
            </p:txBody>
          </p:sp>
          <p:sp>
            <p:nvSpPr>
              <p:cNvPr id="42" name="Oval 41"/>
              <p:cNvSpPr/>
              <p:nvPr/>
            </p:nvSpPr>
            <p:spPr>
              <a:xfrm>
                <a:off x="6647760" y="4428703"/>
                <a:ext cx="260100" cy="256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defRPr/>
                </a:pPr>
                <a:endParaRPr lang="sv-SE" sz="3599">
                  <a:solidFill>
                    <a:prstClr val="white"/>
                  </a:solidFill>
                  <a:latin typeface="Arial" panose="020B0604020202020204" pitchFamily="34" charset="0"/>
                  <a:cs typeface="Arial" panose="020B0604020202020204" pitchFamily="34" charset="0"/>
                </a:endParaRPr>
              </a:p>
            </p:txBody>
          </p:sp>
          <p:sp>
            <p:nvSpPr>
              <p:cNvPr id="44" name="Oval 43"/>
              <p:cNvSpPr/>
              <p:nvPr/>
            </p:nvSpPr>
            <p:spPr>
              <a:xfrm>
                <a:off x="6421692" y="4149324"/>
                <a:ext cx="260100" cy="256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defRPr/>
                </a:pPr>
                <a:endParaRPr lang="sv-SE" sz="3599">
                  <a:solidFill>
                    <a:prstClr val="white"/>
                  </a:solidFill>
                  <a:latin typeface="Arial" panose="020B0604020202020204" pitchFamily="34" charset="0"/>
                  <a:cs typeface="Arial" panose="020B0604020202020204" pitchFamily="34" charset="0"/>
                </a:endParaRPr>
              </a:p>
            </p:txBody>
          </p:sp>
          <p:sp>
            <p:nvSpPr>
              <p:cNvPr id="46" name="Oval 45"/>
              <p:cNvSpPr/>
              <p:nvPr/>
            </p:nvSpPr>
            <p:spPr>
              <a:xfrm>
                <a:off x="6352852" y="4783000"/>
                <a:ext cx="260100" cy="256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defRPr/>
                </a:pPr>
                <a:endParaRPr lang="sv-SE" sz="3599">
                  <a:solidFill>
                    <a:prstClr val="white"/>
                  </a:solidFill>
                  <a:latin typeface="Arial" panose="020B0604020202020204" pitchFamily="34" charset="0"/>
                  <a:cs typeface="Arial" panose="020B0604020202020204" pitchFamily="34" charset="0"/>
                </a:endParaRPr>
              </a:p>
            </p:txBody>
          </p:sp>
          <p:sp>
            <p:nvSpPr>
              <p:cNvPr id="47" name="Oval 46"/>
              <p:cNvSpPr/>
              <p:nvPr/>
            </p:nvSpPr>
            <p:spPr>
              <a:xfrm>
                <a:off x="6105125" y="4345186"/>
                <a:ext cx="260100" cy="256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defRPr/>
                </a:pPr>
                <a:endParaRPr lang="sv-SE" sz="3599">
                  <a:solidFill>
                    <a:prstClr val="white"/>
                  </a:solidFill>
                  <a:latin typeface="Arial" panose="020B0604020202020204" pitchFamily="34" charset="0"/>
                  <a:cs typeface="Arial" panose="020B0604020202020204" pitchFamily="34" charset="0"/>
                </a:endParaRPr>
              </a:p>
            </p:txBody>
          </p:sp>
          <p:sp>
            <p:nvSpPr>
              <p:cNvPr id="48" name="Oval 47"/>
              <p:cNvSpPr/>
              <p:nvPr/>
            </p:nvSpPr>
            <p:spPr>
              <a:xfrm>
                <a:off x="7283874" y="2165862"/>
                <a:ext cx="260100" cy="256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defRPr/>
                </a:pPr>
                <a:endParaRPr lang="sv-SE" sz="3599">
                  <a:solidFill>
                    <a:prstClr val="white"/>
                  </a:solidFill>
                  <a:latin typeface="Arial" panose="020B0604020202020204" pitchFamily="34" charset="0"/>
                  <a:cs typeface="Arial" panose="020B0604020202020204" pitchFamily="34" charset="0"/>
                </a:endParaRPr>
              </a:p>
            </p:txBody>
          </p:sp>
          <p:sp>
            <p:nvSpPr>
              <p:cNvPr id="49" name="Oval 48"/>
              <p:cNvSpPr/>
              <p:nvPr/>
            </p:nvSpPr>
            <p:spPr>
              <a:xfrm>
                <a:off x="4429886" y="5199982"/>
                <a:ext cx="260100" cy="256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defRPr/>
                </a:pPr>
                <a:endParaRPr lang="sv-SE" sz="3599">
                  <a:solidFill>
                    <a:prstClr val="white"/>
                  </a:solidFill>
                  <a:latin typeface="Arial" panose="020B0604020202020204" pitchFamily="34" charset="0"/>
                  <a:cs typeface="Arial" panose="020B0604020202020204" pitchFamily="34" charset="0"/>
                </a:endParaRPr>
              </a:p>
            </p:txBody>
          </p:sp>
          <p:sp>
            <p:nvSpPr>
              <p:cNvPr id="50" name="Oval 49"/>
              <p:cNvSpPr/>
              <p:nvPr/>
            </p:nvSpPr>
            <p:spPr>
              <a:xfrm>
                <a:off x="5183510" y="4428703"/>
                <a:ext cx="260100" cy="256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defRPr/>
                </a:pPr>
                <a:endParaRPr lang="sv-SE" sz="3599">
                  <a:solidFill>
                    <a:prstClr val="white"/>
                  </a:solidFill>
                  <a:latin typeface="Arial" panose="020B0604020202020204" pitchFamily="34" charset="0"/>
                  <a:cs typeface="Arial" panose="020B0604020202020204" pitchFamily="34" charset="0"/>
                </a:endParaRPr>
              </a:p>
            </p:txBody>
          </p:sp>
          <p:sp>
            <p:nvSpPr>
              <p:cNvPr id="51" name="Oval 50"/>
              <p:cNvSpPr/>
              <p:nvPr/>
            </p:nvSpPr>
            <p:spPr>
              <a:xfrm>
                <a:off x="4543683" y="3871181"/>
                <a:ext cx="260100" cy="256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defRPr/>
                </a:pPr>
                <a:endParaRPr lang="sv-SE" sz="3599">
                  <a:solidFill>
                    <a:prstClr val="white"/>
                  </a:solidFill>
                  <a:latin typeface="Arial" panose="020B0604020202020204" pitchFamily="34" charset="0"/>
                  <a:cs typeface="Arial" panose="020B0604020202020204" pitchFamily="34" charset="0"/>
                </a:endParaRPr>
              </a:p>
            </p:txBody>
          </p:sp>
          <p:sp>
            <p:nvSpPr>
              <p:cNvPr id="52" name="Oval 51"/>
              <p:cNvSpPr/>
              <p:nvPr/>
            </p:nvSpPr>
            <p:spPr>
              <a:xfrm>
                <a:off x="6158203" y="1504822"/>
                <a:ext cx="260100" cy="256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defRPr/>
                </a:pPr>
                <a:endParaRPr lang="sv-SE" sz="3599">
                  <a:solidFill>
                    <a:prstClr val="white"/>
                  </a:solidFill>
                  <a:latin typeface="Arial" panose="020B0604020202020204" pitchFamily="34" charset="0"/>
                  <a:cs typeface="Arial" panose="020B0604020202020204" pitchFamily="34" charset="0"/>
                </a:endParaRPr>
              </a:p>
            </p:txBody>
          </p:sp>
        </p:grpSp>
        <p:sp>
          <p:nvSpPr>
            <p:cNvPr id="62" name="Oval 61"/>
            <p:cNvSpPr/>
            <p:nvPr/>
          </p:nvSpPr>
          <p:spPr>
            <a:xfrm>
              <a:off x="7498334" y="2247930"/>
              <a:ext cx="260100" cy="256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defRPr/>
              </a:pPr>
              <a:endParaRPr lang="sv-SE" sz="3599">
                <a:solidFill>
                  <a:prstClr val="white"/>
                </a:solidFill>
                <a:latin typeface="Arial" panose="020B0604020202020204" pitchFamily="34" charset="0"/>
                <a:cs typeface="Arial" panose="020B0604020202020204" pitchFamily="34" charset="0"/>
              </a:endParaRPr>
            </a:p>
          </p:txBody>
        </p:sp>
        <p:sp>
          <p:nvSpPr>
            <p:cNvPr id="77" name="Oval 76"/>
            <p:cNvSpPr/>
            <p:nvPr/>
          </p:nvSpPr>
          <p:spPr>
            <a:xfrm>
              <a:off x="6575742" y="4586810"/>
              <a:ext cx="260100" cy="256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defRPr/>
              </a:pPr>
              <a:endParaRPr lang="sv-SE" sz="3599">
                <a:solidFill>
                  <a:prstClr val="white"/>
                </a:solidFill>
                <a:latin typeface="Arial" panose="020B0604020202020204" pitchFamily="34" charset="0"/>
                <a:cs typeface="Arial" panose="020B0604020202020204" pitchFamily="34" charset="0"/>
              </a:endParaRPr>
            </a:p>
          </p:txBody>
        </p:sp>
      </p:grpSp>
      <p:graphicFrame>
        <p:nvGraphicFramePr>
          <p:cNvPr id="7" name="Object 6" hidden="1"/>
          <p:cNvGraphicFramePr>
            <a:graphicFrameLocks noChangeAspect="1"/>
          </p:cNvGraphicFramePr>
          <p:nvPr>
            <p:custDataLst>
              <p:tags r:id="rId2"/>
            </p:custDataLst>
            <p:extLst/>
          </p:nvPr>
        </p:nvGraphicFramePr>
        <p:xfrm>
          <a:off x="3175" y="4961"/>
          <a:ext cx="3175" cy="3175"/>
        </p:xfrm>
        <a:graphic>
          <a:graphicData uri="http://schemas.openxmlformats.org/presentationml/2006/ole">
            <mc:AlternateContent xmlns:mc="http://schemas.openxmlformats.org/markup-compatibility/2006">
              <mc:Choice xmlns:v="urn:schemas-microsoft-com:vml" Requires="v">
                <p:oleObj spid="_x0000_s1029" name="think-cell Slide" r:id="rId7" imgW="473" imgH="476" progId="TCLayout.ActiveDocument.1">
                  <p:embed/>
                </p:oleObj>
              </mc:Choice>
              <mc:Fallback>
                <p:oleObj name="think-cell Slide" r:id="rId7" imgW="473" imgH="476" progId="TCLayout.ActiveDocument.1">
                  <p:embed/>
                  <p:pic>
                    <p:nvPicPr>
                      <p:cNvPr id="7" name="Object 6" hidden="1"/>
                      <p:cNvPicPr/>
                      <p:nvPr/>
                    </p:nvPicPr>
                    <p:blipFill>
                      <a:blip r:embed="rId8"/>
                      <a:stretch>
                        <a:fillRect/>
                      </a:stretch>
                    </p:blipFill>
                    <p:spPr>
                      <a:xfrm>
                        <a:off x="3175" y="4961"/>
                        <a:ext cx="3175" cy="3175"/>
                      </a:xfrm>
                      <a:prstGeom prst="rect">
                        <a:avLst/>
                      </a:prstGeom>
                    </p:spPr>
                  </p:pic>
                </p:oleObj>
              </mc:Fallback>
            </mc:AlternateContent>
          </a:graphicData>
        </a:graphic>
      </p:graphicFrame>
      <p:grpSp>
        <p:nvGrpSpPr>
          <p:cNvPr id="191" name="Group 190"/>
          <p:cNvGrpSpPr/>
          <p:nvPr/>
        </p:nvGrpSpPr>
        <p:grpSpPr>
          <a:xfrm>
            <a:off x="1675966" y="2193147"/>
            <a:ext cx="14118094" cy="9303830"/>
            <a:chOff x="159683" y="1250650"/>
            <a:chExt cx="3700014" cy="4653127"/>
          </a:xfrm>
        </p:grpSpPr>
        <p:sp>
          <p:nvSpPr>
            <p:cNvPr id="100" name="Rectangle 99"/>
            <p:cNvSpPr/>
            <p:nvPr/>
          </p:nvSpPr>
          <p:spPr>
            <a:xfrm>
              <a:off x="193208" y="1610650"/>
              <a:ext cx="3666489" cy="4293127"/>
            </a:xfrm>
            <a:prstGeom prst="rect">
              <a:avLst/>
            </a:prstGeom>
          </p:spPr>
          <p:txBody>
            <a:bodyPr wrap="square">
              <a:spAutoFit/>
            </a:bodyPr>
            <a:lstStyle/>
            <a:p>
              <a:pPr marL="342814" indent="-342814" defTabSz="1828343">
                <a:buFont typeface="Arial" panose="020B0604020202020204" pitchFamily="34" charset="0"/>
                <a:buChar char="•"/>
                <a:defRPr/>
              </a:pPr>
              <a:r>
                <a:rPr lang="sv-SE" sz="2399" b="1" dirty="0" err="1">
                  <a:solidFill>
                    <a:prstClr val="black"/>
                  </a:solidFill>
                  <a:latin typeface="Calibri"/>
                  <a:cs typeface="Arial" panose="020B0604020202020204" pitchFamily="34" charset="0"/>
                </a:rPr>
                <a:t>Icemakers</a:t>
              </a:r>
              <a:r>
                <a:rPr lang="sv-SE" sz="2399" b="1" dirty="0">
                  <a:solidFill>
                    <a:prstClr val="black"/>
                  </a:solidFill>
                  <a:latin typeface="Calibri"/>
                  <a:cs typeface="Arial" panose="020B0604020202020204" pitchFamily="34" charset="0"/>
                </a:rPr>
                <a:t>		</a:t>
              </a:r>
              <a:r>
                <a:rPr lang="sv-SE" sz="2399" b="1" dirty="0" err="1">
                  <a:solidFill>
                    <a:prstClr val="black"/>
                  </a:solidFill>
                  <a:latin typeface="Calibri"/>
                  <a:cs typeface="Arial" panose="020B0604020202020204" pitchFamily="34" charset="0"/>
                </a:rPr>
                <a:t>Arejplog</a:t>
              </a:r>
              <a:r>
                <a:rPr lang="sv-SE" sz="2399" b="1" dirty="0">
                  <a:solidFill>
                    <a:prstClr val="black"/>
                  </a:solidFill>
                  <a:latin typeface="Calibri"/>
                  <a:cs typeface="Arial" panose="020B0604020202020204" pitchFamily="34" charset="0"/>
                </a:rPr>
                <a:t>	Full Service</a:t>
              </a:r>
            </a:p>
            <a:p>
              <a:pPr marL="342814" indent="-342814" defTabSz="1828343">
                <a:buFont typeface="Arial" panose="020B0604020202020204" pitchFamily="34" charset="0"/>
                <a:buChar char="•"/>
                <a:defRPr/>
              </a:pPr>
              <a:endParaRPr lang="sv-SE" sz="2399" b="1" dirty="0">
                <a:solidFill>
                  <a:prstClr val="black"/>
                </a:solidFill>
                <a:latin typeface="Calibri"/>
                <a:cs typeface="Arial" panose="020B0604020202020204" pitchFamily="34" charset="0"/>
              </a:endParaRPr>
            </a:p>
            <a:p>
              <a:pPr marL="342814" indent="-342814" defTabSz="1828343">
                <a:buFont typeface="Arial" panose="020B0604020202020204" pitchFamily="34" charset="0"/>
                <a:buChar char="•"/>
                <a:defRPr/>
              </a:pPr>
              <a:endParaRPr lang="sv-SE" sz="2399" b="1" dirty="0">
                <a:solidFill>
                  <a:prstClr val="black"/>
                </a:solidFill>
                <a:latin typeface="Calibri"/>
                <a:cs typeface="Arial" panose="020B0604020202020204" pitchFamily="34" charset="0"/>
              </a:endParaRPr>
            </a:p>
            <a:p>
              <a:pPr marL="342814" indent="-342814" defTabSz="1828343">
                <a:buFont typeface="Arial" panose="020B0604020202020204" pitchFamily="34" charset="0"/>
                <a:buChar char="•"/>
                <a:defRPr/>
              </a:pPr>
              <a:endParaRPr lang="sv-SE" sz="2399" b="1" dirty="0">
                <a:solidFill>
                  <a:prstClr val="black"/>
                </a:solidFill>
                <a:latin typeface="Calibri"/>
                <a:cs typeface="Arial" panose="020B0604020202020204" pitchFamily="34" charset="0"/>
              </a:endParaRPr>
            </a:p>
            <a:p>
              <a:pPr marL="342814" indent="-342814" defTabSz="1828343">
                <a:buFont typeface="Arial" panose="020B0604020202020204" pitchFamily="34" charset="0"/>
                <a:buChar char="•"/>
                <a:defRPr/>
              </a:pPr>
              <a:endParaRPr lang="sv-SE" sz="2399" b="1" dirty="0">
                <a:solidFill>
                  <a:prstClr val="black"/>
                </a:solidFill>
                <a:latin typeface="Calibri"/>
                <a:cs typeface="Arial" panose="020B0604020202020204" pitchFamily="34" charset="0"/>
              </a:endParaRPr>
            </a:p>
            <a:p>
              <a:pPr marL="342814" indent="-342814" defTabSz="1828343">
                <a:buFont typeface="Arial" panose="020B0604020202020204" pitchFamily="34" charset="0"/>
                <a:buChar char="•"/>
                <a:defRPr/>
              </a:pPr>
              <a:endParaRPr lang="sv-SE" sz="2399" b="1" dirty="0">
                <a:solidFill>
                  <a:prstClr val="black"/>
                </a:solidFill>
                <a:latin typeface="Calibri"/>
                <a:cs typeface="Arial" panose="020B0604020202020204" pitchFamily="34" charset="0"/>
              </a:endParaRPr>
            </a:p>
            <a:p>
              <a:pPr marL="342814" indent="-342814" defTabSz="1828343">
                <a:buFont typeface="Arial" panose="020B0604020202020204" pitchFamily="34" charset="0"/>
                <a:buChar char="•"/>
                <a:defRPr/>
              </a:pPr>
              <a:endParaRPr lang="sv-SE" sz="2399" b="1" dirty="0">
                <a:solidFill>
                  <a:prstClr val="black"/>
                </a:solidFill>
                <a:latin typeface="Calibri"/>
                <a:cs typeface="Arial" panose="020B0604020202020204" pitchFamily="34" charset="0"/>
              </a:endParaRPr>
            </a:p>
            <a:p>
              <a:pPr marL="342814" indent="-342814" defTabSz="1828343">
                <a:buFont typeface="Arial" panose="020B0604020202020204" pitchFamily="34" charset="0"/>
                <a:buChar char="•"/>
                <a:defRPr/>
              </a:pPr>
              <a:r>
                <a:rPr lang="sv-SE" sz="2399" b="1" dirty="0">
                  <a:solidFill>
                    <a:prstClr val="black"/>
                  </a:solidFill>
                  <a:latin typeface="Calibri"/>
                  <a:cs typeface="Arial" panose="020B0604020202020204" pitchFamily="34" charset="0"/>
                </a:rPr>
                <a:t>Arctic Falls		Älvsbyn	</a:t>
              </a:r>
              <a:r>
                <a:rPr lang="sv-SE" sz="2399" b="1" dirty="0" err="1">
                  <a:solidFill>
                    <a:prstClr val="black"/>
                  </a:solidFill>
                  <a:latin typeface="Calibri"/>
                  <a:cs typeface="Arial" panose="020B0604020202020204" pitchFamily="34" charset="0"/>
                </a:rPr>
                <a:t>Facility</a:t>
              </a:r>
              <a:endParaRPr lang="sv-SE" sz="2399" b="1" dirty="0">
                <a:solidFill>
                  <a:prstClr val="black"/>
                </a:solidFill>
                <a:latin typeface="Calibri"/>
                <a:cs typeface="Arial" panose="020B0604020202020204" pitchFamily="34" charset="0"/>
              </a:endParaRPr>
            </a:p>
            <a:p>
              <a:pPr marL="342814" indent="-342814" defTabSz="1828343">
                <a:buFont typeface="Arial" panose="020B0604020202020204" pitchFamily="34" charset="0"/>
                <a:buChar char="•"/>
                <a:defRPr/>
              </a:pPr>
              <a:endParaRPr lang="sv-SE" sz="2399" b="1" dirty="0">
                <a:solidFill>
                  <a:prstClr val="black"/>
                </a:solidFill>
                <a:latin typeface="Calibri"/>
                <a:cs typeface="Arial" panose="020B0604020202020204" pitchFamily="34" charset="0"/>
              </a:endParaRPr>
            </a:p>
            <a:p>
              <a:pPr defTabSz="1828343">
                <a:defRPr/>
              </a:pPr>
              <a:endParaRPr lang="sv-SE" sz="2399" b="1" dirty="0">
                <a:solidFill>
                  <a:prstClr val="black"/>
                </a:solidFill>
                <a:latin typeface="Calibri"/>
                <a:cs typeface="Arial" panose="020B0604020202020204" pitchFamily="34" charset="0"/>
              </a:endParaRPr>
            </a:p>
            <a:p>
              <a:pPr marL="914171" lvl="1" defTabSz="1828343">
                <a:defRPr/>
              </a:pPr>
              <a:endParaRPr lang="sv-SE" sz="2399" b="1" dirty="0">
                <a:solidFill>
                  <a:prstClr val="black"/>
                </a:solidFill>
                <a:latin typeface="Calibri"/>
                <a:cs typeface="Arial" panose="020B0604020202020204" pitchFamily="34" charset="0"/>
              </a:endParaRPr>
            </a:p>
            <a:p>
              <a:pPr marL="342814" indent="-342814" defTabSz="1828343">
                <a:buFont typeface="Arial" panose="020B0604020202020204" pitchFamily="34" charset="0"/>
                <a:buChar char="•"/>
                <a:defRPr/>
              </a:pPr>
              <a:r>
                <a:rPr lang="sv-SE" sz="2399" b="1" dirty="0">
                  <a:solidFill>
                    <a:prstClr val="black"/>
                  </a:solidFill>
                  <a:latin typeface="Calibri"/>
                  <a:cs typeface="Arial" panose="020B0604020202020204" pitchFamily="34" charset="0"/>
                </a:rPr>
                <a:t>Arctic </a:t>
              </a:r>
              <a:r>
                <a:rPr lang="sv-SE" sz="2399" b="1" dirty="0" err="1">
                  <a:solidFill>
                    <a:prstClr val="black"/>
                  </a:solidFill>
                  <a:latin typeface="Calibri"/>
                  <a:cs typeface="Arial" panose="020B0604020202020204" pitchFamily="34" charset="0"/>
                </a:rPr>
                <a:t>Arc</a:t>
              </a:r>
              <a:r>
                <a:rPr lang="sv-SE" sz="2399" b="1" dirty="0">
                  <a:solidFill>
                    <a:prstClr val="black"/>
                  </a:solidFill>
                  <a:latin typeface="Calibri"/>
                  <a:cs typeface="Arial" panose="020B0604020202020204" pitchFamily="34" charset="0"/>
                </a:rPr>
                <a:t>		Lappland	Full Service</a:t>
              </a:r>
            </a:p>
            <a:p>
              <a:pPr defTabSz="1828343">
                <a:defRPr/>
              </a:pPr>
              <a:endParaRPr lang="sv-SE" sz="2399" b="1" dirty="0">
                <a:solidFill>
                  <a:prstClr val="black"/>
                </a:solidFill>
                <a:latin typeface="Calibri"/>
                <a:cs typeface="Arial" panose="020B0604020202020204" pitchFamily="34" charset="0"/>
              </a:endParaRPr>
            </a:p>
            <a:p>
              <a:pPr marL="1828343" lvl="2" defTabSz="1828343">
                <a:defRPr/>
              </a:pPr>
              <a:endParaRPr lang="en-US" sz="2399" b="1" dirty="0">
                <a:solidFill>
                  <a:prstClr val="black"/>
                </a:solidFill>
                <a:latin typeface="Calibri"/>
                <a:cs typeface="Arial" panose="020B0604020202020204" pitchFamily="34" charset="0"/>
              </a:endParaRPr>
            </a:p>
            <a:p>
              <a:pPr marL="1828343" lvl="2" defTabSz="1828343">
                <a:defRPr/>
              </a:pPr>
              <a:endParaRPr lang="sv-SE" sz="2399" b="1" dirty="0">
                <a:solidFill>
                  <a:prstClr val="black"/>
                </a:solidFill>
                <a:latin typeface="Calibri"/>
                <a:cs typeface="Arial" panose="020B0604020202020204" pitchFamily="34" charset="0"/>
              </a:endParaRPr>
            </a:p>
            <a:p>
              <a:pPr defTabSz="1828343">
                <a:defRPr/>
              </a:pPr>
              <a:endParaRPr lang="sv-SE" sz="2399" b="1" dirty="0">
                <a:solidFill>
                  <a:prstClr val="black"/>
                </a:solidFill>
                <a:latin typeface="Calibri"/>
                <a:cs typeface="Arial" panose="020B0604020202020204" pitchFamily="34" charset="0"/>
              </a:endParaRPr>
            </a:p>
            <a:p>
              <a:pPr marL="342814" indent="-342814" defTabSz="1828343">
                <a:buFont typeface="Arial" panose="020B0604020202020204" pitchFamily="34" charset="0"/>
                <a:buChar char="•"/>
                <a:defRPr/>
              </a:pPr>
              <a:r>
                <a:rPr lang="sv-SE" sz="2399" b="1" dirty="0">
                  <a:solidFill>
                    <a:prstClr val="black"/>
                  </a:solidFill>
                  <a:latin typeface="Calibri"/>
                  <a:cs typeface="Arial" panose="020B0604020202020204" pitchFamily="34" charset="0"/>
                </a:rPr>
                <a:t>Swedish Proving Ground Association	</a:t>
              </a:r>
            </a:p>
            <a:p>
              <a:pPr marL="342814" indent="-342814" defTabSz="1828343">
                <a:buFont typeface="Arial" panose="020B0604020202020204" pitchFamily="34" charset="0"/>
                <a:buChar char="•"/>
                <a:defRPr/>
              </a:pPr>
              <a:endParaRPr lang="sv-SE" sz="2399" b="1" dirty="0">
                <a:solidFill>
                  <a:prstClr val="black"/>
                </a:solidFill>
                <a:latin typeface="Calibri"/>
                <a:cs typeface="Arial" panose="020B0604020202020204" pitchFamily="34" charset="0"/>
              </a:endParaRPr>
            </a:p>
            <a:p>
              <a:pPr marL="342814" indent="-342814" defTabSz="1828343">
                <a:buFont typeface="Arial" panose="020B0604020202020204" pitchFamily="34" charset="0"/>
                <a:buChar char="•"/>
                <a:defRPr/>
              </a:pPr>
              <a:endParaRPr lang="sv-SE" sz="2399" b="1" dirty="0">
                <a:solidFill>
                  <a:prstClr val="black"/>
                </a:solidFill>
                <a:latin typeface="Calibri"/>
                <a:cs typeface="Arial" panose="020B0604020202020204" pitchFamily="34" charset="0"/>
              </a:endParaRPr>
            </a:p>
            <a:p>
              <a:pPr marL="342814" indent="-342814" defTabSz="1828343">
                <a:buFont typeface="Arial" panose="020B0604020202020204" pitchFamily="34" charset="0"/>
                <a:buChar char="•"/>
                <a:defRPr/>
              </a:pPr>
              <a:endParaRPr lang="sv-SE" sz="2399" b="1" dirty="0">
                <a:solidFill>
                  <a:prstClr val="black"/>
                </a:solidFill>
                <a:latin typeface="Calibri"/>
                <a:cs typeface="Arial" panose="020B0604020202020204" pitchFamily="34" charset="0"/>
              </a:endParaRPr>
            </a:p>
            <a:p>
              <a:pPr marL="342814" indent="-342814" defTabSz="1828343">
                <a:buFont typeface="Arial" panose="020B0604020202020204" pitchFamily="34" charset="0"/>
                <a:buChar char="•"/>
                <a:defRPr/>
              </a:pPr>
              <a:endParaRPr lang="sv-SE" sz="2399" b="1" dirty="0">
                <a:solidFill>
                  <a:prstClr val="black"/>
                </a:solidFill>
                <a:latin typeface="Calibri"/>
                <a:cs typeface="Arial" panose="020B0604020202020204" pitchFamily="34" charset="0"/>
              </a:endParaRPr>
            </a:p>
            <a:p>
              <a:pPr marL="342814" indent="-342814" defTabSz="1828343">
                <a:buFont typeface="Arial" panose="020B0604020202020204" pitchFamily="34" charset="0"/>
                <a:buChar char="•"/>
                <a:defRPr/>
              </a:pPr>
              <a:endParaRPr lang="sv-SE" sz="2399" b="1" dirty="0">
                <a:solidFill>
                  <a:prstClr val="black"/>
                </a:solidFill>
                <a:latin typeface="Calibri"/>
                <a:cs typeface="Arial" panose="020B0604020202020204" pitchFamily="34" charset="0"/>
              </a:endParaRPr>
            </a:p>
            <a:p>
              <a:pPr marL="342814" indent="-342814" defTabSz="1828343">
                <a:buFont typeface="Arial" panose="020B0604020202020204" pitchFamily="34" charset="0"/>
                <a:buChar char="•"/>
                <a:defRPr/>
              </a:pPr>
              <a:endParaRPr lang="sv-SE" sz="2399" b="1" dirty="0">
                <a:solidFill>
                  <a:prstClr val="black"/>
                </a:solidFill>
                <a:latin typeface="Calibri"/>
                <a:cs typeface="Arial" panose="020B0604020202020204" pitchFamily="34" charset="0"/>
              </a:endParaRPr>
            </a:p>
          </p:txBody>
        </p:sp>
        <p:sp>
          <p:nvSpPr>
            <p:cNvPr id="37" name="TextBox 36"/>
            <p:cNvSpPr txBox="1"/>
            <p:nvPr/>
          </p:nvSpPr>
          <p:spPr>
            <a:xfrm>
              <a:off x="193208" y="1250650"/>
              <a:ext cx="3600000" cy="292400"/>
            </a:xfrm>
            <a:prstGeom prst="rect">
              <a:avLst/>
            </a:prstGeom>
            <a:noFill/>
          </p:spPr>
          <p:txBody>
            <a:bodyPr wrap="square" rtlCol="0">
              <a:spAutoFit/>
            </a:bodyPr>
            <a:lstStyle/>
            <a:p>
              <a:pPr algn="r" defTabSz="1828343">
                <a:defRPr/>
              </a:pPr>
              <a:endParaRPr lang="sv-SE" sz="3199" b="1" dirty="0">
                <a:solidFill>
                  <a:prstClr val="black"/>
                </a:solidFill>
                <a:latin typeface="Arial" panose="020B0604020202020204" pitchFamily="34" charset="0"/>
                <a:cs typeface="Arial" panose="020B0604020202020204" pitchFamily="34" charset="0"/>
              </a:endParaRPr>
            </a:p>
          </p:txBody>
        </p:sp>
        <p:cxnSp>
          <p:nvCxnSpPr>
            <p:cNvPr id="190" name="Straight Connector 189"/>
            <p:cNvCxnSpPr/>
            <p:nvPr/>
          </p:nvCxnSpPr>
          <p:spPr>
            <a:xfrm flipH="1">
              <a:off x="159683" y="1605166"/>
              <a:ext cx="3631977" cy="0"/>
            </a:xfrm>
            <a:prstGeom prst="line">
              <a:avLst/>
            </a:prstGeom>
            <a:ln w="19050">
              <a:solidFill>
                <a:schemeClr val="accent1">
                  <a:lumMod val="75000"/>
                </a:schemeClr>
              </a:solidFill>
            </a:ln>
          </p:spPr>
          <p:style>
            <a:lnRef idx="1">
              <a:schemeClr val="dk1"/>
            </a:lnRef>
            <a:fillRef idx="0">
              <a:schemeClr val="dk1"/>
            </a:fillRef>
            <a:effectRef idx="0">
              <a:schemeClr val="dk1"/>
            </a:effectRef>
            <a:fontRef idx="minor">
              <a:schemeClr val="tx1"/>
            </a:fontRef>
          </p:style>
        </p:cxnSp>
      </p:grpSp>
      <p:sp>
        <p:nvSpPr>
          <p:cNvPr id="200" name="Title 15"/>
          <p:cNvSpPr txBox="1">
            <a:spLocks/>
          </p:cNvSpPr>
          <p:nvPr/>
        </p:nvSpPr>
        <p:spPr>
          <a:xfrm>
            <a:off x="1675963" y="478023"/>
            <a:ext cx="10188935" cy="1976855"/>
          </a:xfrm>
          <a:prstGeom prst="rect">
            <a:avLst/>
          </a:prstGeom>
        </p:spPr>
        <p:txBody>
          <a:bodyPr vert="horz" lIns="182832" tIns="91416" rIns="182832" bIns="91416" rtlCol="0" anchor="ctr">
            <a:noAutofit/>
          </a:bodyPr>
          <a:lstStyle>
            <a:lvl1pPr algn="l" defTabSz="914400" rtl="0" eaLnBrk="1" latinLnBrk="0" hangingPunct="1">
              <a:lnSpc>
                <a:spcPct val="90000"/>
              </a:lnSpc>
              <a:spcBef>
                <a:spcPct val="0"/>
              </a:spcBef>
              <a:buNone/>
              <a:defRPr sz="4000" kern="1200" baseline="0">
                <a:solidFill>
                  <a:schemeClr val="tx1"/>
                </a:solidFill>
                <a:latin typeface="Always Montefiore Bold" charset="0"/>
                <a:ea typeface="Always Montefiore Bold" charset="0"/>
                <a:cs typeface="Always Montefiore Bold" charset="0"/>
              </a:defRPr>
            </a:lvl1pPr>
          </a:lstStyle>
          <a:p>
            <a:pPr defTabSz="1828343">
              <a:defRPr/>
            </a:pPr>
            <a:r>
              <a:rPr lang="sv-SE" sz="6600" dirty="0" err="1">
                <a:solidFill>
                  <a:prstClr val="black"/>
                </a:solidFill>
                <a:latin typeface="+mn-lt"/>
              </a:rPr>
              <a:t>Vehicle</a:t>
            </a:r>
            <a:r>
              <a:rPr lang="sv-SE" sz="6600" dirty="0">
                <a:solidFill>
                  <a:prstClr val="black"/>
                </a:solidFill>
                <a:latin typeface="+mn-lt"/>
              </a:rPr>
              <a:t> system </a:t>
            </a:r>
            <a:r>
              <a:rPr lang="sv-SE" sz="6600" dirty="0" err="1">
                <a:solidFill>
                  <a:prstClr val="black"/>
                </a:solidFill>
                <a:latin typeface="+mn-lt"/>
              </a:rPr>
              <a:t>testbeds</a:t>
            </a:r>
            <a:r>
              <a:rPr lang="sv-SE" sz="6600" dirty="0">
                <a:solidFill>
                  <a:prstClr val="black"/>
                </a:solidFill>
                <a:latin typeface="+mn-lt"/>
              </a:rPr>
              <a:t> in </a:t>
            </a:r>
            <a:r>
              <a:rPr lang="sv-SE" sz="6600" dirty="0" err="1">
                <a:solidFill>
                  <a:prstClr val="black"/>
                </a:solidFill>
                <a:latin typeface="+mn-lt"/>
              </a:rPr>
              <a:t>northern</a:t>
            </a:r>
            <a:r>
              <a:rPr lang="sv-SE" sz="6600" dirty="0">
                <a:solidFill>
                  <a:prstClr val="black"/>
                </a:solidFill>
                <a:latin typeface="+mn-lt"/>
              </a:rPr>
              <a:t> Sweden</a:t>
            </a:r>
          </a:p>
        </p:txBody>
      </p:sp>
      <p:pic>
        <p:nvPicPr>
          <p:cNvPr id="21" name="Picture 20">
            <a:extLst>
              <a:ext uri="{FF2B5EF4-FFF2-40B4-BE49-F238E27FC236}">
                <a16:creationId xmlns:a16="http://schemas.microsoft.com/office/drawing/2014/main" id="{E5F86E75-C516-6343-8D84-D96E1BFA773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4187817" y="3825231"/>
            <a:ext cx="1346635" cy="1232297"/>
          </a:xfrm>
          <a:prstGeom prst="rect">
            <a:avLst/>
          </a:prstGeom>
        </p:spPr>
      </p:pic>
      <p:pic>
        <p:nvPicPr>
          <p:cNvPr id="25" name="Picture 24">
            <a:extLst>
              <a:ext uri="{FF2B5EF4-FFF2-40B4-BE49-F238E27FC236}">
                <a16:creationId xmlns:a16="http://schemas.microsoft.com/office/drawing/2014/main" id="{FCE80F8B-2D1D-5940-B63E-21326308D457}"/>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274453" y="4008370"/>
            <a:ext cx="1260280" cy="1153276"/>
          </a:xfrm>
          <a:prstGeom prst="rect">
            <a:avLst/>
          </a:prstGeom>
        </p:spPr>
      </p:pic>
      <p:pic>
        <p:nvPicPr>
          <p:cNvPr id="17" name="Picture 16" descr="A picture containing pool ball&#10;&#10;Description automatically generated">
            <a:extLst>
              <a:ext uri="{FF2B5EF4-FFF2-40B4-BE49-F238E27FC236}">
                <a16:creationId xmlns:a16="http://schemas.microsoft.com/office/drawing/2014/main" id="{91F23F7E-3B39-C041-BBFA-02ACED751F52}"/>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011291" y="3512949"/>
            <a:ext cx="1196946" cy="1161038"/>
          </a:xfrm>
          <a:prstGeom prst="rect">
            <a:avLst/>
          </a:prstGeom>
        </p:spPr>
      </p:pic>
      <p:pic>
        <p:nvPicPr>
          <p:cNvPr id="29" name="Picture 28" descr="A close up of a logo&#10;&#10;Description automatically generated">
            <a:extLst>
              <a:ext uri="{FF2B5EF4-FFF2-40B4-BE49-F238E27FC236}">
                <a16:creationId xmlns:a16="http://schemas.microsoft.com/office/drawing/2014/main" id="{BA3E4502-F720-234E-8539-2A93AA6EF1D6}"/>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326864" y="4489143"/>
            <a:ext cx="2542154" cy="635538"/>
          </a:xfrm>
          <a:prstGeom prst="rect">
            <a:avLst/>
          </a:prstGeom>
        </p:spPr>
      </p:pic>
      <p:pic>
        <p:nvPicPr>
          <p:cNvPr id="27" name="Picture 26">
            <a:extLst>
              <a:ext uri="{FF2B5EF4-FFF2-40B4-BE49-F238E27FC236}">
                <a16:creationId xmlns:a16="http://schemas.microsoft.com/office/drawing/2014/main" id="{706161B0-5D93-174C-894D-1602AA135D9C}"/>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t="1" b="15818"/>
          <a:stretch/>
        </p:blipFill>
        <p:spPr>
          <a:xfrm>
            <a:off x="8279389" y="3503678"/>
            <a:ext cx="1402695" cy="874336"/>
          </a:xfrm>
          <a:prstGeom prst="rect">
            <a:avLst/>
          </a:prstGeom>
        </p:spPr>
      </p:pic>
      <p:pic>
        <p:nvPicPr>
          <p:cNvPr id="31" name="Picture 30">
            <a:extLst>
              <a:ext uri="{FF2B5EF4-FFF2-40B4-BE49-F238E27FC236}">
                <a16:creationId xmlns:a16="http://schemas.microsoft.com/office/drawing/2014/main" id="{9AA6E303-BEE1-6A48-82D9-4CFB6A067CF7}"/>
              </a:ext>
            </a:extLst>
          </p:cNvPr>
          <p:cNvPicPr>
            <a:picLocks noChangeAspect="1"/>
          </p:cNvPicPr>
          <p:nvPr/>
        </p:nvPicPr>
        <p:blipFill rotWithShape="1">
          <a:blip r:embed="rId14" cstate="email">
            <a:extLst>
              <a:ext uri="{28A0092B-C50C-407E-A947-70E740481C1C}">
                <a14:useLocalDpi xmlns:a14="http://schemas.microsoft.com/office/drawing/2010/main" val="0"/>
              </a:ext>
            </a:extLst>
          </a:blip>
          <a:srcRect l="6451" t="3653" r="4712"/>
          <a:stretch/>
        </p:blipFill>
        <p:spPr>
          <a:xfrm>
            <a:off x="8324419" y="4677054"/>
            <a:ext cx="1672722" cy="550505"/>
          </a:xfrm>
          <a:prstGeom prst="rect">
            <a:avLst/>
          </a:prstGeom>
        </p:spPr>
      </p:pic>
      <p:pic>
        <p:nvPicPr>
          <p:cNvPr id="33" name="Picture 32">
            <a:extLst>
              <a:ext uri="{FF2B5EF4-FFF2-40B4-BE49-F238E27FC236}">
                <a16:creationId xmlns:a16="http://schemas.microsoft.com/office/drawing/2014/main" id="{0D9480DB-BFFF-C348-BC00-9398A69999FF}"/>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2060061" y="3511823"/>
            <a:ext cx="2122383" cy="644034"/>
          </a:xfrm>
          <a:prstGeom prst="rect">
            <a:avLst/>
          </a:prstGeom>
        </p:spPr>
      </p:pic>
      <p:pic>
        <p:nvPicPr>
          <p:cNvPr id="36" name="Picture 35">
            <a:extLst>
              <a:ext uri="{FF2B5EF4-FFF2-40B4-BE49-F238E27FC236}">
                <a16:creationId xmlns:a16="http://schemas.microsoft.com/office/drawing/2014/main" id="{7F283307-C52E-EB42-81A9-37FDCD29629B}"/>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11134843" y="4590710"/>
            <a:ext cx="2238383" cy="679233"/>
          </a:xfrm>
          <a:prstGeom prst="rect">
            <a:avLst/>
          </a:prstGeom>
        </p:spPr>
      </p:pic>
      <p:pic>
        <p:nvPicPr>
          <p:cNvPr id="41" name="Picture 40" descr="A close up of a logo&#10;&#10;Description automatically generated">
            <a:extLst>
              <a:ext uri="{FF2B5EF4-FFF2-40B4-BE49-F238E27FC236}">
                <a16:creationId xmlns:a16="http://schemas.microsoft.com/office/drawing/2014/main" id="{B8F1AEB3-396B-D849-B281-0866460ACD50}"/>
              </a:ext>
            </a:extLst>
          </p:cNvPr>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5288526" y="3719218"/>
            <a:ext cx="2094388" cy="635538"/>
          </a:xfrm>
          <a:prstGeom prst="rect">
            <a:avLst/>
          </a:prstGeom>
        </p:spPr>
      </p:pic>
      <p:pic>
        <p:nvPicPr>
          <p:cNvPr id="54" name="Picture 53">
            <a:extLst>
              <a:ext uri="{FF2B5EF4-FFF2-40B4-BE49-F238E27FC236}">
                <a16:creationId xmlns:a16="http://schemas.microsoft.com/office/drawing/2014/main" id="{ABBE3A64-E4F3-9345-B6FA-7AB9C787C8BA}"/>
              </a:ext>
            </a:extLst>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10237552" y="3348878"/>
            <a:ext cx="1346635" cy="1063843"/>
          </a:xfrm>
          <a:prstGeom prst="rect">
            <a:avLst/>
          </a:prstGeom>
        </p:spPr>
      </p:pic>
      <p:pic>
        <p:nvPicPr>
          <p:cNvPr id="4" name="Picture 3" descr="A close up of a sign&#10;&#10;Description automatically generated">
            <a:extLst>
              <a:ext uri="{FF2B5EF4-FFF2-40B4-BE49-F238E27FC236}">
                <a16:creationId xmlns:a16="http://schemas.microsoft.com/office/drawing/2014/main" id="{2DE29843-714A-3D48-A44F-314F3246FBD3}"/>
              </a:ext>
            </a:extLst>
          </p:cNvPr>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5562710" y="9365774"/>
            <a:ext cx="2709856" cy="818413"/>
          </a:xfrm>
          <a:prstGeom prst="rect">
            <a:avLst/>
          </a:prstGeom>
        </p:spPr>
      </p:pic>
      <p:pic>
        <p:nvPicPr>
          <p:cNvPr id="6" name="Picture 5">
            <a:extLst>
              <a:ext uri="{FF2B5EF4-FFF2-40B4-BE49-F238E27FC236}">
                <a16:creationId xmlns:a16="http://schemas.microsoft.com/office/drawing/2014/main" id="{B5F4C263-B310-DD44-9404-E33A868BA55C}"/>
              </a:ext>
            </a:extLst>
          </p:cNvPr>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10237552" y="9200304"/>
            <a:ext cx="1075198" cy="1149349"/>
          </a:xfrm>
          <a:prstGeom prst="rect">
            <a:avLst/>
          </a:prstGeom>
        </p:spPr>
      </p:pic>
      <p:pic>
        <p:nvPicPr>
          <p:cNvPr id="9" name="Picture 8">
            <a:extLst>
              <a:ext uri="{FF2B5EF4-FFF2-40B4-BE49-F238E27FC236}">
                <a16:creationId xmlns:a16="http://schemas.microsoft.com/office/drawing/2014/main" id="{2E36CB1D-6D5F-E84E-A2CF-4AF64680CD63}"/>
              </a:ext>
            </a:extLst>
          </p:cNvPr>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8717460" y="9200304"/>
            <a:ext cx="1075198" cy="1149349"/>
          </a:xfrm>
          <a:prstGeom prst="rect">
            <a:avLst/>
          </a:prstGeom>
        </p:spPr>
      </p:pic>
      <p:pic>
        <p:nvPicPr>
          <p:cNvPr id="11" name="Picture 10" descr="A picture containing scissors, brass knucks&#10;&#10;Description automatically generated">
            <a:extLst>
              <a:ext uri="{FF2B5EF4-FFF2-40B4-BE49-F238E27FC236}">
                <a16:creationId xmlns:a16="http://schemas.microsoft.com/office/drawing/2014/main" id="{829829C7-6405-E74E-98DE-25E1CD960F30}"/>
              </a:ext>
            </a:extLst>
          </p:cNvPr>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3771533" y="9304375"/>
            <a:ext cx="1346283" cy="941207"/>
          </a:xfrm>
          <a:prstGeom prst="rect">
            <a:avLst/>
          </a:prstGeom>
        </p:spPr>
      </p:pic>
      <p:pic>
        <p:nvPicPr>
          <p:cNvPr id="13" name="Picture 12">
            <a:extLst>
              <a:ext uri="{FF2B5EF4-FFF2-40B4-BE49-F238E27FC236}">
                <a16:creationId xmlns:a16="http://schemas.microsoft.com/office/drawing/2014/main" id="{F52F2666-71AF-4746-8E77-98148048388B}"/>
              </a:ext>
            </a:extLst>
          </p:cNvPr>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2055008" y="9330470"/>
            <a:ext cx="1271631" cy="889016"/>
          </a:xfrm>
          <a:prstGeom prst="rect">
            <a:avLst/>
          </a:prstGeom>
        </p:spPr>
      </p:pic>
      <p:pic>
        <p:nvPicPr>
          <p:cNvPr id="53" name="Picture 52">
            <a:extLst>
              <a:ext uri="{FF2B5EF4-FFF2-40B4-BE49-F238E27FC236}">
                <a16:creationId xmlns:a16="http://schemas.microsoft.com/office/drawing/2014/main" id="{F1BC5EA4-5FA8-9748-8A22-83684653B7C4}"/>
              </a:ext>
            </a:extLst>
          </p:cNvPr>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2127904" y="7760591"/>
            <a:ext cx="2027428" cy="615220"/>
          </a:xfrm>
          <a:prstGeom prst="rect">
            <a:avLst/>
          </a:prstGeom>
        </p:spPr>
      </p:pic>
      <p:pic>
        <p:nvPicPr>
          <p:cNvPr id="55" name="Picture 4">
            <a:extLst>
              <a:ext uri="{FF2B5EF4-FFF2-40B4-BE49-F238E27FC236}">
                <a16:creationId xmlns:a16="http://schemas.microsoft.com/office/drawing/2014/main" id="{DDB31D27-247A-834A-943E-FAA05D0E2ECB}"/>
              </a:ext>
            </a:extLst>
          </p:cNvPr>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4574170" y="7561393"/>
            <a:ext cx="3705219" cy="932969"/>
          </a:xfrm>
          <a:prstGeom prst="rect">
            <a:avLst/>
          </a:prstGeom>
        </p:spPr>
      </p:pic>
      <p:pic>
        <p:nvPicPr>
          <p:cNvPr id="56" name="Picture 9">
            <a:extLst>
              <a:ext uri="{FF2B5EF4-FFF2-40B4-BE49-F238E27FC236}">
                <a16:creationId xmlns:a16="http://schemas.microsoft.com/office/drawing/2014/main" id="{5704E0BB-0AE3-F34D-94AC-FE59D865E7AA}"/>
              </a:ext>
            </a:extLst>
          </p:cNvPr>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8242965" y="7478956"/>
            <a:ext cx="3377632" cy="1146633"/>
          </a:xfrm>
          <a:prstGeom prst="rect">
            <a:avLst/>
          </a:prstGeom>
        </p:spPr>
      </p:pic>
      <p:sp>
        <p:nvSpPr>
          <p:cNvPr id="57" name="TextBox 56"/>
          <p:cNvSpPr txBox="1"/>
          <p:nvPr/>
        </p:nvSpPr>
        <p:spPr>
          <a:xfrm>
            <a:off x="3807173" y="6116994"/>
            <a:ext cx="3231156" cy="769185"/>
          </a:xfrm>
          <a:prstGeom prst="rect">
            <a:avLst/>
          </a:prstGeom>
          <a:noFill/>
        </p:spPr>
        <p:txBody>
          <a:bodyPr wrap="square" rtlCol="0">
            <a:spAutoFit/>
          </a:bodyPr>
          <a:lstStyle/>
          <a:p>
            <a:pPr defTabSz="1828343">
              <a:defRPr/>
            </a:pPr>
            <a:r>
              <a:rPr lang="sv-SE" sz="2199" dirty="0">
                <a:solidFill>
                  <a:prstClr val="black"/>
                </a:solidFill>
                <a:latin typeface="Calibri"/>
              </a:rPr>
              <a:t>Ytterligare klient-</a:t>
            </a:r>
            <a:br>
              <a:rPr lang="sv-SE" sz="2199" dirty="0">
                <a:solidFill>
                  <a:prstClr val="black"/>
                </a:solidFill>
                <a:latin typeface="Calibri"/>
              </a:rPr>
            </a:br>
            <a:r>
              <a:rPr lang="sv-SE" sz="2199" dirty="0">
                <a:solidFill>
                  <a:prstClr val="black"/>
                </a:solidFill>
                <a:latin typeface="Calibri"/>
              </a:rPr>
              <a:t>information avslöjas ej</a:t>
            </a:r>
          </a:p>
        </p:txBody>
      </p:sp>
      <p:sp>
        <p:nvSpPr>
          <p:cNvPr id="58" name="TextBox 57"/>
          <p:cNvSpPr txBox="1"/>
          <p:nvPr/>
        </p:nvSpPr>
        <p:spPr>
          <a:xfrm>
            <a:off x="1916206" y="10861557"/>
            <a:ext cx="13571613" cy="1107611"/>
          </a:xfrm>
          <a:prstGeom prst="rect">
            <a:avLst/>
          </a:prstGeom>
          <a:noFill/>
        </p:spPr>
        <p:txBody>
          <a:bodyPr wrap="square" rtlCol="0">
            <a:spAutoFit/>
          </a:bodyPr>
          <a:lstStyle/>
          <a:p>
            <a:pPr defTabSz="1828343">
              <a:defRPr/>
            </a:pPr>
            <a:r>
              <a:rPr lang="sv-SE" sz="2199" dirty="0">
                <a:solidFill>
                  <a:prstClr val="black"/>
                </a:solidFill>
                <a:latin typeface="Calibri"/>
              </a:rPr>
              <a:t>Plus: Alfa Romeo, American Axle, Audi, Autoliv, BMW, Renault, Borg Warner, Bosch, Bridgestone, Continental Teves, Daimler, Dunlop Tech, EvoBus, Ferrari, Fiat, GKN, Haldex, HMC, Jaguar, Knorr-Bremse, Lancia, Land Rover, Magna Powertrain, MAN, Mando, Opel, Pirelli, Porsche, PSA, Ricardo, Seat, Skoda, TRW, Volkswagen, ZF and others</a:t>
            </a:r>
          </a:p>
        </p:txBody>
      </p:sp>
    </p:spTree>
    <p:extLst>
      <p:ext uri="{BB962C8B-B14F-4D97-AF65-F5344CB8AC3E}">
        <p14:creationId xmlns:p14="http://schemas.microsoft.com/office/powerpoint/2010/main" val="9432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E48D9B-F3C3-CF44-BC7F-BDBC60F30AF5}"/>
              </a:ext>
            </a:extLst>
          </p:cNvPr>
          <p:cNvSpPr>
            <a:spLocks noGrp="1"/>
          </p:cNvSpPr>
          <p:nvPr>
            <p:ph type="sldNum" sz="quarter" idx="12"/>
          </p:nvPr>
        </p:nvSpPr>
        <p:spPr/>
        <p:txBody>
          <a:bodyPr/>
          <a:lstStyle/>
          <a:p>
            <a:fld id="{48F63A3B-78C7-47BE-AE5E-E10140E04643}" type="slidenum">
              <a:rPr lang="en-US" smtClean="0"/>
              <a:pPr/>
              <a:t>9</a:t>
            </a:fld>
            <a:endParaRPr lang="en-US" dirty="0"/>
          </a:p>
        </p:txBody>
      </p:sp>
      <p:pic>
        <p:nvPicPr>
          <p:cNvPr id="4" name="Picture 3">
            <a:extLst>
              <a:ext uri="{FF2B5EF4-FFF2-40B4-BE49-F238E27FC236}">
                <a16:creationId xmlns:a16="http://schemas.microsoft.com/office/drawing/2014/main" id="{D057F53B-4FDE-0B43-9DB9-C4893918C6D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64160" y="0"/>
            <a:ext cx="20787360" cy="15196020"/>
          </a:xfrm>
          <a:prstGeom prst="rect">
            <a:avLst/>
          </a:prstGeom>
        </p:spPr>
      </p:pic>
    </p:spTree>
    <p:extLst>
      <p:ext uri="{BB962C8B-B14F-4D97-AF65-F5344CB8AC3E}">
        <p14:creationId xmlns:p14="http://schemas.microsoft.com/office/powerpoint/2010/main" val="32659542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39287</TotalTime>
  <Words>618</Words>
  <Application>Microsoft Office PowerPoint</Application>
  <PresentationFormat>Custom</PresentationFormat>
  <Paragraphs>105</Paragraphs>
  <Slides>20</Slides>
  <Notes>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2" baseType="lpstr">
      <vt:lpstr>ＭＳ Ｐゴシック</vt:lpstr>
      <vt:lpstr>Always Montefiore Bold</vt:lpstr>
      <vt:lpstr>Arial</vt:lpstr>
      <vt:lpstr>Arial Black</vt:lpstr>
      <vt:lpstr>Calibri</vt:lpstr>
      <vt:lpstr>Gill Sans</vt:lpstr>
      <vt:lpstr>Monotype Sorts</vt:lpstr>
      <vt:lpstr>Montserrat</vt:lpstr>
      <vt:lpstr>Montserrat Extra</vt:lpstr>
      <vt:lpstr>Montserrat Light</vt: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LEAST POPULATED AREA IN EUROPE</vt:lpstr>
      <vt:lpstr>ESRANGE SPACE CENTER IMPACT AREA FOR ROCKET PAYLOADS AND BALLOON DROP TESTS</vt:lpstr>
      <vt:lpstr>Drop tests from balloons and rockets</vt:lpstr>
      <vt:lpstr>9 July 2018:</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Peter Olofsson</dc:creator>
  <cp:keywords/>
  <dc:description/>
  <cp:lastModifiedBy>Aula</cp:lastModifiedBy>
  <cp:revision>6949</cp:revision>
  <dcterms:created xsi:type="dcterms:W3CDTF">2014-11-12T21:47:38Z</dcterms:created>
  <dcterms:modified xsi:type="dcterms:W3CDTF">2019-02-19T11:56:25Z</dcterms:modified>
  <cp:category/>
</cp:coreProperties>
</file>