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1" r:id="rId1"/>
  </p:sldMasterIdLst>
  <p:notesMasterIdLst>
    <p:notesMasterId r:id="rId29"/>
  </p:notesMasterIdLst>
  <p:handoutMasterIdLst>
    <p:handoutMasterId r:id="rId30"/>
  </p:handoutMasterIdLst>
  <p:sldIdLst>
    <p:sldId id="2668" r:id="rId2"/>
    <p:sldId id="2871" r:id="rId3"/>
    <p:sldId id="3083" r:id="rId4"/>
    <p:sldId id="3084" r:id="rId5"/>
    <p:sldId id="3091" r:id="rId6"/>
    <p:sldId id="3085" r:id="rId7"/>
    <p:sldId id="3086" r:id="rId8"/>
    <p:sldId id="2861" r:id="rId9"/>
    <p:sldId id="3054" r:id="rId10"/>
    <p:sldId id="3044" r:id="rId11"/>
    <p:sldId id="3046" r:id="rId12"/>
    <p:sldId id="2992" r:id="rId13"/>
    <p:sldId id="3079" r:id="rId14"/>
    <p:sldId id="3047" r:id="rId15"/>
    <p:sldId id="2805" r:id="rId16"/>
    <p:sldId id="3048" r:id="rId17"/>
    <p:sldId id="3051" r:id="rId18"/>
    <p:sldId id="2868" r:id="rId19"/>
    <p:sldId id="3090" r:id="rId20"/>
    <p:sldId id="3050" r:id="rId21"/>
    <p:sldId id="3058" r:id="rId22"/>
    <p:sldId id="3059" r:id="rId23"/>
    <p:sldId id="3060" r:id="rId24"/>
    <p:sldId id="3076" r:id="rId25"/>
    <p:sldId id="3077" r:id="rId26"/>
    <p:sldId id="3081" r:id="rId27"/>
    <p:sldId id="3052" r:id="rId28"/>
  </p:sldIdLst>
  <p:sldSz cx="24377650" cy="13716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2" orient="horz" pos="4320" userDrawn="1">
          <p15:clr>
            <a:srgbClr val="A4A3A4"/>
          </p15:clr>
        </p15:guide>
        <p15:guide id="35" pos="14230" userDrawn="1">
          <p15:clr>
            <a:srgbClr val="A4A3A4"/>
          </p15:clr>
        </p15:guide>
        <p15:guide id="49" pos="1126" userDrawn="1">
          <p15:clr>
            <a:srgbClr val="A4A3A4"/>
          </p15:clr>
        </p15:guide>
        <p15:guide id="52" pos="76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0000"/>
    <a:srgbClr val="5A5A66"/>
    <a:srgbClr val="626162"/>
    <a:srgbClr val="C4D4E2"/>
    <a:srgbClr val="CFCFCF"/>
    <a:srgbClr val="373737"/>
    <a:srgbClr val="625556"/>
    <a:srgbClr val="E56F57"/>
    <a:srgbClr val="526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96138" autoAdjust="0"/>
  </p:normalViewPr>
  <p:slideViewPr>
    <p:cSldViewPr snapToGrid="0" snapToObjects="1">
      <p:cViewPr varScale="1">
        <p:scale>
          <a:sx n="40" d="100"/>
          <a:sy n="40" d="100"/>
        </p:scale>
        <p:origin x="893" y="62"/>
      </p:cViewPr>
      <p:guideLst>
        <p:guide orient="horz" pos="4320"/>
        <p:guide pos="14230"/>
        <p:guide pos="1126"/>
        <p:guide pos="7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7" d="100"/>
        <a:sy n="27" d="100"/>
      </p:scale>
      <p:origin x="0" y="-748"/>
    </p:cViewPr>
  </p:sorterViewPr>
  <p:notesViewPr>
    <p:cSldViewPr snapToGrid="0" snapToObjects="1" showGuides="1">
      <p:cViewPr varScale="1">
        <p:scale>
          <a:sx n="56" d="100"/>
          <a:sy n="56" d="100"/>
        </p:scale>
        <p:origin x="2600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35E4D0-6EB5-4916-8AAB-3A9AEB2939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D07D65-F17B-4EA2-B9BC-0531710125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4FBEE-643F-4718-BCF4-326A5B6C62B6}" type="datetimeFigureOut">
              <a:rPr lang="en-SE" smtClean="0"/>
              <a:t>2019-09-04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BE191F-FB61-40F0-9A54-12F9FE1427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6E3F60-E7CB-4912-827B-348CFDAF75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0C43C-55CC-425B-BD59-14E585B816B5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78057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9/4/2019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6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961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83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B050"/>
                </a:solidFill>
                <a:ea typeface="Montserrat Light" charset="0"/>
                <a:cs typeface="Montserrat Light" charset="0"/>
              </a:rPr>
              <a:t>6+6 research subjects at LTU are interested in Space </a:t>
            </a:r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 err="1">
                <a:solidFill>
                  <a:srgbClr val="00B050"/>
                </a:solidFill>
                <a:ea typeface="Montserrat Light" charset="0"/>
                <a:cs typeface="Montserrat Light" charset="0"/>
              </a:rPr>
              <a:t>Omnisys</a:t>
            </a:r>
            <a:r>
              <a:rPr lang="en-US" sz="1400" dirty="0">
                <a:solidFill>
                  <a:srgbClr val="00B050"/>
                </a:solidFill>
                <a:ea typeface="Montserrat Light" charset="0"/>
                <a:cs typeface="Montserrat Light" charset="0"/>
              </a:rPr>
              <a:t> Instruments and RUAG also joined</a:t>
            </a:r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B050"/>
                </a:solidFill>
                <a:ea typeface="Montserrat Light" charset="0"/>
                <a:cs typeface="Montserrat Light" charset="0"/>
              </a:rPr>
              <a:t>3 new cross fertilizations (onboard space systems &amp; Product Innovation, Material Science &amp; Product Innovations, Machine Elements &amp; Atmospheric Science)</a:t>
            </a:r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B050"/>
                </a:solidFill>
                <a:ea typeface="Montserrat Light" charset="0"/>
                <a:cs typeface="Montserrat Light" charset="0"/>
              </a:rPr>
              <a:t>1 new match making event (space students &amp; space Industry)</a:t>
            </a:r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B050"/>
                </a:solidFill>
                <a:ea typeface="Montserrat Light" charset="0"/>
                <a:cs typeface="Montserrat Light" charset="0"/>
              </a:rPr>
              <a:t>4 new regional space start-ups</a:t>
            </a:r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B050"/>
                </a:solidFill>
                <a:ea typeface="Montserrat Light" charset="0"/>
                <a:cs typeface="Montserrat Light" charset="0"/>
              </a:rPr>
              <a:t>1 new regional start-up within satellite communication</a:t>
            </a:r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B050"/>
                </a:solidFill>
                <a:ea typeface="Montserrat Light" charset="0"/>
                <a:cs typeface="Montserrat Light" charset="0"/>
              </a:rPr>
              <a:t>2 new national space start-ups testing in Testbed Kiruna</a:t>
            </a:r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B050"/>
                </a:solidFill>
                <a:ea typeface="Montserrat Light" charset="0"/>
                <a:cs typeface="Montserrat Light" charset="0"/>
              </a:rPr>
              <a:t>1 new node for Aerospace Cluster Sweden</a:t>
            </a:r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B050"/>
                </a:solidFill>
                <a:ea typeface="Montserrat Light" charset="0"/>
                <a:cs typeface="Montserrat Light" charset="0"/>
              </a:rPr>
              <a:t>1 new node for Big Science Sweden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1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Space is a strategic area for the whole region 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LTU is expanding within the space area: new professors, PhDs, Postdocs, and lectors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LTU has a vice rector with a focus on space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LTUs space role in the region has strengthen ed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An Innovations support system for space is identified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A Swedish Space Incubator is in place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“Space Innovation Forum” is initiated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We have built up a natural technical/knowledge transfer between academia and industry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We have a better understanding of various driving forces in industry and academia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 SMEs </a:t>
            </a:r>
            <a:r>
              <a:rPr lang="sv-SE" sz="14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400" dirty="0" err="1"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 Space as a potential market 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SMEs are more prepared to step into the space industry (and flights, large research facilities)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We have several startups in the ESA-BIC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>
              <a:buClr>
                <a:srgbClr val="00B050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We have a stronger appeal and external actors want to collaborate with us!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21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14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279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200" b="1" dirty="0" err="1">
                <a:solidFill>
                  <a:schemeClr val="tx2"/>
                </a:solidFill>
              </a:rPr>
              <a:t>Detta</a:t>
            </a:r>
            <a:r>
              <a:rPr lang="en-US" sz="1200" b="1" dirty="0">
                <a:solidFill>
                  <a:schemeClr val="tx2"/>
                </a:solidFill>
              </a:rPr>
              <a:t> star </a:t>
            </a:r>
            <a:r>
              <a:rPr lang="en-US" sz="1200" b="1" dirty="0" err="1">
                <a:solidFill>
                  <a:schemeClr val="tx2"/>
                </a:solidFill>
              </a:rPr>
              <a:t>i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beslutet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från</a:t>
            </a:r>
            <a:r>
              <a:rPr lang="en-US" sz="1200" b="1" dirty="0">
                <a:solidFill>
                  <a:schemeClr val="tx2"/>
                </a:solidFill>
              </a:rPr>
              <a:t> TVV</a:t>
            </a:r>
          </a:p>
          <a:p>
            <a:pPr algn="ctr">
              <a:lnSpc>
                <a:spcPct val="150000"/>
              </a:lnSpc>
            </a:pPr>
            <a:endParaRPr lang="en-US" sz="800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b="1" dirty="0">
                <a:solidFill>
                  <a:schemeClr val="tx2"/>
                </a:solidFill>
                <a:ea typeface="Montserrat" charset="0"/>
                <a:cs typeface="Montserrat" charset="0"/>
              </a:rPr>
              <a:t>OVER ALL GOAL / VISION / PURPOSE</a:t>
            </a:r>
          </a:p>
          <a:p>
            <a:r>
              <a:rPr lang="en-GB" sz="800" spc="300" dirty="0" err="1">
                <a:latin typeface="Arial" panose="020B0604020202020204" pitchFamily="34" charset="0"/>
                <a:cs typeface="Arial" panose="020B0604020202020204" pitchFamily="34" charset="0"/>
              </a:rPr>
              <a:t>Cobtribute</a:t>
            </a:r>
            <a:r>
              <a:rPr lang="en-GB" sz="800" spc="300" dirty="0">
                <a:latin typeface="Arial" panose="020B0604020202020204" pitchFamily="34" charset="0"/>
                <a:cs typeface="Arial" panose="020B0604020202020204" pitchFamily="34" charset="0"/>
              </a:rPr>
              <a:t> to strengthen our area as Sweden’s leading space region and provide a productive and outstanding innovation </a:t>
            </a:r>
            <a:r>
              <a:rPr lang="en-GB" sz="800" spc="300" dirty="0" err="1">
                <a:latin typeface="Arial" panose="020B0604020202020204" pitchFamily="34" charset="0"/>
                <a:cs typeface="Arial" panose="020B0604020202020204" pitchFamily="34" charset="0"/>
              </a:rPr>
              <a:t>invironment</a:t>
            </a:r>
            <a:r>
              <a:rPr lang="en-GB" sz="800" spc="300" dirty="0">
                <a:latin typeface="Arial" panose="020B0604020202020204" pitchFamily="34" charset="0"/>
                <a:cs typeface="Arial" panose="020B0604020202020204" pitchFamily="34" charset="0"/>
              </a:rPr>
              <a:t>. Here, sustainable growth attracts people, new establishments and Investors.  </a:t>
            </a:r>
          </a:p>
          <a:p>
            <a:endParaRPr lang="en-GB" sz="800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b="1" dirty="0">
                <a:solidFill>
                  <a:schemeClr val="tx2"/>
                </a:solidFill>
              </a:rPr>
              <a:t>MAIN GOAL OF THE PROJECT </a:t>
            </a:r>
          </a:p>
          <a:p>
            <a:r>
              <a:rPr lang="en-GB" sz="800" spc="300" dirty="0">
                <a:latin typeface="Arial" panose="020B0604020202020204" pitchFamily="34" charset="0"/>
                <a:cs typeface="Arial" panose="020B0604020202020204" pitchFamily="34" charset="0"/>
              </a:rPr>
              <a:t>Create a strong innovations system for growth in the space industry with a base in collaboration, research, test driven development and </a:t>
            </a:r>
            <a:r>
              <a:rPr lang="en-GB" sz="800" spc="300" dirty="0" err="1">
                <a:latin typeface="Arial" panose="020B0604020202020204" pitchFamily="34" charset="0"/>
                <a:cs typeface="Arial" panose="020B0604020202020204" pitchFamily="34" charset="0"/>
              </a:rPr>
              <a:t>clusetring</a:t>
            </a:r>
            <a:r>
              <a:rPr lang="en-GB" sz="800" spc="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800" dirty="0">
              <a:ea typeface="Montserrat Light" charset="0"/>
              <a:cs typeface="Montserrat Light" charset="0"/>
            </a:endParaRPr>
          </a:p>
          <a:p>
            <a:pPr algn="ctr">
              <a:lnSpc>
                <a:spcPct val="150000"/>
              </a:lnSpc>
            </a:pPr>
            <a:endParaRPr lang="en-US" sz="800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358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14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306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91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789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95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The region's position as Sweden's space region has been strengthened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The space industry in the region has gone from an initiated to a well-established and sustainable ecosystem that creates growth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7 PhDs have delivered innovative solutions to the space industry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7 PhDs has graduated and highly sought after by the space community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4 cases from the RIT project have been refined and are mature to be included in the space incubator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7 new R&amp;D projects that meet the needs of the space industry have begun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Space Innovation Forum is an established and well-attended meeting place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New partners, suppliers and customers have found each other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Knowledge and technology transfer leads to new business ideas and social benefits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Twenty regional SMEs have taken the step into the space business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Commitment, time and money are available for the continued operation of both northern nodes for Aerospace Cluster Sweden and Big Science Sweden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1173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200" dirty="0"/>
              <a:t>The space industry is a strong regional industry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200" dirty="0"/>
              <a:t>We have a regional development strategy for Space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200" dirty="0" err="1"/>
              <a:t>Esrange</a:t>
            </a:r>
            <a:r>
              <a:rPr lang="en-US" sz="1200" dirty="0"/>
              <a:t> Space Centre is Europe's launch site on European ground for polar satellites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200" dirty="0" err="1"/>
              <a:t>SpaceLab</a:t>
            </a:r>
            <a:r>
              <a:rPr lang="en-US" sz="1200" dirty="0"/>
              <a:t> is offering attractive state-of-the art testing facilities on the global space arena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200" dirty="0"/>
              <a:t>EISCAT 3D is contributing to world leading science and space applications for commercialization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200" dirty="0"/>
              <a:t>LTU is a world leading space university with a well respected Centre of Excellence for Space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200" dirty="0"/>
              <a:t>IRF has further consolidated its role as world leading in space physics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200" dirty="0"/>
              <a:t>Aerospace Cluster Sweden is well established and connected to the global space business</a:t>
            </a:r>
          </a:p>
          <a:p>
            <a:pPr lvl="0">
              <a:buClr>
                <a:srgbClr val="00B050"/>
              </a:buClr>
            </a:pPr>
            <a:endParaRPr lang="en-US" sz="1200" dirty="0"/>
          </a:p>
          <a:p>
            <a:pPr lvl="0">
              <a:buClr>
                <a:srgbClr val="00B050"/>
              </a:buClr>
            </a:pPr>
            <a:r>
              <a:rPr lang="en-US" sz="1200" spc="300" dirty="0"/>
              <a:t>IN ADDITION</a:t>
            </a:r>
          </a:p>
          <a:p>
            <a:pPr lvl="0">
              <a:buClr>
                <a:srgbClr val="00B050"/>
              </a:buClr>
            </a:pPr>
            <a:endParaRPr lang="en-US" sz="1200" dirty="0"/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200" dirty="0"/>
              <a:t>We have an outstanding eco system for space which contributes to regional growth</a:t>
            </a:r>
          </a:p>
          <a:p>
            <a:pPr marL="800100" lvl="1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A strong ability in R&amp;D collaboration creates good effects for the space community/society</a:t>
            </a:r>
          </a:p>
          <a:p>
            <a:pPr marL="800100" lvl="1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More students are competing to study at Space Campus</a:t>
            </a:r>
          </a:p>
          <a:p>
            <a:pPr marL="800100" lvl="1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Space students are considered to be one of the most important target groups for recruitment</a:t>
            </a:r>
          </a:p>
          <a:p>
            <a:pPr marL="800100" lvl="1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SMEs are well integrated as suppliers to the space business</a:t>
            </a:r>
          </a:p>
          <a:p>
            <a:pPr marL="800100" lvl="1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200" dirty="0" err="1"/>
              <a:t>Etc</a:t>
            </a:r>
            <a:r>
              <a:rPr lang="en-US" sz="1200" dirty="0"/>
              <a:t>……..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4088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200" dirty="0"/>
              <a:t>The space industry is a strong regional industry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200" dirty="0"/>
              <a:t>We have a regional development strategy for Space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200" dirty="0" err="1"/>
              <a:t>Esrange</a:t>
            </a:r>
            <a:r>
              <a:rPr lang="en-US" sz="1200" dirty="0"/>
              <a:t> Space Centre is Europe's launch site on European ground for polar satellites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200" dirty="0" err="1"/>
              <a:t>SpaceLab</a:t>
            </a:r>
            <a:r>
              <a:rPr lang="en-US" sz="1200" dirty="0"/>
              <a:t> is offering attractive state-of-the art testing facilities on the global space arena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200" dirty="0"/>
              <a:t>EISCAT 3D is contributing to world leading science and space applications for commercialization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200" dirty="0"/>
              <a:t>LTU is a world leading space university with a well respected Centre of Excellence for Space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200" dirty="0"/>
              <a:t>IRF has further consolidated its role as world leading in space physics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200" dirty="0"/>
              <a:t>Aerospace Cluster Sweden is well established and connected to the global space business</a:t>
            </a:r>
          </a:p>
          <a:p>
            <a:pPr lvl="0">
              <a:buClr>
                <a:srgbClr val="00B050"/>
              </a:buClr>
            </a:pPr>
            <a:endParaRPr lang="en-US" sz="1200" dirty="0"/>
          </a:p>
          <a:p>
            <a:pPr lvl="0">
              <a:buClr>
                <a:srgbClr val="00B050"/>
              </a:buClr>
            </a:pPr>
            <a:r>
              <a:rPr lang="en-US" sz="1200" spc="300" dirty="0"/>
              <a:t>IN ADDITION</a:t>
            </a:r>
          </a:p>
          <a:p>
            <a:pPr lvl="0">
              <a:buClr>
                <a:srgbClr val="00B050"/>
              </a:buClr>
            </a:pPr>
            <a:endParaRPr lang="en-US" sz="1200" dirty="0"/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200" dirty="0"/>
              <a:t>We have an outstanding eco system for space which contributes to regional growth</a:t>
            </a:r>
          </a:p>
          <a:p>
            <a:pPr marL="800100" lvl="1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A strong ability in R&amp;D collaboration creates good effects for the space community/society</a:t>
            </a:r>
          </a:p>
          <a:p>
            <a:pPr marL="800100" lvl="1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More students are competing to study at Space Campus</a:t>
            </a:r>
          </a:p>
          <a:p>
            <a:pPr marL="800100" lvl="1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Space students are considered to be one of the most important target groups for recruitment</a:t>
            </a:r>
          </a:p>
          <a:p>
            <a:pPr marL="800100" lvl="1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SMEs are well integrated as suppliers to the space business</a:t>
            </a:r>
          </a:p>
          <a:p>
            <a:pPr marL="800100" lvl="1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200" dirty="0" err="1"/>
              <a:t>Etc</a:t>
            </a:r>
            <a:r>
              <a:rPr lang="en-US" sz="1200" dirty="0"/>
              <a:t>……..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558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732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B050"/>
                </a:solidFill>
                <a:ea typeface="Montserrat Light" charset="0"/>
                <a:cs typeface="Montserrat Light" charset="0"/>
              </a:rPr>
              <a:t>6+6 research subjects at LTU are interested in Space </a:t>
            </a:r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 err="1">
                <a:solidFill>
                  <a:srgbClr val="00B050"/>
                </a:solidFill>
                <a:ea typeface="Montserrat Light" charset="0"/>
                <a:cs typeface="Montserrat Light" charset="0"/>
              </a:rPr>
              <a:t>Omnisys</a:t>
            </a:r>
            <a:r>
              <a:rPr lang="en-US" sz="1400" dirty="0">
                <a:solidFill>
                  <a:srgbClr val="00B050"/>
                </a:solidFill>
                <a:ea typeface="Montserrat Light" charset="0"/>
                <a:cs typeface="Montserrat Light" charset="0"/>
              </a:rPr>
              <a:t> Instruments and RUAG also joined</a:t>
            </a:r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B050"/>
                </a:solidFill>
                <a:ea typeface="Montserrat Light" charset="0"/>
                <a:cs typeface="Montserrat Light" charset="0"/>
              </a:rPr>
              <a:t>3 new cross fertilizations (onboard space systems &amp; Product Innovation, Material Science &amp; Product Innovations, Machine Elements &amp; Atmospheric Science)</a:t>
            </a:r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B050"/>
                </a:solidFill>
                <a:ea typeface="Montserrat Light" charset="0"/>
                <a:cs typeface="Montserrat Light" charset="0"/>
              </a:rPr>
              <a:t>1 new match making event (space students &amp; space Industry)</a:t>
            </a:r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B050"/>
                </a:solidFill>
                <a:ea typeface="Montserrat Light" charset="0"/>
                <a:cs typeface="Montserrat Light" charset="0"/>
              </a:rPr>
              <a:t>4 new regional space start-ups</a:t>
            </a:r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B050"/>
                </a:solidFill>
                <a:ea typeface="Montserrat Light" charset="0"/>
                <a:cs typeface="Montserrat Light" charset="0"/>
              </a:rPr>
              <a:t>1 new regional start-up within satellite communication</a:t>
            </a:r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B050"/>
                </a:solidFill>
                <a:ea typeface="Montserrat Light" charset="0"/>
                <a:cs typeface="Montserrat Light" charset="0"/>
              </a:rPr>
              <a:t>2 new national space start-ups testing in Testbed Kiruna</a:t>
            </a:r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B050"/>
                </a:solidFill>
                <a:ea typeface="Montserrat Light" charset="0"/>
                <a:cs typeface="Montserrat Light" charset="0"/>
              </a:rPr>
              <a:t>1 new node for Aerospace Cluster Sweden</a:t>
            </a:r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B050"/>
                </a:solidFill>
                <a:ea typeface="Montserrat Light" charset="0"/>
                <a:cs typeface="Montserrat Light" charset="0"/>
              </a:rPr>
              <a:t>1 new node for Big Science Sweden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07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B050"/>
                </a:solidFill>
                <a:ea typeface="Montserrat Light" charset="0"/>
                <a:cs typeface="Montserrat Light" charset="0"/>
              </a:rPr>
              <a:t>6+6 research subjects at LTU are interested in Space </a:t>
            </a:r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 err="1">
                <a:solidFill>
                  <a:srgbClr val="00B050"/>
                </a:solidFill>
                <a:ea typeface="Montserrat Light" charset="0"/>
                <a:cs typeface="Montserrat Light" charset="0"/>
              </a:rPr>
              <a:t>Omnisys</a:t>
            </a:r>
            <a:r>
              <a:rPr lang="en-US" sz="1400" dirty="0">
                <a:solidFill>
                  <a:srgbClr val="00B050"/>
                </a:solidFill>
                <a:ea typeface="Montserrat Light" charset="0"/>
                <a:cs typeface="Montserrat Light" charset="0"/>
              </a:rPr>
              <a:t> Instruments and RUAG also joined</a:t>
            </a:r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B050"/>
                </a:solidFill>
                <a:ea typeface="Montserrat Light" charset="0"/>
                <a:cs typeface="Montserrat Light" charset="0"/>
              </a:rPr>
              <a:t>3 new cross fertilizations (onboard space systems &amp; Product Innovation, Material Science &amp; Product Innovations, Machine Elements &amp; Atmospheric Science)</a:t>
            </a:r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B050"/>
                </a:solidFill>
                <a:ea typeface="Montserrat Light" charset="0"/>
                <a:cs typeface="Montserrat Light" charset="0"/>
              </a:rPr>
              <a:t>1 new match making event (space students &amp; space Industry)</a:t>
            </a:r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B050"/>
                </a:solidFill>
                <a:ea typeface="Montserrat Light" charset="0"/>
                <a:cs typeface="Montserrat Light" charset="0"/>
              </a:rPr>
              <a:t>4 new regional space start-ups</a:t>
            </a:r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B050"/>
                </a:solidFill>
                <a:ea typeface="Montserrat Light" charset="0"/>
                <a:cs typeface="Montserrat Light" charset="0"/>
              </a:rPr>
              <a:t>1 new regional start-up within satellite communication</a:t>
            </a:r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B050"/>
                </a:solidFill>
                <a:ea typeface="Montserrat Light" charset="0"/>
                <a:cs typeface="Montserrat Light" charset="0"/>
              </a:rPr>
              <a:t>2 new national space start-ups testing in Testbed Kiruna</a:t>
            </a:r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B050"/>
                </a:solidFill>
                <a:ea typeface="Montserrat Light" charset="0"/>
                <a:cs typeface="Montserrat Light" charset="0"/>
              </a:rPr>
              <a:t>1 new node for Aerospace Cluster Sweden</a:t>
            </a:r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B050"/>
                </a:solidFill>
                <a:ea typeface="Montserrat Light" charset="0"/>
                <a:cs typeface="Montserrat Light" charset="0"/>
              </a:rPr>
              <a:t>1 new node for Big Science Sweden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629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B050"/>
                </a:solidFill>
                <a:ea typeface="Montserrat Light" charset="0"/>
                <a:cs typeface="Montserrat Light" charset="0"/>
              </a:rPr>
              <a:t>6+6 research subjects at LTU are interested in Space </a:t>
            </a:r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 err="1">
                <a:solidFill>
                  <a:srgbClr val="00B050"/>
                </a:solidFill>
                <a:ea typeface="Montserrat Light" charset="0"/>
                <a:cs typeface="Montserrat Light" charset="0"/>
              </a:rPr>
              <a:t>Omnisys</a:t>
            </a:r>
            <a:r>
              <a:rPr lang="en-US" sz="1400" dirty="0">
                <a:solidFill>
                  <a:srgbClr val="00B050"/>
                </a:solidFill>
                <a:ea typeface="Montserrat Light" charset="0"/>
                <a:cs typeface="Montserrat Light" charset="0"/>
              </a:rPr>
              <a:t> Instruments and RUAG also joined</a:t>
            </a:r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B050"/>
                </a:solidFill>
                <a:ea typeface="Montserrat Light" charset="0"/>
                <a:cs typeface="Montserrat Light" charset="0"/>
              </a:rPr>
              <a:t>3 new cross fertilizations (onboard space systems &amp; Product Innovation, Material Science &amp; Product Innovations, Machine Elements &amp; Atmospheric Science)</a:t>
            </a:r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B050"/>
                </a:solidFill>
                <a:ea typeface="Montserrat Light" charset="0"/>
                <a:cs typeface="Montserrat Light" charset="0"/>
              </a:rPr>
              <a:t>1 new match making event (space students &amp; space Industry)</a:t>
            </a:r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B050"/>
                </a:solidFill>
                <a:ea typeface="Montserrat Light" charset="0"/>
                <a:cs typeface="Montserrat Light" charset="0"/>
              </a:rPr>
              <a:t>4 new regional space start-ups</a:t>
            </a:r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B050"/>
                </a:solidFill>
                <a:ea typeface="Montserrat Light" charset="0"/>
                <a:cs typeface="Montserrat Light" charset="0"/>
              </a:rPr>
              <a:t>1 new regional start-up within satellite communication</a:t>
            </a:r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B050"/>
                </a:solidFill>
                <a:ea typeface="Montserrat Light" charset="0"/>
                <a:cs typeface="Montserrat Light" charset="0"/>
              </a:rPr>
              <a:t>2 new national space start-ups testing in Testbed Kiruna</a:t>
            </a:r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B050"/>
                </a:solidFill>
                <a:ea typeface="Montserrat Light" charset="0"/>
                <a:cs typeface="Montserrat Light" charset="0"/>
              </a:rPr>
              <a:t>1 new node for Aerospace Cluster Sweden</a:t>
            </a:r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B050"/>
                </a:solidFill>
                <a:ea typeface="Montserrat Light" charset="0"/>
                <a:cs typeface="Montserrat Light" charset="0"/>
              </a:rPr>
              <a:t>1 new node for Big Science Sweden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629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200" b="1" dirty="0" err="1">
                <a:solidFill>
                  <a:schemeClr val="tx2"/>
                </a:solidFill>
              </a:rPr>
              <a:t>Detta</a:t>
            </a:r>
            <a:r>
              <a:rPr lang="en-US" sz="1200" b="1" dirty="0">
                <a:solidFill>
                  <a:schemeClr val="tx2"/>
                </a:solidFill>
              </a:rPr>
              <a:t> star </a:t>
            </a:r>
            <a:r>
              <a:rPr lang="en-US" sz="1200" b="1" dirty="0" err="1">
                <a:solidFill>
                  <a:schemeClr val="tx2"/>
                </a:solidFill>
              </a:rPr>
              <a:t>i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beslutet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från</a:t>
            </a:r>
            <a:r>
              <a:rPr lang="en-US" sz="1200" b="1" dirty="0">
                <a:solidFill>
                  <a:schemeClr val="tx2"/>
                </a:solidFill>
              </a:rPr>
              <a:t> TVV</a:t>
            </a:r>
          </a:p>
          <a:p>
            <a:pPr algn="ctr">
              <a:lnSpc>
                <a:spcPct val="150000"/>
              </a:lnSpc>
            </a:pPr>
            <a:endParaRPr lang="en-US" sz="800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b="1" dirty="0">
                <a:solidFill>
                  <a:schemeClr val="tx2"/>
                </a:solidFill>
                <a:ea typeface="Montserrat" charset="0"/>
                <a:cs typeface="Montserrat" charset="0"/>
              </a:rPr>
              <a:t>OVER ALL GOAL / VISION / PURPOSE</a:t>
            </a:r>
          </a:p>
          <a:p>
            <a:r>
              <a:rPr lang="en-GB" sz="800" spc="300" dirty="0" err="1">
                <a:latin typeface="Arial" panose="020B0604020202020204" pitchFamily="34" charset="0"/>
                <a:cs typeface="Arial" panose="020B0604020202020204" pitchFamily="34" charset="0"/>
              </a:rPr>
              <a:t>Cobtribute</a:t>
            </a:r>
            <a:r>
              <a:rPr lang="en-GB" sz="800" spc="300" dirty="0">
                <a:latin typeface="Arial" panose="020B0604020202020204" pitchFamily="34" charset="0"/>
                <a:cs typeface="Arial" panose="020B0604020202020204" pitchFamily="34" charset="0"/>
              </a:rPr>
              <a:t> to strengthen our area as Sweden’s leading space region and provide a productive and outstanding innovation </a:t>
            </a:r>
            <a:r>
              <a:rPr lang="en-GB" sz="800" spc="300" dirty="0" err="1">
                <a:latin typeface="Arial" panose="020B0604020202020204" pitchFamily="34" charset="0"/>
                <a:cs typeface="Arial" panose="020B0604020202020204" pitchFamily="34" charset="0"/>
              </a:rPr>
              <a:t>invironment</a:t>
            </a:r>
            <a:r>
              <a:rPr lang="en-GB" sz="800" spc="300" dirty="0">
                <a:latin typeface="Arial" panose="020B0604020202020204" pitchFamily="34" charset="0"/>
                <a:cs typeface="Arial" panose="020B0604020202020204" pitchFamily="34" charset="0"/>
              </a:rPr>
              <a:t>. Here, sustainable growth attracts people, new establishments and Investors.  </a:t>
            </a:r>
          </a:p>
          <a:p>
            <a:endParaRPr lang="en-GB" sz="800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b="1" dirty="0">
                <a:solidFill>
                  <a:schemeClr val="tx2"/>
                </a:solidFill>
              </a:rPr>
              <a:t>MAIN GOAL OF THE PROJECT </a:t>
            </a:r>
          </a:p>
          <a:p>
            <a:r>
              <a:rPr lang="en-GB" sz="800" spc="300" dirty="0">
                <a:latin typeface="Arial" panose="020B0604020202020204" pitchFamily="34" charset="0"/>
                <a:cs typeface="Arial" panose="020B0604020202020204" pitchFamily="34" charset="0"/>
              </a:rPr>
              <a:t>Create a strong innovations system for growth in the space industry with a base in collaboration, research, test driven development and </a:t>
            </a:r>
            <a:r>
              <a:rPr lang="en-GB" sz="800" spc="300" dirty="0" err="1">
                <a:latin typeface="Arial" panose="020B0604020202020204" pitchFamily="34" charset="0"/>
                <a:cs typeface="Arial" panose="020B0604020202020204" pitchFamily="34" charset="0"/>
              </a:rPr>
              <a:t>clusetring</a:t>
            </a:r>
            <a:r>
              <a:rPr lang="en-GB" sz="800" spc="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800" dirty="0">
              <a:ea typeface="Montserrat Light" charset="0"/>
              <a:cs typeface="Montserrat Light" charset="0"/>
            </a:endParaRPr>
          </a:p>
          <a:p>
            <a:pPr algn="ctr">
              <a:lnSpc>
                <a:spcPct val="150000"/>
              </a:lnSpc>
            </a:pPr>
            <a:endParaRPr lang="en-US" sz="800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561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200" b="1" dirty="0" err="1">
                <a:solidFill>
                  <a:schemeClr val="tx2"/>
                </a:solidFill>
              </a:rPr>
              <a:t>Detta</a:t>
            </a:r>
            <a:r>
              <a:rPr lang="en-US" sz="1200" b="1" dirty="0">
                <a:solidFill>
                  <a:schemeClr val="tx2"/>
                </a:solidFill>
              </a:rPr>
              <a:t> star </a:t>
            </a:r>
            <a:r>
              <a:rPr lang="en-US" sz="1200" b="1" dirty="0" err="1">
                <a:solidFill>
                  <a:schemeClr val="tx2"/>
                </a:solidFill>
              </a:rPr>
              <a:t>i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beslutet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från</a:t>
            </a:r>
            <a:r>
              <a:rPr lang="en-US" sz="1200" b="1" dirty="0">
                <a:solidFill>
                  <a:schemeClr val="tx2"/>
                </a:solidFill>
              </a:rPr>
              <a:t> TVV</a:t>
            </a:r>
          </a:p>
          <a:p>
            <a:pPr algn="ctr">
              <a:lnSpc>
                <a:spcPct val="150000"/>
              </a:lnSpc>
            </a:pPr>
            <a:endParaRPr lang="en-US" sz="800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b="1" dirty="0">
                <a:solidFill>
                  <a:schemeClr val="tx2"/>
                </a:solidFill>
                <a:ea typeface="Montserrat" charset="0"/>
                <a:cs typeface="Montserrat" charset="0"/>
              </a:rPr>
              <a:t>OVER ALL GOAL / VISION / PURPOSE</a:t>
            </a:r>
          </a:p>
          <a:p>
            <a:r>
              <a:rPr lang="en-GB" sz="800" spc="300" dirty="0" err="1">
                <a:latin typeface="Arial" panose="020B0604020202020204" pitchFamily="34" charset="0"/>
                <a:cs typeface="Arial" panose="020B0604020202020204" pitchFamily="34" charset="0"/>
              </a:rPr>
              <a:t>Cobtribute</a:t>
            </a:r>
            <a:r>
              <a:rPr lang="en-GB" sz="800" spc="300" dirty="0">
                <a:latin typeface="Arial" panose="020B0604020202020204" pitchFamily="34" charset="0"/>
                <a:cs typeface="Arial" panose="020B0604020202020204" pitchFamily="34" charset="0"/>
              </a:rPr>
              <a:t> to strengthen our area as Sweden’s leading space region and provide a productive and outstanding innovation </a:t>
            </a:r>
            <a:r>
              <a:rPr lang="en-GB" sz="800" spc="300" dirty="0" err="1">
                <a:latin typeface="Arial" panose="020B0604020202020204" pitchFamily="34" charset="0"/>
                <a:cs typeface="Arial" panose="020B0604020202020204" pitchFamily="34" charset="0"/>
              </a:rPr>
              <a:t>invironment</a:t>
            </a:r>
            <a:r>
              <a:rPr lang="en-GB" sz="800" spc="300" dirty="0">
                <a:latin typeface="Arial" panose="020B0604020202020204" pitchFamily="34" charset="0"/>
                <a:cs typeface="Arial" panose="020B0604020202020204" pitchFamily="34" charset="0"/>
              </a:rPr>
              <a:t>. Here, sustainable growth attracts people, new establishments and Investors.  </a:t>
            </a:r>
          </a:p>
          <a:p>
            <a:endParaRPr lang="en-GB" sz="800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b="1" dirty="0">
                <a:solidFill>
                  <a:schemeClr val="tx2"/>
                </a:solidFill>
              </a:rPr>
              <a:t>MAIN GOAL OF THE PROJECT </a:t>
            </a:r>
          </a:p>
          <a:p>
            <a:r>
              <a:rPr lang="en-GB" sz="800" spc="300" dirty="0">
                <a:latin typeface="Arial" panose="020B0604020202020204" pitchFamily="34" charset="0"/>
                <a:cs typeface="Arial" panose="020B0604020202020204" pitchFamily="34" charset="0"/>
              </a:rPr>
              <a:t>Create a strong innovations system for growth in the space industry with a base in collaboration, research, test driven development and </a:t>
            </a:r>
            <a:r>
              <a:rPr lang="en-GB" sz="800" spc="300" dirty="0" err="1">
                <a:latin typeface="Arial" panose="020B0604020202020204" pitchFamily="34" charset="0"/>
                <a:cs typeface="Arial" panose="020B0604020202020204" pitchFamily="34" charset="0"/>
              </a:rPr>
              <a:t>clusetring</a:t>
            </a:r>
            <a:r>
              <a:rPr lang="en-GB" sz="800" spc="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800" dirty="0">
              <a:ea typeface="Montserrat Light" charset="0"/>
              <a:cs typeface="Montserrat Light" charset="0"/>
            </a:endParaRPr>
          </a:p>
          <a:p>
            <a:pPr algn="ctr">
              <a:lnSpc>
                <a:spcPct val="150000"/>
              </a:lnSpc>
            </a:pPr>
            <a:endParaRPr lang="en-US" sz="800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647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48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24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</p:spPr>
        <p:txBody>
          <a:bodyPr anchor="b"/>
          <a:lstStyle>
            <a:lvl1pPr algn="ctr">
              <a:defRPr sz="1199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0125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7058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52868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-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040127" y="6905371"/>
            <a:ext cx="4345051" cy="42976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150724" y="6905371"/>
            <a:ext cx="4345051" cy="42976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89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11874826" cy="137464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2502824" y="15240"/>
            <a:ext cx="11874826" cy="1370076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75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937875" cy="13716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937874" y="0"/>
            <a:ext cx="13439776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25006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11158312" y="-1"/>
            <a:ext cx="13219338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477577" cy="13716000"/>
          </a:xfrm>
          <a:solidFill>
            <a:srgbClr val="F3F3F5"/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04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0" y="8503642"/>
            <a:ext cx="24377650" cy="521235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4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80606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</p:spPr>
        <p:txBody>
          <a:bodyPr anchor="b"/>
          <a:lstStyle>
            <a:lvl1pPr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65546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9850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87855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8868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9/4/2019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50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87534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</p:spPr>
        <p:txBody>
          <a:bodyPr anchor="t"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7673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3">
            <a:extLst>
              <a:ext uri="{FF2B5EF4-FFF2-40B4-BE49-F238E27FC236}">
                <a16:creationId xmlns:a16="http://schemas.microsoft.com/office/drawing/2014/main" id="{62268C6C-CAA0-4DFB-A9FC-541863F6F7B0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6992" y="371505"/>
            <a:ext cx="2444043" cy="10178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101520-8917-4F3A-889F-22719FE4095B}"/>
              </a:ext>
            </a:extLst>
          </p:cNvPr>
          <p:cNvSpPr txBox="1"/>
          <p:nvPr userDrawn="1"/>
        </p:nvSpPr>
        <p:spPr>
          <a:xfrm>
            <a:off x="21110742" y="560128"/>
            <a:ext cx="2391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spc="0" dirty="0">
                <a:solidFill>
                  <a:schemeClr val="bg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RIT 2021</a:t>
            </a:r>
          </a:p>
        </p:txBody>
      </p:sp>
    </p:spTree>
    <p:extLst>
      <p:ext uri="{BB962C8B-B14F-4D97-AF65-F5344CB8AC3E}">
        <p14:creationId xmlns:p14="http://schemas.microsoft.com/office/powerpoint/2010/main" val="333984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  <p:sldLayoutId id="2147483967" r:id="rId12"/>
    <p:sldLayoutId id="2147483953" r:id="rId13"/>
    <p:sldLayoutId id="2147484073" r:id="rId14"/>
    <p:sldLayoutId id="2147484081" r:id="rId15"/>
    <p:sldLayoutId id="2147484133" r:id="rId16"/>
    <p:sldLayoutId id="2147484134" r:id="rId17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itspace.se/about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3">
            <a:extLst>
              <a:ext uri="{FF2B5EF4-FFF2-40B4-BE49-F238E27FC236}">
                <a16:creationId xmlns:a16="http://schemas.microsoft.com/office/drawing/2014/main" id="{44EBE91F-9BB8-4A03-A78A-51D457BB7D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8495" y="-39352"/>
            <a:ext cx="33106144" cy="137874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70013" y="3913577"/>
            <a:ext cx="151898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600" dirty="0">
                <a:solidFill>
                  <a:schemeClr val="bg1"/>
                </a:solidFill>
                <a:latin typeface="Arial Black" panose="020B0A04020102020204" pitchFamily="34" charset="0"/>
                <a:ea typeface="Montserrat" charset="0"/>
                <a:cs typeface="Arial" panose="020B0604020202020204" pitchFamily="34" charset="0"/>
              </a:rPr>
              <a:t>RIT2021</a:t>
            </a:r>
            <a:endParaRPr lang="en-US" sz="10000" b="1" spc="600" dirty="0">
              <a:solidFill>
                <a:schemeClr val="bg1"/>
              </a:solidFill>
              <a:latin typeface="Arial Black" panose="020B0A04020102020204" pitchFamily="34" charset="0"/>
              <a:ea typeface="Montserrat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89095" y="5803974"/>
            <a:ext cx="14756875" cy="584775"/>
            <a:chOff x="7829906" y="7863845"/>
            <a:chExt cx="11954742" cy="290966"/>
          </a:xfrm>
        </p:grpSpPr>
        <p:sp>
          <p:nvSpPr>
            <p:cNvPr id="11" name="TextBox 10"/>
            <p:cNvSpPr txBox="1"/>
            <p:nvPr/>
          </p:nvSpPr>
          <p:spPr>
            <a:xfrm>
              <a:off x="7829906" y="7863845"/>
              <a:ext cx="1583270" cy="290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pc="600" dirty="0">
                  <a:solidFill>
                    <a:schemeClr val="bg1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SPACE</a:t>
              </a:r>
              <a:endParaRPr lang="en-US" sz="2400" b="1" spc="600" dirty="0">
                <a:solidFill>
                  <a:schemeClr val="bg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317316" y="7863845"/>
              <a:ext cx="2810461" cy="290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pc="600" dirty="0">
                  <a:solidFill>
                    <a:schemeClr val="bg1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INNOVATION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000232" y="7863845"/>
              <a:ext cx="2037785" cy="290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pc="600" dirty="0">
                  <a:solidFill>
                    <a:schemeClr val="bg1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GROWTH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498894" y="7863845"/>
              <a:ext cx="3285754" cy="290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pc="600" dirty="0">
                  <a:solidFill>
                    <a:schemeClr val="bg1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COOPERATION</a:t>
              </a:r>
              <a:endParaRPr lang="en-US" sz="2400" b="1" spc="600" dirty="0">
                <a:solidFill>
                  <a:schemeClr val="bg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F736931-C4C6-43A9-84EE-3CEB22812F18}"/>
              </a:ext>
            </a:extLst>
          </p:cNvPr>
          <p:cNvSpPr txBox="1"/>
          <p:nvPr/>
        </p:nvSpPr>
        <p:spPr>
          <a:xfrm>
            <a:off x="6617931" y="7673468"/>
            <a:ext cx="12467590" cy="193899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spc="1500" dirty="0">
              <a:solidFill>
                <a:schemeClr val="bg1"/>
              </a:solidFill>
              <a:latin typeface="Arial" panose="020B0604020202020204" pitchFamily="34" charset="0"/>
              <a:ea typeface="Montserrat" charset="0"/>
              <a:cs typeface="Arial" panose="020B0604020202020204" pitchFamily="34" charset="0"/>
            </a:endParaRPr>
          </a:p>
          <a:p>
            <a:pPr algn="ctr" defTabSz="1828434">
              <a:defRPr/>
            </a:pPr>
            <a:r>
              <a:rPr lang="en-US" sz="2400" b="1" spc="1500" dirty="0">
                <a:solidFill>
                  <a:schemeClr val="bg1"/>
                </a:solidFill>
                <a:latin typeface="Arial"/>
                <a:ea typeface="Montserrat" charset="0"/>
                <a:cs typeface="Arial"/>
              </a:rPr>
              <a:t>SPACE INNOVATION FORUM</a:t>
            </a:r>
            <a:endParaRPr lang="en-US" sz="2400" b="1" spc="1500" dirty="0">
              <a:solidFill>
                <a:schemeClr val="bg1"/>
              </a:solidFill>
              <a:latin typeface="Arial" panose="020B0604020202020204" pitchFamily="34" charset="0"/>
              <a:ea typeface="Montserrat" charset="0"/>
              <a:cs typeface="Arial" panose="020B0604020202020204" pitchFamily="34" charset="0"/>
            </a:endParaRPr>
          </a:p>
          <a:p>
            <a:pPr algn="ctr" defTabSz="1828434">
              <a:defRPr/>
            </a:pPr>
            <a:endParaRPr lang="en-US" sz="2400" b="1" spc="1500" dirty="0">
              <a:solidFill>
                <a:schemeClr val="bg1"/>
              </a:solidFill>
              <a:latin typeface="Arial"/>
              <a:ea typeface="Montserrat" charset="0"/>
              <a:cs typeface="Arial"/>
            </a:endParaRPr>
          </a:p>
          <a:p>
            <a:pPr algn="ctr" defTabSz="1828434">
              <a:defRPr/>
            </a:pPr>
            <a:endParaRPr lang="en-US" sz="2400" b="1" spc="1500" dirty="0">
              <a:solidFill>
                <a:schemeClr val="bg1"/>
              </a:solidFill>
              <a:latin typeface="Arial"/>
              <a:ea typeface="Montserrat" charset="0"/>
              <a:cs typeface="Arial"/>
            </a:endParaRPr>
          </a:p>
          <a:p>
            <a:pPr algn="ctr" defTabSz="1828434">
              <a:defRPr/>
            </a:pPr>
            <a:r>
              <a:rPr lang="en-US" sz="2400" b="1" spc="1500" dirty="0">
                <a:solidFill>
                  <a:schemeClr val="bg1"/>
                </a:solidFill>
                <a:latin typeface="Arial"/>
                <a:ea typeface="Montserrat" charset="0"/>
                <a:cs typeface="Arial"/>
              </a:rPr>
              <a:t>4 - 5 SEPTEMBER 2019</a:t>
            </a:r>
            <a:endParaRPr lang="en-US" sz="2400" b="1" spc="1500" dirty="0">
              <a:solidFill>
                <a:schemeClr val="bg1"/>
              </a:solidFill>
              <a:latin typeface="Arial" panose="020B0604020202020204" pitchFamily="34" charset="0"/>
              <a:ea typeface="Montserrat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37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150725" y="5262563"/>
            <a:ext cx="0" cy="85963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4062049" y="9148408"/>
            <a:ext cx="7047365" cy="1137006"/>
            <a:chOff x="1979795" y="8881079"/>
            <a:chExt cx="6187062" cy="1448333"/>
          </a:xfrm>
          <a:solidFill>
            <a:schemeClr val="bg2"/>
          </a:solidFill>
        </p:grpSpPr>
        <p:sp>
          <p:nvSpPr>
            <p:cNvPr id="26" name="Rectangle 25"/>
            <p:cNvSpPr/>
            <p:nvPr/>
          </p:nvSpPr>
          <p:spPr>
            <a:xfrm>
              <a:off x="1979795" y="8881079"/>
              <a:ext cx="6187062" cy="144833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20460" y="9178370"/>
              <a:ext cx="5305733" cy="63308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r" defTabSz="1828434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spc="600" dirty="0">
                  <a:latin typeface="Arial" panose="020B0604020202020204" pitchFamily="34" charset="0"/>
                  <a:ea typeface="Montserrat Light" charset="0"/>
                  <a:cs typeface="Arial" panose="020B0604020202020204" pitchFamily="34" charset="0"/>
                </a:rPr>
                <a:t>TO ESTABLISHING IN RIT 2021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3192036" y="6856026"/>
            <a:ext cx="5764167" cy="1192047"/>
            <a:chOff x="1979795" y="8881079"/>
            <a:chExt cx="6187062" cy="1518445"/>
          </a:xfrm>
          <a:solidFill>
            <a:schemeClr val="bg2"/>
          </a:solidFill>
        </p:grpSpPr>
        <p:sp>
          <p:nvSpPr>
            <p:cNvPr id="29" name="Rectangle 28"/>
            <p:cNvSpPr/>
            <p:nvPr/>
          </p:nvSpPr>
          <p:spPr>
            <a:xfrm>
              <a:off x="1979795" y="8881079"/>
              <a:ext cx="6187062" cy="144833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20460" y="9178370"/>
              <a:ext cx="5305733" cy="12211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defTabSz="1828434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spc="600" dirty="0">
                  <a:latin typeface="Arial" panose="020B0604020202020204" pitchFamily="34" charset="0"/>
                  <a:ea typeface="Montserrat Light" charset="0"/>
                  <a:cs typeface="Arial" panose="020B0604020202020204" pitchFamily="34" charset="0"/>
                </a:rPr>
                <a:t>FROM INITIATING IN RIT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9722161" y="4677895"/>
            <a:ext cx="4857127" cy="113700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898772" y="4944615"/>
            <a:ext cx="4511186" cy="49699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pc="6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BACKGROUND RIT</a:t>
            </a:r>
          </a:p>
        </p:txBody>
      </p:sp>
      <p:sp>
        <p:nvSpPr>
          <p:cNvPr id="16389" name="TextBox 46"/>
          <p:cNvSpPr txBox="1">
            <a:spLocks noChangeArrowheads="1"/>
          </p:cNvSpPr>
          <p:nvPr/>
        </p:nvSpPr>
        <p:spPr bwMode="auto">
          <a:xfrm>
            <a:off x="13192124" y="8281632"/>
            <a:ext cx="7754407" cy="324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x-none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R&amp;D collaboration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x-none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PhDs with the Space Industry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x-none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Centre of Excellence for Space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x-none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Space Innovation Forum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x-none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New Innovation Support System for Space.</a:t>
            </a:r>
          </a:p>
        </p:txBody>
      </p:sp>
      <p:sp>
        <p:nvSpPr>
          <p:cNvPr id="16390" name="TextBox 47"/>
          <p:cNvSpPr txBox="1">
            <a:spLocks noChangeArrowheads="1"/>
          </p:cNvSpPr>
          <p:nvPr/>
        </p:nvSpPr>
        <p:spPr bwMode="auto">
          <a:xfrm>
            <a:off x="3014136" y="10574014"/>
            <a:ext cx="8031689" cy="130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x-none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All our achievements within the RIT project now need to get established and further developed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974301" y="1530140"/>
            <a:ext cx="14515482" cy="2188261"/>
            <a:chOff x="4974301" y="1425636"/>
            <a:chExt cx="14515482" cy="2188261"/>
          </a:xfrm>
        </p:grpSpPr>
        <p:sp>
          <p:nvSpPr>
            <p:cNvPr id="19" name="TextBox 18"/>
            <p:cNvSpPr txBox="1"/>
            <p:nvPr/>
          </p:nvSpPr>
          <p:spPr>
            <a:xfrm>
              <a:off x="5021615" y="1425636"/>
              <a:ext cx="144681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spc="600" dirty="0">
                  <a:solidFill>
                    <a:schemeClr val="tx2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PROJECT BACKGROUND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74301" y="2655237"/>
              <a:ext cx="14515482" cy="958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sv-SE" sz="2000" dirty="0">
                  <a:latin typeface="+mj-lt"/>
                </a:rPr>
                <a:t>THE GOAL OF  </a:t>
              </a:r>
              <a:r>
                <a:rPr lang="sv-SE" sz="2000" spc="600" dirty="0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RIT </a:t>
              </a:r>
              <a:r>
                <a:rPr lang="sv-SE" sz="2000" dirty="0">
                  <a:latin typeface="+mj-lt"/>
                </a:rPr>
                <a:t>WAS TO STRENGTHEN REGIONAL COLLABORATION BETWEEN </a:t>
              </a:r>
            </a:p>
            <a:p>
              <a:pPr algn="ctr">
                <a:lnSpc>
                  <a:spcPct val="150000"/>
                </a:lnSpc>
              </a:pPr>
              <a:r>
                <a:rPr lang="sv-SE" sz="2000" dirty="0">
                  <a:latin typeface="+mj-lt"/>
                </a:rPr>
                <a:t>INDUSTRY, ACADEMIA &amp; ACTORS WITHIN THE INNOVATION SUPPORT SYSTEM 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H="1">
            <a:off x="11731176" y="7297864"/>
            <a:ext cx="89451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1731176" y="9632242"/>
            <a:ext cx="89451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7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roup 408"/>
          <p:cNvGrpSpPr/>
          <p:nvPr/>
        </p:nvGrpSpPr>
        <p:grpSpPr>
          <a:xfrm>
            <a:off x="0" y="1483499"/>
            <a:ext cx="24377650" cy="1811262"/>
            <a:chOff x="0" y="1425636"/>
            <a:chExt cx="24377650" cy="1811262"/>
          </a:xfrm>
        </p:grpSpPr>
        <p:sp>
          <p:nvSpPr>
            <p:cNvPr id="410" name="TextBox 409"/>
            <p:cNvSpPr txBox="1"/>
            <p:nvPr/>
          </p:nvSpPr>
          <p:spPr>
            <a:xfrm>
              <a:off x="0" y="1425636"/>
              <a:ext cx="24377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spc="600" dirty="0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rPr>
                <a:t>SPACE SPIN-OFFs IN THE NORTH</a:t>
              </a: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4974301" y="2739902"/>
              <a:ext cx="14515482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 spc="300" dirty="0">
                  <a:latin typeface="+mj-lt"/>
                  <a:ea typeface="Montserrat" charset="0"/>
                  <a:cs typeface="Montserrat" charset="0"/>
                </a:rPr>
                <a:t>AROUND 2015 BEFORE THE RIT PROJECT</a:t>
              </a:r>
            </a:p>
          </p:txBody>
        </p:sp>
      </p:grpSp>
      <p:pic>
        <p:nvPicPr>
          <p:cNvPr id="42" name="Bildobjekt 41">
            <a:extLst>
              <a:ext uri="{FF2B5EF4-FFF2-40B4-BE49-F238E27FC236}">
                <a16:creationId xmlns:a16="http://schemas.microsoft.com/office/drawing/2014/main" id="{A982C61B-559F-478E-A03B-2A0DD41A1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73" t="16734" r="43550" b="9439"/>
          <a:stretch/>
        </p:blipFill>
        <p:spPr>
          <a:xfrm>
            <a:off x="9206128" y="3666018"/>
            <a:ext cx="4623300" cy="9371548"/>
          </a:xfrm>
          <a:prstGeom prst="rect">
            <a:avLst/>
          </a:prstGeom>
        </p:spPr>
      </p:pic>
      <p:sp>
        <p:nvSpPr>
          <p:cNvPr id="43" name="Rektangel 42">
            <a:extLst>
              <a:ext uri="{FF2B5EF4-FFF2-40B4-BE49-F238E27FC236}">
                <a16:creationId xmlns:a16="http://schemas.microsoft.com/office/drawing/2014/main" id="{4A4A7350-95BF-46C5-8C5C-411C89C7CAB4}"/>
              </a:ext>
            </a:extLst>
          </p:cNvPr>
          <p:cNvSpPr/>
          <p:nvPr/>
        </p:nvSpPr>
        <p:spPr>
          <a:xfrm>
            <a:off x="13123580" y="5937433"/>
            <a:ext cx="1640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TeleWide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0EFA65DF-F674-4B6D-9BF6-20D864A18AA1}"/>
              </a:ext>
            </a:extLst>
          </p:cNvPr>
          <p:cNvSpPr/>
          <p:nvPr/>
        </p:nvSpPr>
        <p:spPr>
          <a:xfrm>
            <a:off x="13386575" y="5400999"/>
            <a:ext cx="1197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NordNav</a:t>
            </a:r>
            <a:endParaRPr lang="sv-SE" sz="20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D8A97100-406F-4D89-9A5E-3999F17A65CE}"/>
              </a:ext>
            </a:extLst>
          </p:cNvPr>
          <p:cNvSpPr/>
          <p:nvPr/>
        </p:nvSpPr>
        <p:spPr>
          <a:xfrm>
            <a:off x="13162045" y="4910417"/>
            <a:ext cx="1439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Satmission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966DB46D-7D76-403B-88E8-1E818D1D0C00}"/>
              </a:ext>
            </a:extLst>
          </p:cNvPr>
          <p:cNvSpPr/>
          <p:nvPr/>
        </p:nvSpPr>
        <p:spPr>
          <a:xfrm>
            <a:off x="12671652" y="8859865"/>
            <a:ext cx="1752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ÅAC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Microtec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D176AD63-94B3-489B-9D4E-B8DE5A49C437}"/>
              </a:ext>
            </a:extLst>
          </p:cNvPr>
          <p:cNvSpPr/>
          <p:nvPr/>
        </p:nvSpPr>
        <p:spPr>
          <a:xfrm>
            <a:off x="14540699" y="8856755"/>
            <a:ext cx="2879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NanoSpace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GomSpace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2C9028F4-6FC5-4E6B-B645-C4B92A326FD8}"/>
              </a:ext>
            </a:extLst>
          </p:cNvPr>
          <p:cNvSpPr/>
          <p:nvPr/>
        </p:nvSpPr>
        <p:spPr>
          <a:xfrm>
            <a:off x="13139791" y="9334128"/>
            <a:ext cx="1056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ECAPS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8A336509-D3BB-4183-A323-6B92D48DFC8D}"/>
              </a:ext>
            </a:extLst>
          </p:cNvPr>
          <p:cNvSpPr/>
          <p:nvPr/>
        </p:nvSpPr>
        <p:spPr>
          <a:xfrm>
            <a:off x="14245373" y="9334126"/>
            <a:ext cx="9943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C2SAT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D7EB3ACE-379F-4DF4-B183-40B49971232F}"/>
              </a:ext>
            </a:extLst>
          </p:cNvPr>
          <p:cNvSpPr/>
          <p:nvPr/>
        </p:nvSpPr>
        <p:spPr>
          <a:xfrm>
            <a:off x="15444988" y="9334123"/>
            <a:ext cx="1737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Spacemetrics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E554359F-CB6C-4A79-B39B-6E8F0EE356F4}"/>
              </a:ext>
            </a:extLst>
          </p:cNvPr>
          <p:cNvSpPr/>
          <p:nvPr/>
        </p:nvSpPr>
        <p:spPr>
          <a:xfrm>
            <a:off x="12805593" y="9857093"/>
            <a:ext cx="1495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Spectrogon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EDC82D2F-7211-44CF-9372-5C4CF2CF2487}"/>
              </a:ext>
            </a:extLst>
          </p:cNvPr>
          <p:cNvSpPr/>
          <p:nvPr/>
        </p:nvSpPr>
        <p:spPr>
          <a:xfrm>
            <a:off x="14521312" y="9857093"/>
            <a:ext cx="1495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Spectrogon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5532CC2C-EB95-4B84-BFA4-A065E3EC75EC}"/>
              </a:ext>
            </a:extLst>
          </p:cNvPr>
          <p:cNvSpPr/>
          <p:nvPr/>
        </p:nvSpPr>
        <p:spPr>
          <a:xfrm>
            <a:off x="16146974" y="9790915"/>
            <a:ext cx="1754006" cy="523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Speed</a:t>
            </a:r>
            <a:r>
              <a:rPr lang="sv-SE" sz="2799" dirty="0"/>
              <a:t>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0E204E1D-2FAB-4B3D-9B2F-3D3E55EC4FE1}"/>
              </a:ext>
            </a:extLst>
          </p:cNvPr>
          <p:cNvSpPr/>
          <p:nvPr/>
        </p:nvSpPr>
        <p:spPr>
          <a:xfrm>
            <a:off x="12918355" y="10393527"/>
            <a:ext cx="2127505" cy="523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Umbilical</a:t>
            </a:r>
            <a:r>
              <a:rPr lang="sv-SE" sz="2799" dirty="0"/>
              <a:t>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91764A8C-590E-435A-823B-BEBB81852C16}"/>
              </a:ext>
            </a:extLst>
          </p:cNvPr>
          <p:cNvSpPr/>
          <p:nvPr/>
        </p:nvSpPr>
        <p:spPr>
          <a:xfrm>
            <a:off x="15116212" y="10452328"/>
            <a:ext cx="1197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Comlase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97655FD1-5760-4F40-993E-2FB1A9C921AE}"/>
              </a:ext>
            </a:extLst>
          </p:cNvPr>
          <p:cNvSpPr/>
          <p:nvPr/>
        </p:nvSpPr>
        <p:spPr>
          <a:xfrm>
            <a:off x="16354625" y="10467027"/>
            <a:ext cx="21307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YoYo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E4B22EDC-61FB-4971-B294-5FC28A5BC88C}"/>
              </a:ext>
            </a:extLst>
          </p:cNvPr>
          <p:cNvSpPr/>
          <p:nvPr/>
        </p:nvSpPr>
        <p:spPr>
          <a:xfrm>
            <a:off x="12872921" y="11166331"/>
            <a:ext cx="32896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Instrument Control Sweden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20DF6B55-F4BD-4687-98EA-32CC60811F5A}"/>
              </a:ext>
            </a:extLst>
          </p:cNvPr>
          <p:cNvSpPr/>
          <p:nvPr/>
        </p:nvSpPr>
        <p:spPr>
          <a:xfrm>
            <a:off x="6265032" y="9956734"/>
            <a:ext cx="2624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Forsway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Scandinavia</a:t>
            </a:r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0E597634-3340-4851-BE70-AF66611370F3}"/>
              </a:ext>
            </a:extLst>
          </p:cNvPr>
          <p:cNvSpPr/>
          <p:nvPr/>
        </p:nvSpPr>
        <p:spPr>
          <a:xfrm>
            <a:off x="6596634" y="10537505"/>
            <a:ext cx="2589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Omnisys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Instruments</a:t>
            </a:r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7BA5D954-8579-4B4F-8192-52F70272558F}"/>
              </a:ext>
            </a:extLst>
          </p:cNvPr>
          <p:cNvSpPr/>
          <p:nvPr/>
        </p:nvSpPr>
        <p:spPr>
          <a:xfrm>
            <a:off x="3727806" y="10548417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Polymer Kompositer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4A7B0DB8-0CCC-4102-BDC6-9DC898D47EEE}"/>
              </a:ext>
            </a:extLst>
          </p:cNvPr>
          <p:cNvSpPr/>
          <p:nvPr/>
        </p:nvSpPr>
        <p:spPr>
          <a:xfrm>
            <a:off x="4044158" y="9943935"/>
            <a:ext cx="2008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Aeroflex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Geisler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CDC9D661-7EA4-428B-BD15-1622C97F7810}"/>
              </a:ext>
            </a:extLst>
          </p:cNvPr>
          <p:cNvSpPr/>
          <p:nvPr/>
        </p:nvSpPr>
        <p:spPr>
          <a:xfrm>
            <a:off x="6724830" y="11170557"/>
            <a:ext cx="12958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Imego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AB</a:t>
            </a:r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8491AD47-D14F-479A-9DCB-F98D90D41E19}"/>
              </a:ext>
            </a:extLst>
          </p:cNvPr>
          <p:cNvSpPr/>
          <p:nvPr/>
        </p:nvSpPr>
        <p:spPr>
          <a:xfrm>
            <a:off x="13229591" y="11680279"/>
            <a:ext cx="2278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APR Technologies</a:t>
            </a:r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34D560EA-550A-4C2F-B3D2-9D3D45A28024}"/>
              </a:ext>
            </a:extLst>
          </p:cNvPr>
          <p:cNvSpPr/>
          <p:nvPr/>
        </p:nvSpPr>
        <p:spPr>
          <a:xfrm>
            <a:off x="17450464" y="8841304"/>
            <a:ext cx="1596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BruhnSpace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A3A0AE6A-754E-498E-9F80-002D23168B44}"/>
              </a:ext>
            </a:extLst>
          </p:cNvPr>
          <p:cNvSpPr/>
          <p:nvPr/>
        </p:nvSpPr>
        <p:spPr>
          <a:xfrm>
            <a:off x="17199740" y="9243987"/>
            <a:ext cx="2662908" cy="523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Brockman</a:t>
            </a:r>
            <a:r>
              <a:rPr lang="sv-SE" sz="2799" dirty="0"/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Geomatics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A5C5AC76-DFB3-4477-9CB5-B9DF3E13F93C}"/>
              </a:ext>
            </a:extLst>
          </p:cNvPr>
          <p:cNvSpPr/>
          <p:nvPr/>
        </p:nvSpPr>
        <p:spPr>
          <a:xfrm>
            <a:off x="5235409" y="11154084"/>
            <a:ext cx="1309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Carmenta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9D0AE699-A950-46D7-8F3F-D7912C7E93CF}"/>
              </a:ext>
            </a:extLst>
          </p:cNvPr>
          <p:cNvSpPr/>
          <p:nvPr/>
        </p:nvSpPr>
        <p:spPr>
          <a:xfrm>
            <a:off x="15699529" y="11701838"/>
            <a:ext cx="1592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DST Control</a:t>
            </a:r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3AE4C3D8-CAB2-4D2F-A95E-C0751ECA3714}"/>
              </a:ext>
            </a:extLst>
          </p:cNvPr>
          <p:cNvSpPr/>
          <p:nvPr/>
        </p:nvSpPr>
        <p:spPr>
          <a:xfrm>
            <a:off x="8228459" y="11159407"/>
            <a:ext cx="995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Gotmic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FA513912-85F6-4C65-98FF-2C72019E9BA6}"/>
              </a:ext>
            </a:extLst>
          </p:cNvPr>
          <p:cNvSpPr/>
          <p:nvPr/>
        </p:nvSpPr>
        <p:spPr>
          <a:xfrm>
            <a:off x="18030720" y="9857093"/>
            <a:ext cx="997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IRnova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11F5C811-8557-483A-80B8-FCF13C233028}"/>
              </a:ext>
            </a:extLst>
          </p:cNvPr>
          <p:cNvSpPr/>
          <p:nvPr/>
        </p:nvSpPr>
        <p:spPr>
          <a:xfrm>
            <a:off x="19161925" y="8813136"/>
            <a:ext cx="1212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NanOSC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1C23E12B-8EA2-490A-A643-966B4AA8BFA6}"/>
              </a:ext>
            </a:extLst>
          </p:cNvPr>
          <p:cNvSpPr/>
          <p:nvPr/>
        </p:nvSpPr>
        <p:spPr>
          <a:xfrm>
            <a:off x="16306424" y="11170557"/>
            <a:ext cx="1209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STARCS</a:t>
            </a: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E0734D84-9494-4B5E-8C69-D580B22630C6}"/>
              </a:ext>
            </a:extLst>
          </p:cNvPr>
          <p:cNvSpPr/>
          <p:nvPr/>
        </p:nvSpPr>
        <p:spPr>
          <a:xfrm>
            <a:off x="6215398" y="9418034"/>
            <a:ext cx="2844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Wasa Millimeter Waves</a:t>
            </a:r>
          </a:p>
        </p:txBody>
      </p:sp>
      <p:pic>
        <p:nvPicPr>
          <p:cNvPr id="73" name="Bildobjekt 72">
            <a:extLst>
              <a:ext uri="{FF2B5EF4-FFF2-40B4-BE49-F238E27FC236}">
                <a16:creationId xmlns:a16="http://schemas.microsoft.com/office/drawing/2014/main" id="{ED80527B-26DF-4A16-BDAE-029A6AF31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8355" y="3795947"/>
            <a:ext cx="911069" cy="911069"/>
          </a:xfrm>
          <a:prstGeom prst="rect">
            <a:avLst/>
          </a:prstGeom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1BA647AA-3155-40C6-B1B3-4D4E1FF78E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8" b="1031"/>
          <a:stretch/>
        </p:blipFill>
        <p:spPr>
          <a:xfrm>
            <a:off x="5424103" y="8605444"/>
            <a:ext cx="1973521" cy="554050"/>
          </a:xfrm>
          <a:prstGeom prst="rect">
            <a:avLst/>
          </a:prstGeom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38C5A910-F9CD-40C9-9067-4D4C5B4396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0" t="36238" r="3231" b="5663"/>
          <a:stretch/>
        </p:blipFill>
        <p:spPr>
          <a:xfrm>
            <a:off x="7735497" y="8245700"/>
            <a:ext cx="2120290" cy="853084"/>
          </a:xfrm>
          <a:prstGeom prst="rect">
            <a:avLst/>
          </a:prstGeom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41A774B9-212B-4991-B89D-BA57C26B7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710" y="7818867"/>
            <a:ext cx="873431" cy="873431"/>
          </a:xfrm>
          <a:prstGeom prst="rect">
            <a:avLst/>
          </a:prstGeom>
        </p:spPr>
      </p:pic>
      <p:pic>
        <p:nvPicPr>
          <p:cNvPr id="77" name="Bildobjekt 76">
            <a:extLst>
              <a:ext uri="{FF2B5EF4-FFF2-40B4-BE49-F238E27FC236}">
                <a16:creationId xmlns:a16="http://schemas.microsoft.com/office/drawing/2014/main" id="{E543FD2F-8DDE-496B-9D05-F43CB93158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3408" y="7640168"/>
            <a:ext cx="2160221" cy="72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7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roup 408"/>
          <p:cNvGrpSpPr/>
          <p:nvPr/>
        </p:nvGrpSpPr>
        <p:grpSpPr>
          <a:xfrm>
            <a:off x="0" y="1483499"/>
            <a:ext cx="24377650" cy="2308324"/>
            <a:chOff x="4313916" y="1425636"/>
            <a:chExt cx="15883566" cy="2308324"/>
          </a:xfrm>
        </p:grpSpPr>
        <p:sp>
          <p:nvSpPr>
            <p:cNvPr id="410" name="TextBox 409"/>
            <p:cNvSpPr txBox="1"/>
            <p:nvPr/>
          </p:nvSpPr>
          <p:spPr>
            <a:xfrm>
              <a:off x="4313916" y="1425636"/>
              <a:ext cx="1588356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spc="600" dirty="0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rPr>
                <a:t>SPACE SPIN-OFFs IN THE NORTH</a:t>
              </a: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4974301" y="2638304"/>
              <a:ext cx="14515482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 spc="300" dirty="0">
                  <a:solidFill>
                    <a:srgbClr val="00B050"/>
                  </a:solidFill>
                  <a:latin typeface="+mj-lt"/>
                  <a:ea typeface="Montserrat" charset="0"/>
                  <a:cs typeface="Montserrat" charset="0"/>
                </a:rPr>
                <a:t>AROUND 2018 AFTER THE RIT PROJECT</a:t>
              </a:r>
            </a:p>
          </p:txBody>
        </p:sp>
      </p:grpSp>
      <p:pic>
        <p:nvPicPr>
          <p:cNvPr id="525" name="Bildobjekt 524">
            <a:extLst>
              <a:ext uri="{FF2B5EF4-FFF2-40B4-BE49-F238E27FC236}">
                <a16:creationId xmlns:a16="http://schemas.microsoft.com/office/drawing/2014/main" id="{A0DE1E1B-0395-4042-AEA2-C13BF39B97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73" t="16734" r="43550" b="9439"/>
          <a:stretch/>
        </p:blipFill>
        <p:spPr>
          <a:xfrm>
            <a:off x="9206128" y="3666018"/>
            <a:ext cx="4623300" cy="9371548"/>
          </a:xfrm>
          <a:prstGeom prst="rect">
            <a:avLst/>
          </a:prstGeom>
        </p:spPr>
      </p:pic>
      <p:sp>
        <p:nvSpPr>
          <p:cNvPr id="526" name="Rektangel 525">
            <a:extLst>
              <a:ext uri="{FF2B5EF4-FFF2-40B4-BE49-F238E27FC236}">
                <a16:creationId xmlns:a16="http://schemas.microsoft.com/office/drawing/2014/main" id="{743BF4B7-6E7D-4C87-83FC-66F22E15D42D}"/>
              </a:ext>
            </a:extLst>
          </p:cNvPr>
          <p:cNvSpPr/>
          <p:nvPr/>
        </p:nvSpPr>
        <p:spPr>
          <a:xfrm>
            <a:off x="13123580" y="5937433"/>
            <a:ext cx="1640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TeleWide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</a:t>
            </a:r>
          </a:p>
        </p:txBody>
      </p:sp>
      <p:sp>
        <p:nvSpPr>
          <p:cNvPr id="527" name="Rektangel 526">
            <a:extLst>
              <a:ext uri="{FF2B5EF4-FFF2-40B4-BE49-F238E27FC236}">
                <a16:creationId xmlns:a16="http://schemas.microsoft.com/office/drawing/2014/main" id="{712A27EA-7401-4510-BB8E-17AE8116D88C}"/>
              </a:ext>
            </a:extLst>
          </p:cNvPr>
          <p:cNvSpPr/>
          <p:nvPr/>
        </p:nvSpPr>
        <p:spPr>
          <a:xfrm>
            <a:off x="13386575" y="5400999"/>
            <a:ext cx="1197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NordNav</a:t>
            </a:r>
            <a:endParaRPr lang="sv-SE" sz="20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8" name="Rektangel 527">
            <a:extLst>
              <a:ext uri="{FF2B5EF4-FFF2-40B4-BE49-F238E27FC236}">
                <a16:creationId xmlns:a16="http://schemas.microsoft.com/office/drawing/2014/main" id="{8F4D36BE-45B7-4B48-8987-F5C15E607CC4}"/>
              </a:ext>
            </a:extLst>
          </p:cNvPr>
          <p:cNvSpPr/>
          <p:nvPr/>
        </p:nvSpPr>
        <p:spPr>
          <a:xfrm>
            <a:off x="13162045" y="4910417"/>
            <a:ext cx="1439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Satmission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9" name="Rektangel 528">
            <a:extLst>
              <a:ext uri="{FF2B5EF4-FFF2-40B4-BE49-F238E27FC236}">
                <a16:creationId xmlns:a16="http://schemas.microsoft.com/office/drawing/2014/main" id="{C4857656-D7DF-46C6-AC26-7D5A6200D2F7}"/>
              </a:ext>
            </a:extLst>
          </p:cNvPr>
          <p:cNvSpPr/>
          <p:nvPr/>
        </p:nvSpPr>
        <p:spPr>
          <a:xfrm>
            <a:off x="12671652" y="8859865"/>
            <a:ext cx="1752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ÅAC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Microtec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0" name="Rektangel 529">
            <a:extLst>
              <a:ext uri="{FF2B5EF4-FFF2-40B4-BE49-F238E27FC236}">
                <a16:creationId xmlns:a16="http://schemas.microsoft.com/office/drawing/2014/main" id="{CA0F4C95-2B9A-44F1-994F-980F5B8C973E}"/>
              </a:ext>
            </a:extLst>
          </p:cNvPr>
          <p:cNvSpPr/>
          <p:nvPr/>
        </p:nvSpPr>
        <p:spPr>
          <a:xfrm>
            <a:off x="14540699" y="8856755"/>
            <a:ext cx="2879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NanoSpace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GomSpace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1" name="Rektangel 530">
            <a:extLst>
              <a:ext uri="{FF2B5EF4-FFF2-40B4-BE49-F238E27FC236}">
                <a16:creationId xmlns:a16="http://schemas.microsoft.com/office/drawing/2014/main" id="{C136407E-632B-49A2-AA72-B328ECB39585}"/>
              </a:ext>
            </a:extLst>
          </p:cNvPr>
          <p:cNvSpPr/>
          <p:nvPr/>
        </p:nvSpPr>
        <p:spPr>
          <a:xfrm>
            <a:off x="13139791" y="9334128"/>
            <a:ext cx="1056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ECAPS</a:t>
            </a:r>
          </a:p>
        </p:txBody>
      </p:sp>
      <p:sp>
        <p:nvSpPr>
          <p:cNvPr id="532" name="Rektangel 531">
            <a:extLst>
              <a:ext uri="{FF2B5EF4-FFF2-40B4-BE49-F238E27FC236}">
                <a16:creationId xmlns:a16="http://schemas.microsoft.com/office/drawing/2014/main" id="{7E0B4386-B58F-41A1-B75B-40757DDDBB77}"/>
              </a:ext>
            </a:extLst>
          </p:cNvPr>
          <p:cNvSpPr/>
          <p:nvPr/>
        </p:nvSpPr>
        <p:spPr>
          <a:xfrm>
            <a:off x="14245373" y="9334126"/>
            <a:ext cx="9943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C2SAT</a:t>
            </a:r>
          </a:p>
        </p:txBody>
      </p:sp>
      <p:sp>
        <p:nvSpPr>
          <p:cNvPr id="533" name="Rektangel 532">
            <a:extLst>
              <a:ext uri="{FF2B5EF4-FFF2-40B4-BE49-F238E27FC236}">
                <a16:creationId xmlns:a16="http://schemas.microsoft.com/office/drawing/2014/main" id="{6FFE5C94-713B-478F-AE9F-CF6B381B040E}"/>
              </a:ext>
            </a:extLst>
          </p:cNvPr>
          <p:cNvSpPr/>
          <p:nvPr/>
        </p:nvSpPr>
        <p:spPr>
          <a:xfrm>
            <a:off x="15444988" y="9334123"/>
            <a:ext cx="1737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Spacemetrics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4" name="Rektangel 533">
            <a:extLst>
              <a:ext uri="{FF2B5EF4-FFF2-40B4-BE49-F238E27FC236}">
                <a16:creationId xmlns:a16="http://schemas.microsoft.com/office/drawing/2014/main" id="{332D19AA-3DBE-4BB1-8E38-FD7BF82A9A84}"/>
              </a:ext>
            </a:extLst>
          </p:cNvPr>
          <p:cNvSpPr/>
          <p:nvPr/>
        </p:nvSpPr>
        <p:spPr>
          <a:xfrm>
            <a:off x="12805593" y="9857093"/>
            <a:ext cx="1495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Spectrogon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5" name="Rektangel 534">
            <a:extLst>
              <a:ext uri="{FF2B5EF4-FFF2-40B4-BE49-F238E27FC236}">
                <a16:creationId xmlns:a16="http://schemas.microsoft.com/office/drawing/2014/main" id="{CEDA3328-90E6-4FB6-AF1B-066BC10D5FA7}"/>
              </a:ext>
            </a:extLst>
          </p:cNvPr>
          <p:cNvSpPr/>
          <p:nvPr/>
        </p:nvSpPr>
        <p:spPr>
          <a:xfrm>
            <a:off x="14521312" y="9857093"/>
            <a:ext cx="1495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Spectrogon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6" name="Rektangel 535">
            <a:extLst>
              <a:ext uri="{FF2B5EF4-FFF2-40B4-BE49-F238E27FC236}">
                <a16:creationId xmlns:a16="http://schemas.microsoft.com/office/drawing/2014/main" id="{598535F3-A73D-4694-BD30-5BAA7F9B9232}"/>
              </a:ext>
            </a:extLst>
          </p:cNvPr>
          <p:cNvSpPr/>
          <p:nvPr/>
        </p:nvSpPr>
        <p:spPr>
          <a:xfrm>
            <a:off x="16146974" y="9790915"/>
            <a:ext cx="1754006" cy="523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Speed</a:t>
            </a:r>
            <a:r>
              <a:rPr lang="sv-SE" sz="2799" dirty="0"/>
              <a:t>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</a:p>
        </p:txBody>
      </p:sp>
      <p:sp>
        <p:nvSpPr>
          <p:cNvPr id="537" name="Rektangel 536">
            <a:extLst>
              <a:ext uri="{FF2B5EF4-FFF2-40B4-BE49-F238E27FC236}">
                <a16:creationId xmlns:a16="http://schemas.microsoft.com/office/drawing/2014/main" id="{381F2EFC-980C-4ACC-80B3-BF71D87473D4}"/>
              </a:ext>
            </a:extLst>
          </p:cNvPr>
          <p:cNvSpPr/>
          <p:nvPr/>
        </p:nvSpPr>
        <p:spPr>
          <a:xfrm>
            <a:off x="12918355" y="10393527"/>
            <a:ext cx="2127505" cy="523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Umbilical</a:t>
            </a:r>
            <a:r>
              <a:rPr lang="sv-SE" sz="2799" dirty="0"/>
              <a:t>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538" name="Rektangel 537">
            <a:extLst>
              <a:ext uri="{FF2B5EF4-FFF2-40B4-BE49-F238E27FC236}">
                <a16:creationId xmlns:a16="http://schemas.microsoft.com/office/drawing/2014/main" id="{9C0EAD68-CB63-440B-BB2F-9E099926D48A}"/>
              </a:ext>
            </a:extLst>
          </p:cNvPr>
          <p:cNvSpPr/>
          <p:nvPr/>
        </p:nvSpPr>
        <p:spPr>
          <a:xfrm>
            <a:off x="15116212" y="10452328"/>
            <a:ext cx="1197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Comlase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9" name="Rektangel 538">
            <a:extLst>
              <a:ext uri="{FF2B5EF4-FFF2-40B4-BE49-F238E27FC236}">
                <a16:creationId xmlns:a16="http://schemas.microsoft.com/office/drawing/2014/main" id="{6B866E1D-E52A-4FB3-A248-8BE788ACC70C}"/>
              </a:ext>
            </a:extLst>
          </p:cNvPr>
          <p:cNvSpPr/>
          <p:nvPr/>
        </p:nvSpPr>
        <p:spPr>
          <a:xfrm>
            <a:off x="16354625" y="10467027"/>
            <a:ext cx="21307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YoYo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0" name="Rektangel 539">
            <a:extLst>
              <a:ext uri="{FF2B5EF4-FFF2-40B4-BE49-F238E27FC236}">
                <a16:creationId xmlns:a16="http://schemas.microsoft.com/office/drawing/2014/main" id="{EB55DF8D-7D8F-499A-A9EA-E4BC0D4E3004}"/>
              </a:ext>
            </a:extLst>
          </p:cNvPr>
          <p:cNvSpPr/>
          <p:nvPr/>
        </p:nvSpPr>
        <p:spPr>
          <a:xfrm>
            <a:off x="12872921" y="11166331"/>
            <a:ext cx="32896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Instrument Control Sweden</a:t>
            </a:r>
          </a:p>
        </p:txBody>
      </p:sp>
      <p:sp>
        <p:nvSpPr>
          <p:cNvPr id="541" name="Rektangel 540">
            <a:extLst>
              <a:ext uri="{FF2B5EF4-FFF2-40B4-BE49-F238E27FC236}">
                <a16:creationId xmlns:a16="http://schemas.microsoft.com/office/drawing/2014/main" id="{F86E1128-03B8-4C2A-BC8B-9A1776BE8D3D}"/>
              </a:ext>
            </a:extLst>
          </p:cNvPr>
          <p:cNvSpPr/>
          <p:nvPr/>
        </p:nvSpPr>
        <p:spPr>
          <a:xfrm>
            <a:off x="6265032" y="9956734"/>
            <a:ext cx="2624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Forsway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Scandinavia</a:t>
            </a:r>
          </a:p>
        </p:txBody>
      </p:sp>
      <p:sp>
        <p:nvSpPr>
          <p:cNvPr id="542" name="Rektangel 541">
            <a:extLst>
              <a:ext uri="{FF2B5EF4-FFF2-40B4-BE49-F238E27FC236}">
                <a16:creationId xmlns:a16="http://schemas.microsoft.com/office/drawing/2014/main" id="{9B847731-D5A5-449C-9E2A-FE635A19A03B}"/>
              </a:ext>
            </a:extLst>
          </p:cNvPr>
          <p:cNvSpPr/>
          <p:nvPr/>
        </p:nvSpPr>
        <p:spPr>
          <a:xfrm>
            <a:off x="6596634" y="10537505"/>
            <a:ext cx="2589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Omnisys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Instruments</a:t>
            </a:r>
          </a:p>
        </p:txBody>
      </p:sp>
      <p:sp>
        <p:nvSpPr>
          <p:cNvPr id="543" name="Rektangel 542">
            <a:extLst>
              <a:ext uri="{FF2B5EF4-FFF2-40B4-BE49-F238E27FC236}">
                <a16:creationId xmlns:a16="http://schemas.microsoft.com/office/drawing/2014/main" id="{F357D48D-D772-4D7D-9AF7-8D2B5F5408DC}"/>
              </a:ext>
            </a:extLst>
          </p:cNvPr>
          <p:cNvSpPr/>
          <p:nvPr/>
        </p:nvSpPr>
        <p:spPr>
          <a:xfrm>
            <a:off x="3727806" y="10548417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Polymer Kompositer</a:t>
            </a:r>
          </a:p>
        </p:txBody>
      </p:sp>
      <p:sp>
        <p:nvSpPr>
          <p:cNvPr id="544" name="Rektangel 543">
            <a:extLst>
              <a:ext uri="{FF2B5EF4-FFF2-40B4-BE49-F238E27FC236}">
                <a16:creationId xmlns:a16="http://schemas.microsoft.com/office/drawing/2014/main" id="{6CECF0FF-A692-4E31-ABB8-64CDD6BD3438}"/>
              </a:ext>
            </a:extLst>
          </p:cNvPr>
          <p:cNvSpPr/>
          <p:nvPr/>
        </p:nvSpPr>
        <p:spPr>
          <a:xfrm>
            <a:off x="4044158" y="9943935"/>
            <a:ext cx="2008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Aeroflex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Geisler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5" name="Rektangel 544">
            <a:extLst>
              <a:ext uri="{FF2B5EF4-FFF2-40B4-BE49-F238E27FC236}">
                <a16:creationId xmlns:a16="http://schemas.microsoft.com/office/drawing/2014/main" id="{42A28B30-78F5-4E81-BAD9-3EF9B301A041}"/>
              </a:ext>
            </a:extLst>
          </p:cNvPr>
          <p:cNvSpPr/>
          <p:nvPr/>
        </p:nvSpPr>
        <p:spPr>
          <a:xfrm>
            <a:off x="6724830" y="11170557"/>
            <a:ext cx="12958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Imego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AB</a:t>
            </a:r>
          </a:p>
        </p:txBody>
      </p:sp>
      <p:sp>
        <p:nvSpPr>
          <p:cNvPr id="546" name="Rektangel 545">
            <a:extLst>
              <a:ext uri="{FF2B5EF4-FFF2-40B4-BE49-F238E27FC236}">
                <a16:creationId xmlns:a16="http://schemas.microsoft.com/office/drawing/2014/main" id="{8D3FA55F-F499-49E8-B6B8-E4D8B3661D66}"/>
              </a:ext>
            </a:extLst>
          </p:cNvPr>
          <p:cNvSpPr/>
          <p:nvPr/>
        </p:nvSpPr>
        <p:spPr>
          <a:xfrm>
            <a:off x="13229591" y="11680279"/>
            <a:ext cx="2278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APR Technologies</a:t>
            </a:r>
          </a:p>
        </p:txBody>
      </p:sp>
      <p:sp>
        <p:nvSpPr>
          <p:cNvPr id="547" name="Rektangel 546">
            <a:extLst>
              <a:ext uri="{FF2B5EF4-FFF2-40B4-BE49-F238E27FC236}">
                <a16:creationId xmlns:a16="http://schemas.microsoft.com/office/drawing/2014/main" id="{25207F4B-8E2F-41D5-8AE4-67995701117F}"/>
              </a:ext>
            </a:extLst>
          </p:cNvPr>
          <p:cNvSpPr/>
          <p:nvPr/>
        </p:nvSpPr>
        <p:spPr>
          <a:xfrm>
            <a:off x="17450464" y="8841304"/>
            <a:ext cx="1596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BruhnSpace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8" name="Rektangel 547">
            <a:extLst>
              <a:ext uri="{FF2B5EF4-FFF2-40B4-BE49-F238E27FC236}">
                <a16:creationId xmlns:a16="http://schemas.microsoft.com/office/drawing/2014/main" id="{0D818862-55CC-48BF-B676-5C797C46A761}"/>
              </a:ext>
            </a:extLst>
          </p:cNvPr>
          <p:cNvSpPr/>
          <p:nvPr/>
        </p:nvSpPr>
        <p:spPr>
          <a:xfrm>
            <a:off x="17199740" y="9243987"/>
            <a:ext cx="2662908" cy="523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Brockman</a:t>
            </a:r>
            <a:r>
              <a:rPr lang="sv-SE" sz="2799" dirty="0"/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Geomatics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9" name="Rektangel 548">
            <a:extLst>
              <a:ext uri="{FF2B5EF4-FFF2-40B4-BE49-F238E27FC236}">
                <a16:creationId xmlns:a16="http://schemas.microsoft.com/office/drawing/2014/main" id="{C41E77E2-E6D2-417E-9CDA-6881A0CA7562}"/>
              </a:ext>
            </a:extLst>
          </p:cNvPr>
          <p:cNvSpPr/>
          <p:nvPr/>
        </p:nvSpPr>
        <p:spPr>
          <a:xfrm>
            <a:off x="5235409" y="11154084"/>
            <a:ext cx="1309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Carmenta</a:t>
            </a:r>
          </a:p>
        </p:txBody>
      </p:sp>
      <p:sp>
        <p:nvSpPr>
          <p:cNvPr id="550" name="Rektangel 549">
            <a:extLst>
              <a:ext uri="{FF2B5EF4-FFF2-40B4-BE49-F238E27FC236}">
                <a16:creationId xmlns:a16="http://schemas.microsoft.com/office/drawing/2014/main" id="{A57F34CA-8B56-42D8-BFF6-1D42CC90AF4D}"/>
              </a:ext>
            </a:extLst>
          </p:cNvPr>
          <p:cNvSpPr/>
          <p:nvPr/>
        </p:nvSpPr>
        <p:spPr>
          <a:xfrm>
            <a:off x="15699529" y="11701838"/>
            <a:ext cx="1592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DST Control</a:t>
            </a:r>
          </a:p>
        </p:txBody>
      </p:sp>
      <p:sp>
        <p:nvSpPr>
          <p:cNvPr id="551" name="Rektangel 550">
            <a:extLst>
              <a:ext uri="{FF2B5EF4-FFF2-40B4-BE49-F238E27FC236}">
                <a16:creationId xmlns:a16="http://schemas.microsoft.com/office/drawing/2014/main" id="{71321916-6E09-4889-A1FB-38E17B137DFE}"/>
              </a:ext>
            </a:extLst>
          </p:cNvPr>
          <p:cNvSpPr/>
          <p:nvPr/>
        </p:nvSpPr>
        <p:spPr>
          <a:xfrm>
            <a:off x="8228459" y="11159407"/>
            <a:ext cx="995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Gotmic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" name="Rektangel 551">
            <a:extLst>
              <a:ext uri="{FF2B5EF4-FFF2-40B4-BE49-F238E27FC236}">
                <a16:creationId xmlns:a16="http://schemas.microsoft.com/office/drawing/2014/main" id="{0CA32D86-5774-4E42-9CB2-3D4967382D92}"/>
              </a:ext>
            </a:extLst>
          </p:cNvPr>
          <p:cNvSpPr/>
          <p:nvPr/>
        </p:nvSpPr>
        <p:spPr>
          <a:xfrm>
            <a:off x="18030720" y="9857093"/>
            <a:ext cx="997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IRnova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" name="Rektangel 552">
            <a:extLst>
              <a:ext uri="{FF2B5EF4-FFF2-40B4-BE49-F238E27FC236}">
                <a16:creationId xmlns:a16="http://schemas.microsoft.com/office/drawing/2014/main" id="{E5AA4987-A012-46EC-B679-080D75A5206B}"/>
              </a:ext>
            </a:extLst>
          </p:cNvPr>
          <p:cNvSpPr/>
          <p:nvPr/>
        </p:nvSpPr>
        <p:spPr>
          <a:xfrm>
            <a:off x="19161925" y="8813136"/>
            <a:ext cx="1212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NanOSC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4" name="Rektangel 553">
            <a:extLst>
              <a:ext uri="{FF2B5EF4-FFF2-40B4-BE49-F238E27FC236}">
                <a16:creationId xmlns:a16="http://schemas.microsoft.com/office/drawing/2014/main" id="{64D2C4F1-6999-4414-9F90-B99DAB5AC009}"/>
              </a:ext>
            </a:extLst>
          </p:cNvPr>
          <p:cNvSpPr/>
          <p:nvPr/>
        </p:nvSpPr>
        <p:spPr>
          <a:xfrm>
            <a:off x="16306424" y="11170557"/>
            <a:ext cx="1209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STARCS</a:t>
            </a:r>
          </a:p>
        </p:txBody>
      </p:sp>
      <p:sp>
        <p:nvSpPr>
          <p:cNvPr id="555" name="Rektangel 554">
            <a:extLst>
              <a:ext uri="{FF2B5EF4-FFF2-40B4-BE49-F238E27FC236}">
                <a16:creationId xmlns:a16="http://schemas.microsoft.com/office/drawing/2014/main" id="{4B0D9A15-4495-4A8E-9990-BCC9435C0602}"/>
              </a:ext>
            </a:extLst>
          </p:cNvPr>
          <p:cNvSpPr/>
          <p:nvPr/>
        </p:nvSpPr>
        <p:spPr>
          <a:xfrm>
            <a:off x="6215398" y="9418034"/>
            <a:ext cx="2844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Wasa Millimeter Waves</a:t>
            </a:r>
          </a:p>
        </p:txBody>
      </p:sp>
      <p:pic>
        <p:nvPicPr>
          <p:cNvPr id="556" name="Bildobjekt 555">
            <a:extLst>
              <a:ext uri="{FF2B5EF4-FFF2-40B4-BE49-F238E27FC236}">
                <a16:creationId xmlns:a16="http://schemas.microsoft.com/office/drawing/2014/main" id="{39209C5B-F7E7-4E29-9C78-E9F7E0DD1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8355" y="3795947"/>
            <a:ext cx="911069" cy="911069"/>
          </a:xfrm>
          <a:prstGeom prst="rect">
            <a:avLst/>
          </a:prstGeom>
        </p:spPr>
      </p:pic>
      <p:pic>
        <p:nvPicPr>
          <p:cNvPr id="557" name="Bildobjekt 556">
            <a:extLst>
              <a:ext uri="{FF2B5EF4-FFF2-40B4-BE49-F238E27FC236}">
                <a16:creationId xmlns:a16="http://schemas.microsoft.com/office/drawing/2014/main" id="{E80F72A2-AC9D-48DF-A469-DD0E9013C7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8" b="1031"/>
          <a:stretch/>
        </p:blipFill>
        <p:spPr>
          <a:xfrm>
            <a:off x="5534447" y="8736166"/>
            <a:ext cx="1973521" cy="554050"/>
          </a:xfrm>
          <a:prstGeom prst="rect">
            <a:avLst/>
          </a:prstGeom>
        </p:spPr>
      </p:pic>
      <p:pic>
        <p:nvPicPr>
          <p:cNvPr id="558" name="Bildobjekt 557">
            <a:extLst>
              <a:ext uri="{FF2B5EF4-FFF2-40B4-BE49-F238E27FC236}">
                <a16:creationId xmlns:a16="http://schemas.microsoft.com/office/drawing/2014/main" id="{019301C6-35DD-4578-B101-486654E12D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0" t="36238" r="3231" b="5663"/>
          <a:stretch/>
        </p:blipFill>
        <p:spPr>
          <a:xfrm>
            <a:off x="7735497" y="8245700"/>
            <a:ext cx="2120290" cy="853084"/>
          </a:xfrm>
          <a:prstGeom prst="rect">
            <a:avLst/>
          </a:prstGeom>
        </p:spPr>
      </p:pic>
      <p:pic>
        <p:nvPicPr>
          <p:cNvPr id="559" name="Bildobjekt 558">
            <a:extLst>
              <a:ext uri="{FF2B5EF4-FFF2-40B4-BE49-F238E27FC236}">
                <a16:creationId xmlns:a16="http://schemas.microsoft.com/office/drawing/2014/main" id="{72EC6969-9944-4201-AEA0-429887B87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048" y="7818867"/>
            <a:ext cx="873431" cy="873431"/>
          </a:xfrm>
          <a:prstGeom prst="rect">
            <a:avLst/>
          </a:prstGeom>
        </p:spPr>
      </p:pic>
      <p:pic>
        <p:nvPicPr>
          <p:cNvPr id="560" name="Bildobjekt 559">
            <a:extLst>
              <a:ext uri="{FF2B5EF4-FFF2-40B4-BE49-F238E27FC236}">
                <a16:creationId xmlns:a16="http://schemas.microsoft.com/office/drawing/2014/main" id="{A6D27E4B-85D5-4C79-8F0E-9F3E07D964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120" y="7844394"/>
            <a:ext cx="2160221" cy="720074"/>
          </a:xfrm>
          <a:prstGeom prst="rect">
            <a:avLst/>
          </a:prstGeom>
        </p:spPr>
      </p:pic>
      <p:sp>
        <p:nvSpPr>
          <p:cNvPr id="566" name="Rektangel 565">
            <a:extLst>
              <a:ext uri="{FF2B5EF4-FFF2-40B4-BE49-F238E27FC236}">
                <a16:creationId xmlns:a16="http://schemas.microsoft.com/office/drawing/2014/main" id="{3DCCA08C-EC0F-4EBE-BC26-5694D4C310E0}"/>
              </a:ext>
            </a:extLst>
          </p:cNvPr>
          <p:cNvSpPr/>
          <p:nvPr/>
        </p:nvSpPr>
        <p:spPr>
          <a:xfrm>
            <a:off x="3192257" y="4063213"/>
            <a:ext cx="550868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v-SE" sz="2000" b="1" spc="300" dirty="0">
                <a:solidFill>
                  <a:srgbClr val="00B050"/>
                </a:solidFill>
                <a:latin typeface="+mj-lt"/>
              </a:rPr>
              <a:t>5 NEW COMPANIES ESTABLISHED</a:t>
            </a:r>
          </a:p>
          <a:p>
            <a:pPr algn="r"/>
            <a:r>
              <a:rPr lang="sv-SE" sz="2000" b="1" spc="300" dirty="0">
                <a:solidFill>
                  <a:srgbClr val="00B050"/>
                </a:solidFill>
                <a:latin typeface="+mj-lt"/>
              </a:rPr>
              <a:t>DURING THE RIT PROJECT:</a:t>
            </a:r>
          </a:p>
          <a:p>
            <a:pPr algn="r"/>
            <a:endParaRPr lang="sv-SE" sz="2000" b="1" spc="300" dirty="0">
              <a:solidFill>
                <a:srgbClr val="00B050"/>
              </a:solidFill>
              <a:latin typeface="+mj-lt"/>
            </a:endParaRPr>
          </a:p>
          <a:p>
            <a:pPr algn="r"/>
            <a:r>
              <a:rPr lang="sv-SE" sz="2000" b="1" spc="300" dirty="0">
                <a:solidFill>
                  <a:srgbClr val="00B050"/>
                </a:solidFill>
                <a:latin typeface="+mj-lt"/>
              </a:rPr>
              <a:t>WIDEFIND</a:t>
            </a:r>
          </a:p>
          <a:p>
            <a:pPr algn="r"/>
            <a:r>
              <a:rPr lang="sv-SE" sz="2000" b="1" spc="300" dirty="0">
                <a:solidFill>
                  <a:srgbClr val="00B050"/>
                </a:solidFill>
                <a:latin typeface="+mj-lt"/>
              </a:rPr>
              <a:t>TLIGHT</a:t>
            </a:r>
          </a:p>
          <a:p>
            <a:pPr algn="r"/>
            <a:r>
              <a:rPr lang="sv-SE" sz="2000" b="1" spc="300" dirty="0">
                <a:solidFill>
                  <a:srgbClr val="00B050"/>
                </a:solidFill>
                <a:latin typeface="+mj-lt"/>
              </a:rPr>
              <a:t>SOLIONICS</a:t>
            </a:r>
          </a:p>
          <a:p>
            <a:pPr algn="r"/>
            <a:r>
              <a:rPr lang="sv-SE" sz="2000" b="1" spc="300" dirty="0">
                <a:solidFill>
                  <a:srgbClr val="00B050"/>
                </a:solidFill>
                <a:latin typeface="+mj-lt"/>
              </a:rPr>
              <a:t>VILDA SPÅRNING</a:t>
            </a:r>
          </a:p>
          <a:p>
            <a:pPr algn="r"/>
            <a:r>
              <a:rPr lang="sv-SE" sz="2000" b="1" spc="300" dirty="0">
                <a:solidFill>
                  <a:srgbClr val="00B050"/>
                </a:solidFill>
                <a:latin typeface="+mj-lt"/>
              </a:rPr>
              <a:t>N66 CONNECT</a:t>
            </a:r>
          </a:p>
          <a:p>
            <a:pPr algn="r"/>
            <a:r>
              <a:rPr lang="sv-SE" sz="2000" b="1" spc="300" dirty="0">
                <a:solidFill>
                  <a:schemeClr val="accent2"/>
                </a:solidFill>
                <a:latin typeface="+mj-lt"/>
              </a:rPr>
              <a:t>PASQ</a:t>
            </a:r>
          </a:p>
          <a:p>
            <a:pPr algn="r"/>
            <a:r>
              <a:rPr lang="sv-SE" sz="2000" b="1" spc="300" dirty="0">
                <a:solidFill>
                  <a:schemeClr val="accent2"/>
                </a:solidFill>
                <a:latin typeface="+mj-lt"/>
              </a:rPr>
              <a:t>ARCTIC SPACE TECHNOLOGIES</a:t>
            </a:r>
          </a:p>
        </p:txBody>
      </p:sp>
      <p:sp>
        <p:nvSpPr>
          <p:cNvPr id="567" name="Rektangel 566">
            <a:extLst>
              <a:ext uri="{FF2B5EF4-FFF2-40B4-BE49-F238E27FC236}">
                <a16:creationId xmlns:a16="http://schemas.microsoft.com/office/drawing/2014/main" id="{E6939976-C33D-4C2E-947E-C1A0DFBF488E}"/>
              </a:ext>
            </a:extLst>
          </p:cNvPr>
          <p:cNvSpPr/>
          <p:nvPr/>
        </p:nvSpPr>
        <p:spPr>
          <a:xfrm>
            <a:off x="15855014" y="4095243"/>
            <a:ext cx="52607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000" b="1" spc="300" dirty="0">
                <a:solidFill>
                  <a:srgbClr val="00B050"/>
                </a:solidFill>
                <a:latin typeface="+mj-lt"/>
              </a:rPr>
              <a:t>≈ 20 REGIONAL COMPANIES HAS BEEN IDENTIFIED AS POSSIBLE SUPPLIERS TO </a:t>
            </a:r>
          </a:p>
          <a:p>
            <a:pPr algn="ctr"/>
            <a:r>
              <a:rPr lang="sv-SE" sz="2000" b="1" spc="300" dirty="0">
                <a:solidFill>
                  <a:srgbClr val="00B050"/>
                </a:solidFill>
                <a:latin typeface="+mj-lt"/>
              </a:rPr>
              <a:t>THE AEROSPACE BUSINESS</a:t>
            </a:r>
          </a:p>
        </p:txBody>
      </p:sp>
    </p:spTree>
    <p:extLst>
      <p:ext uri="{BB962C8B-B14F-4D97-AF65-F5344CB8AC3E}">
        <p14:creationId xmlns:p14="http://schemas.microsoft.com/office/powerpoint/2010/main" val="153436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/>
          <p:cNvSpPr txBox="1"/>
          <p:nvPr/>
        </p:nvSpPr>
        <p:spPr>
          <a:xfrm>
            <a:off x="1082763" y="7562098"/>
            <a:ext cx="2736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pc="600" dirty="0">
                <a:solidFill>
                  <a:schemeClr val="tx2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rPr>
              <a:t>ACADEMIA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" y="1530140"/>
            <a:ext cx="24377648" cy="2308324"/>
            <a:chOff x="3543694" y="1425636"/>
            <a:chExt cx="17424010" cy="2308324"/>
          </a:xfrm>
        </p:grpSpPr>
        <p:sp>
          <p:nvSpPr>
            <p:cNvPr id="26" name="TextBox 25"/>
            <p:cNvSpPr txBox="1"/>
            <p:nvPr/>
          </p:nvSpPr>
          <p:spPr>
            <a:xfrm>
              <a:off x="3543694" y="1425636"/>
              <a:ext cx="1742401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spc="600" dirty="0">
                  <a:solidFill>
                    <a:schemeClr val="tx2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NO COLLABORATION IN INNOVATION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91086" y="2485907"/>
              <a:ext cx="11281912" cy="456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spc="300" dirty="0"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65" name="Femhörning 2">
            <a:extLst>
              <a:ext uri="{FF2B5EF4-FFF2-40B4-BE49-F238E27FC236}">
                <a16:creationId xmlns:a16="http://schemas.microsoft.com/office/drawing/2014/main" id="{B304E4AF-E220-4566-97BA-84FBD593CEAC}"/>
              </a:ext>
            </a:extLst>
          </p:cNvPr>
          <p:cNvSpPr/>
          <p:nvPr/>
        </p:nvSpPr>
        <p:spPr>
          <a:xfrm>
            <a:off x="1" y="3761987"/>
            <a:ext cx="24214666" cy="3461644"/>
          </a:xfrm>
          <a:prstGeom prst="homePlat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4799" dirty="0"/>
          </a:p>
        </p:txBody>
      </p:sp>
      <p:sp>
        <p:nvSpPr>
          <p:cNvPr id="66" name="Femhörning 3">
            <a:extLst>
              <a:ext uri="{FF2B5EF4-FFF2-40B4-BE49-F238E27FC236}">
                <a16:creationId xmlns:a16="http://schemas.microsoft.com/office/drawing/2014/main" id="{2D586978-8974-46CA-BBED-D5504C119B43}"/>
              </a:ext>
            </a:extLst>
          </p:cNvPr>
          <p:cNvSpPr/>
          <p:nvPr/>
        </p:nvSpPr>
        <p:spPr>
          <a:xfrm>
            <a:off x="204898" y="4059277"/>
            <a:ext cx="5590176" cy="27877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</p:txBody>
      </p:sp>
      <p:sp>
        <p:nvSpPr>
          <p:cNvPr id="67" name="V-form 4">
            <a:extLst>
              <a:ext uri="{FF2B5EF4-FFF2-40B4-BE49-F238E27FC236}">
                <a16:creationId xmlns:a16="http://schemas.microsoft.com/office/drawing/2014/main" id="{ADBCC167-C7F7-4C5E-BDC6-873B6868813A}"/>
              </a:ext>
            </a:extLst>
          </p:cNvPr>
          <p:cNvSpPr/>
          <p:nvPr/>
        </p:nvSpPr>
        <p:spPr>
          <a:xfrm>
            <a:off x="6636477" y="4043729"/>
            <a:ext cx="7588783" cy="27877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</a:p>
          <a:p>
            <a:pPr algn="ctr"/>
            <a:r>
              <a:rPr lang="sv-SE" sz="2800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</p:txBody>
      </p:sp>
      <p:sp>
        <p:nvSpPr>
          <p:cNvPr id="68" name="V-form 6">
            <a:extLst>
              <a:ext uri="{FF2B5EF4-FFF2-40B4-BE49-F238E27FC236}">
                <a16:creationId xmlns:a16="http://schemas.microsoft.com/office/drawing/2014/main" id="{FD029046-051B-4260-AED2-FE17DDCFF267}"/>
              </a:ext>
            </a:extLst>
          </p:cNvPr>
          <p:cNvSpPr/>
          <p:nvPr/>
        </p:nvSpPr>
        <p:spPr>
          <a:xfrm>
            <a:off x="13095753" y="4043729"/>
            <a:ext cx="5762894" cy="27877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</a:p>
        </p:txBody>
      </p:sp>
      <p:sp>
        <p:nvSpPr>
          <p:cNvPr id="69" name="V-form 7">
            <a:extLst>
              <a:ext uri="{FF2B5EF4-FFF2-40B4-BE49-F238E27FC236}">
                <a16:creationId xmlns:a16="http://schemas.microsoft.com/office/drawing/2014/main" id="{1DD62825-48DB-4977-932A-3EA730155E77}"/>
              </a:ext>
            </a:extLst>
          </p:cNvPr>
          <p:cNvSpPr/>
          <p:nvPr/>
        </p:nvSpPr>
        <p:spPr>
          <a:xfrm>
            <a:off x="17729139" y="4014818"/>
            <a:ext cx="5625815" cy="27877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</p:txBody>
      </p:sp>
      <p:sp>
        <p:nvSpPr>
          <p:cNvPr id="70" name="TextBox 80">
            <a:extLst>
              <a:ext uri="{FF2B5EF4-FFF2-40B4-BE49-F238E27FC236}">
                <a16:creationId xmlns:a16="http://schemas.microsoft.com/office/drawing/2014/main" id="{D8CAEC0B-EA41-425E-897F-0E73CEA99394}"/>
              </a:ext>
            </a:extLst>
          </p:cNvPr>
          <p:cNvSpPr txBox="1"/>
          <p:nvPr/>
        </p:nvSpPr>
        <p:spPr>
          <a:xfrm>
            <a:off x="12914100" y="7562098"/>
            <a:ext cx="2622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pc="600" dirty="0">
                <a:solidFill>
                  <a:schemeClr val="tx2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rPr>
              <a:t>INDUSTRY</a:t>
            </a:r>
          </a:p>
        </p:txBody>
      </p:sp>
      <p:sp>
        <p:nvSpPr>
          <p:cNvPr id="12" name="TextBox 411">
            <a:extLst>
              <a:ext uri="{FF2B5EF4-FFF2-40B4-BE49-F238E27FC236}">
                <a16:creationId xmlns:a16="http://schemas.microsoft.com/office/drawing/2014/main" id="{3A2F997A-F5EE-4F95-B056-FF49D2034FFC}"/>
              </a:ext>
            </a:extLst>
          </p:cNvPr>
          <p:cNvSpPr txBox="1"/>
          <p:nvPr/>
        </p:nvSpPr>
        <p:spPr>
          <a:xfrm>
            <a:off x="4974301" y="2797765"/>
            <a:ext cx="1451548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spc="300" dirty="0">
                <a:latin typeface="+mj-lt"/>
                <a:ea typeface="Montserrat" charset="0"/>
                <a:cs typeface="Montserrat" charset="0"/>
              </a:rPr>
              <a:t>AROUND 2015 BEFORE THE RIT PROJECT</a:t>
            </a:r>
          </a:p>
        </p:txBody>
      </p:sp>
    </p:spTree>
    <p:extLst>
      <p:ext uri="{BB962C8B-B14F-4D97-AF65-F5344CB8AC3E}">
        <p14:creationId xmlns:p14="http://schemas.microsoft.com/office/powerpoint/2010/main" val="2188588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/>
          <p:cNvSpPr txBox="1"/>
          <p:nvPr/>
        </p:nvSpPr>
        <p:spPr>
          <a:xfrm>
            <a:off x="3080498" y="7562098"/>
            <a:ext cx="9391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pc="600" dirty="0">
                <a:solidFill>
                  <a:schemeClr val="tx2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rPr>
              <a:t>ACADEMIA – INDUSTRY – INNOVATION SUPPORT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543694" y="1530140"/>
            <a:ext cx="17424010" cy="1516806"/>
            <a:chOff x="3543694" y="1425636"/>
            <a:chExt cx="17424010" cy="1516806"/>
          </a:xfrm>
        </p:grpSpPr>
        <p:sp>
          <p:nvSpPr>
            <p:cNvPr id="26" name="TextBox 25"/>
            <p:cNvSpPr txBox="1"/>
            <p:nvPr/>
          </p:nvSpPr>
          <p:spPr>
            <a:xfrm>
              <a:off x="3543694" y="1425636"/>
              <a:ext cx="174240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spc="600" dirty="0">
                  <a:solidFill>
                    <a:schemeClr val="tx2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COLLABORATION IN INNOVATION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91086" y="2485907"/>
              <a:ext cx="11281912" cy="456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spc="300" dirty="0"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65" name="Femhörning 2">
            <a:extLst>
              <a:ext uri="{FF2B5EF4-FFF2-40B4-BE49-F238E27FC236}">
                <a16:creationId xmlns:a16="http://schemas.microsoft.com/office/drawing/2014/main" id="{B304E4AF-E220-4566-97BA-84FBD593CEAC}"/>
              </a:ext>
            </a:extLst>
          </p:cNvPr>
          <p:cNvSpPr/>
          <p:nvPr/>
        </p:nvSpPr>
        <p:spPr>
          <a:xfrm>
            <a:off x="1808439" y="3720810"/>
            <a:ext cx="21999827" cy="3502821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4799"/>
          </a:p>
        </p:txBody>
      </p:sp>
      <p:sp>
        <p:nvSpPr>
          <p:cNvPr id="66" name="Femhörning 3">
            <a:extLst>
              <a:ext uri="{FF2B5EF4-FFF2-40B4-BE49-F238E27FC236}">
                <a16:creationId xmlns:a16="http://schemas.microsoft.com/office/drawing/2014/main" id="{2D586978-8974-46CA-BBED-D5504C119B43}"/>
              </a:ext>
            </a:extLst>
          </p:cNvPr>
          <p:cNvSpPr/>
          <p:nvPr/>
        </p:nvSpPr>
        <p:spPr>
          <a:xfrm>
            <a:off x="2186094" y="4059277"/>
            <a:ext cx="5590176" cy="27877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R&amp;D</a:t>
            </a:r>
          </a:p>
        </p:txBody>
      </p:sp>
      <p:sp>
        <p:nvSpPr>
          <p:cNvPr id="67" name="V-form 4">
            <a:extLst>
              <a:ext uri="{FF2B5EF4-FFF2-40B4-BE49-F238E27FC236}">
                <a16:creationId xmlns:a16="http://schemas.microsoft.com/office/drawing/2014/main" id="{ADBCC167-C7F7-4C5E-BDC6-873B6868813A}"/>
              </a:ext>
            </a:extLst>
          </p:cNvPr>
          <p:cNvSpPr/>
          <p:nvPr/>
        </p:nvSpPr>
        <p:spPr>
          <a:xfrm>
            <a:off x="6636477" y="4043729"/>
            <a:ext cx="7588783" cy="27877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</a:p>
          <a:p>
            <a:pPr algn="ctr"/>
            <a:r>
              <a:rPr lang="sv-SE" sz="2800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</p:txBody>
      </p:sp>
      <p:sp>
        <p:nvSpPr>
          <p:cNvPr id="68" name="V-form 6">
            <a:extLst>
              <a:ext uri="{FF2B5EF4-FFF2-40B4-BE49-F238E27FC236}">
                <a16:creationId xmlns:a16="http://schemas.microsoft.com/office/drawing/2014/main" id="{FD029046-051B-4260-AED2-FE17DDCFF267}"/>
              </a:ext>
            </a:extLst>
          </p:cNvPr>
          <p:cNvSpPr/>
          <p:nvPr/>
        </p:nvSpPr>
        <p:spPr>
          <a:xfrm>
            <a:off x="13095753" y="4043729"/>
            <a:ext cx="5762894" cy="27877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</a:p>
        </p:txBody>
      </p:sp>
      <p:sp>
        <p:nvSpPr>
          <p:cNvPr id="69" name="V-form 7">
            <a:extLst>
              <a:ext uri="{FF2B5EF4-FFF2-40B4-BE49-F238E27FC236}">
                <a16:creationId xmlns:a16="http://schemas.microsoft.com/office/drawing/2014/main" id="{1DD62825-48DB-4977-932A-3EA730155E77}"/>
              </a:ext>
            </a:extLst>
          </p:cNvPr>
          <p:cNvSpPr/>
          <p:nvPr/>
        </p:nvSpPr>
        <p:spPr>
          <a:xfrm>
            <a:off x="17729139" y="4014818"/>
            <a:ext cx="5625815" cy="27877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</p:txBody>
      </p:sp>
      <p:sp>
        <p:nvSpPr>
          <p:cNvPr id="70" name="TextBox 80">
            <a:extLst>
              <a:ext uri="{FF2B5EF4-FFF2-40B4-BE49-F238E27FC236}">
                <a16:creationId xmlns:a16="http://schemas.microsoft.com/office/drawing/2014/main" id="{D8CAEC0B-EA41-425E-897F-0E73CEA99394}"/>
              </a:ext>
            </a:extLst>
          </p:cNvPr>
          <p:cNvSpPr txBox="1"/>
          <p:nvPr/>
        </p:nvSpPr>
        <p:spPr>
          <a:xfrm>
            <a:off x="14378088" y="7562098"/>
            <a:ext cx="6885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pc="600" dirty="0">
                <a:solidFill>
                  <a:schemeClr val="tx2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rPr>
              <a:t>INDUSTRY – INNOVATION SUPPORT</a:t>
            </a: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25B61D74-5A18-4F18-AEFD-5A88F54A5D73}"/>
              </a:ext>
            </a:extLst>
          </p:cNvPr>
          <p:cNvSpPr/>
          <p:nvPr/>
        </p:nvSpPr>
        <p:spPr>
          <a:xfrm>
            <a:off x="1808438" y="9183636"/>
            <a:ext cx="2121981" cy="15837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799" dirty="0">
              <a:solidFill>
                <a:schemeClr val="tx1"/>
              </a:solidFill>
            </a:endParaRP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DE440DA1-6163-4327-A5C5-094AFC628F73}"/>
              </a:ext>
            </a:extLst>
          </p:cNvPr>
          <p:cNvSpPr/>
          <p:nvPr/>
        </p:nvSpPr>
        <p:spPr>
          <a:xfrm>
            <a:off x="2425253" y="9488356"/>
            <a:ext cx="2121981" cy="15837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799" dirty="0">
                <a:solidFill>
                  <a:schemeClr val="tx1"/>
                </a:solidFill>
              </a:rPr>
              <a:t>Nya</a:t>
            </a: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10CFC67B-3147-42AE-9361-526D16D014BD}"/>
              </a:ext>
            </a:extLst>
          </p:cNvPr>
          <p:cNvSpPr/>
          <p:nvPr/>
        </p:nvSpPr>
        <p:spPr>
          <a:xfrm>
            <a:off x="2993793" y="9793077"/>
            <a:ext cx="2121981" cy="15837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</a:p>
        </p:txBody>
      </p:sp>
      <p:sp>
        <p:nvSpPr>
          <p:cNvPr id="77" name="Ellips 76">
            <a:extLst>
              <a:ext uri="{FF2B5EF4-FFF2-40B4-BE49-F238E27FC236}">
                <a16:creationId xmlns:a16="http://schemas.microsoft.com/office/drawing/2014/main" id="{CE5DE4F7-51B6-4CB2-BFBA-1F17CE6083D5}"/>
              </a:ext>
            </a:extLst>
          </p:cNvPr>
          <p:cNvSpPr/>
          <p:nvPr/>
        </p:nvSpPr>
        <p:spPr>
          <a:xfrm>
            <a:off x="10983870" y="9137565"/>
            <a:ext cx="3183955" cy="15837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COMPANIES</a:t>
            </a:r>
          </a:p>
        </p:txBody>
      </p:sp>
      <p:sp>
        <p:nvSpPr>
          <p:cNvPr id="91" name="Likbent triangel 90">
            <a:extLst>
              <a:ext uri="{FF2B5EF4-FFF2-40B4-BE49-F238E27FC236}">
                <a16:creationId xmlns:a16="http://schemas.microsoft.com/office/drawing/2014/main" id="{7AFFD7EA-8FA5-4D05-805E-5959711E4DFC}"/>
              </a:ext>
            </a:extLst>
          </p:cNvPr>
          <p:cNvSpPr/>
          <p:nvPr/>
        </p:nvSpPr>
        <p:spPr>
          <a:xfrm>
            <a:off x="5832138" y="9269902"/>
            <a:ext cx="4110860" cy="158376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SERVICES</a:t>
            </a:r>
          </a:p>
          <a:p>
            <a:pPr algn="ctr"/>
            <a:endParaRPr lang="sv-SE" sz="2799" dirty="0">
              <a:solidFill>
                <a:schemeClr val="tx1"/>
              </a:solidFill>
            </a:endParaRPr>
          </a:p>
        </p:txBody>
      </p:sp>
      <p:sp>
        <p:nvSpPr>
          <p:cNvPr id="92" name="Romb 91">
            <a:extLst>
              <a:ext uri="{FF2B5EF4-FFF2-40B4-BE49-F238E27FC236}">
                <a16:creationId xmlns:a16="http://schemas.microsoft.com/office/drawing/2014/main" id="{647AE51A-BA22-42D3-9C1A-9E745BB434F5}"/>
              </a:ext>
            </a:extLst>
          </p:cNvPr>
          <p:cNvSpPr/>
          <p:nvPr/>
        </p:nvSpPr>
        <p:spPr>
          <a:xfrm>
            <a:off x="15527966" y="8542239"/>
            <a:ext cx="4279894" cy="2321385"/>
          </a:xfrm>
          <a:prstGeom prst="diamon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METHODES</a:t>
            </a:r>
          </a:p>
        </p:txBody>
      </p:sp>
      <p:sp>
        <p:nvSpPr>
          <p:cNvPr id="98" name="Likbent triangel 97">
            <a:extLst>
              <a:ext uri="{FF2B5EF4-FFF2-40B4-BE49-F238E27FC236}">
                <a16:creationId xmlns:a16="http://schemas.microsoft.com/office/drawing/2014/main" id="{67784646-866B-460E-955E-9BBD507959F4}"/>
              </a:ext>
            </a:extLst>
          </p:cNvPr>
          <p:cNvSpPr/>
          <p:nvPr/>
        </p:nvSpPr>
        <p:spPr>
          <a:xfrm>
            <a:off x="6304459" y="9432480"/>
            <a:ext cx="4110860" cy="158376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SERVICES</a:t>
            </a:r>
          </a:p>
          <a:p>
            <a:pPr algn="ctr"/>
            <a:endParaRPr lang="sv-SE" sz="2799" dirty="0">
              <a:solidFill>
                <a:schemeClr val="tx1"/>
              </a:solidFill>
            </a:endParaRPr>
          </a:p>
        </p:txBody>
      </p:sp>
      <p:sp>
        <p:nvSpPr>
          <p:cNvPr id="99" name="Likbent triangel 98">
            <a:extLst>
              <a:ext uri="{FF2B5EF4-FFF2-40B4-BE49-F238E27FC236}">
                <a16:creationId xmlns:a16="http://schemas.microsoft.com/office/drawing/2014/main" id="{06FF1A1F-B4AA-41B9-8BA8-CA2EFCDC4F9B}"/>
              </a:ext>
            </a:extLst>
          </p:cNvPr>
          <p:cNvSpPr/>
          <p:nvPr/>
        </p:nvSpPr>
        <p:spPr>
          <a:xfrm>
            <a:off x="6880373" y="9723086"/>
            <a:ext cx="4110860" cy="158376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SERVICES</a:t>
            </a:r>
          </a:p>
          <a:p>
            <a:pPr algn="ctr"/>
            <a:endParaRPr lang="sv-SE" sz="2799" dirty="0">
              <a:solidFill>
                <a:schemeClr val="tx1"/>
              </a:solidFill>
            </a:endParaRPr>
          </a:p>
        </p:txBody>
      </p:sp>
      <p:sp>
        <p:nvSpPr>
          <p:cNvPr id="100" name="Ellips 99">
            <a:extLst>
              <a:ext uri="{FF2B5EF4-FFF2-40B4-BE49-F238E27FC236}">
                <a16:creationId xmlns:a16="http://schemas.microsoft.com/office/drawing/2014/main" id="{133A6D92-2DE1-4F07-BF54-C81F60AD406A}"/>
              </a:ext>
            </a:extLst>
          </p:cNvPr>
          <p:cNvSpPr/>
          <p:nvPr/>
        </p:nvSpPr>
        <p:spPr>
          <a:xfrm>
            <a:off x="11585419" y="9361068"/>
            <a:ext cx="3183955" cy="15837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COMPANIES</a:t>
            </a:r>
          </a:p>
        </p:txBody>
      </p:sp>
      <p:sp>
        <p:nvSpPr>
          <p:cNvPr id="101" name="Ellips 100">
            <a:extLst>
              <a:ext uri="{FF2B5EF4-FFF2-40B4-BE49-F238E27FC236}">
                <a16:creationId xmlns:a16="http://schemas.microsoft.com/office/drawing/2014/main" id="{5FEBEF53-1C97-4C3E-BCCC-3727E2D20570}"/>
              </a:ext>
            </a:extLst>
          </p:cNvPr>
          <p:cNvSpPr/>
          <p:nvPr/>
        </p:nvSpPr>
        <p:spPr>
          <a:xfrm>
            <a:off x="12137900" y="9723087"/>
            <a:ext cx="3183955" cy="15837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COMPANIES</a:t>
            </a:r>
          </a:p>
        </p:txBody>
      </p:sp>
      <p:sp>
        <p:nvSpPr>
          <p:cNvPr id="102" name="Romb 101">
            <a:extLst>
              <a:ext uri="{FF2B5EF4-FFF2-40B4-BE49-F238E27FC236}">
                <a16:creationId xmlns:a16="http://schemas.microsoft.com/office/drawing/2014/main" id="{B5245B94-6B2D-4F5B-90DF-E73FE6D82185}"/>
              </a:ext>
            </a:extLst>
          </p:cNvPr>
          <p:cNvSpPr/>
          <p:nvPr/>
        </p:nvSpPr>
        <p:spPr>
          <a:xfrm>
            <a:off x="16816113" y="8628626"/>
            <a:ext cx="4279894" cy="2321385"/>
          </a:xfrm>
          <a:prstGeom prst="diamon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sv-SE" sz="1600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</a:p>
        </p:txBody>
      </p:sp>
      <p:sp>
        <p:nvSpPr>
          <p:cNvPr id="103" name="Romb 102">
            <a:extLst>
              <a:ext uri="{FF2B5EF4-FFF2-40B4-BE49-F238E27FC236}">
                <a16:creationId xmlns:a16="http://schemas.microsoft.com/office/drawing/2014/main" id="{C1B9D282-FC6E-4797-A9C1-313516BEAD08}"/>
              </a:ext>
            </a:extLst>
          </p:cNvPr>
          <p:cNvSpPr/>
          <p:nvPr/>
        </p:nvSpPr>
        <p:spPr>
          <a:xfrm>
            <a:off x="18440171" y="8661836"/>
            <a:ext cx="4279894" cy="2321385"/>
          </a:xfrm>
          <a:prstGeom prst="diamon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sv-SE" sz="1600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</a:p>
        </p:txBody>
      </p:sp>
      <p:sp>
        <p:nvSpPr>
          <p:cNvPr id="104" name="Romb 103">
            <a:extLst>
              <a:ext uri="{FF2B5EF4-FFF2-40B4-BE49-F238E27FC236}">
                <a16:creationId xmlns:a16="http://schemas.microsoft.com/office/drawing/2014/main" id="{44520A5D-E527-4B3E-BFCE-0D3183A7293E}"/>
              </a:ext>
            </a:extLst>
          </p:cNvPr>
          <p:cNvSpPr/>
          <p:nvPr/>
        </p:nvSpPr>
        <p:spPr>
          <a:xfrm>
            <a:off x="15559963" y="9308910"/>
            <a:ext cx="4279894" cy="2321385"/>
          </a:xfrm>
          <a:prstGeom prst="diamon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sv-SE" sz="1600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</a:p>
        </p:txBody>
      </p:sp>
      <p:sp>
        <p:nvSpPr>
          <p:cNvPr id="105" name="Romb 104">
            <a:extLst>
              <a:ext uri="{FF2B5EF4-FFF2-40B4-BE49-F238E27FC236}">
                <a16:creationId xmlns:a16="http://schemas.microsoft.com/office/drawing/2014/main" id="{429046A1-F60F-4A82-A7E3-E03098EFD372}"/>
              </a:ext>
            </a:extLst>
          </p:cNvPr>
          <p:cNvSpPr/>
          <p:nvPr/>
        </p:nvSpPr>
        <p:spPr>
          <a:xfrm>
            <a:off x="16945913" y="9483930"/>
            <a:ext cx="4279894" cy="2321385"/>
          </a:xfrm>
          <a:prstGeom prst="diamon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DATA</a:t>
            </a:r>
            <a:endParaRPr lang="sv-SE" sz="1600" b="1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Romb 105">
            <a:extLst>
              <a:ext uri="{FF2B5EF4-FFF2-40B4-BE49-F238E27FC236}">
                <a16:creationId xmlns:a16="http://schemas.microsoft.com/office/drawing/2014/main" id="{366CCE2E-6F21-4D16-B110-D0FFB3BF7EB5}"/>
              </a:ext>
            </a:extLst>
          </p:cNvPr>
          <p:cNvSpPr/>
          <p:nvPr/>
        </p:nvSpPr>
        <p:spPr>
          <a:xfrm>
            <a:off x="18736555" y="9382872"/>
            <a:ext cx="4279894" cy="2321385"/>
          </a:xfrm>
          <a:prstGeom prst="diamon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DESIGN</a:t>
            </a:r>
            <a:endParaRPr lang="sv-SE" sz="1600" b="1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411">
            <a:extLst>
              <a:ext uri="{FF2B5EF4-FFF2-40B4-BE49-F238E27FC236}">
                <a16:creationId xmlns:a16="http://schemas.microsoft.com/office/drawing/2014/main" id="{C0E285B3-4959-4B29-BC86-921834DCE5DA}"/>
              </a:ext>
            </a:extLst>
          </p:cNvPr>
          <p:cNvSpPr txBox="1"/>
          <p:nvPr/>
        </p:nvSpPr>
        <p:spPr>
          <a:xfrm>
            <a:off x="4974301" y="2797765"/>
            <a:ext cx="1451548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spc="300" dirty="0">
                <a:latin typeface="+mj-lt"/>
                <a:ea typeface="Montserrat" charset="0"/>
                <a:cs typeface="Montserrat" charset="0"/>
              </a:rPr>
              <a:t>AROUND 2018 AFTER THE RIT PROJECT</a:t>
            </a:r>
          </a:p>
        </p:txBody>
      </p:sp>
    </p:spTree>
    <p:extLst>
      <p:ext uri="{BB962C8B-B14F-4D97-AF65-F5344CB8AC3E}">
        <p14:creationId xmlns:p14="http://schemas.microsoft.com/office/powerpoint/2010/main" val="34621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7" grpId="0" animBg="1"/>
      <p:bldP spid="91" grpId="0" animBg="1"/>
      <p:bldP spid="92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107956" y="5712694"/>
            <a:ext cx="10297373" cy="5074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A Centre of Excellence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7 new Master Thesis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7 Innovation PhDs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8 “Space Innovation Forum”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4 initiated collaborations with SMEs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Around 15 regional SMEs interested in the space business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LTU has become a major player</a:t>
            </a:r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2400" dirty="0">
              <a:latin typeface="+mj-lt"/>
              <a:ea typeface="Montserrat Light" charset="0"/>
              <a:cs typeface="Montserrat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07956" y="2873508"/>
            <a:ext cx="9302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tx2"/>
                </a:solidFill>
                <a:latin typeface="+mj-lt"/>
                <a:ea typeface="Montserrat" charset="0"/>
                <a:cs typeface="Montserrat" charset="0"/>
              </a:rPr>
              <a:t>RIT BY NUMBERS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7955" y="4103477"/>
            <a:ext cx="10806807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spc="300" dirty="0">
                <a:latin typeface="+mj-lt"/>
                <a:ea typeface="Montserrat" charset="0"/>
                <a:cs typeface="Montserrat" charset="0"/>
              </a:rPr>
              <a:t>GOALS WE PLANNED FOR AND </a:t>
            </a:r>
            <a:r>
              <a:rPr lang="en-US" sz="2000" b="1" spc="300" dirty="0">
                <a:solidFill>
                  <a:srgbClr val="00B050"/>
                </a:solidFill>
                <a:latin typeface="+mj-lt"/>
                <a:ea typeface="Montserrat" charset="0"/>
                <a:cs typeface="Montserrat" charset="0"/>
              </a:rPr>
              <a:t>EXTRA BONUS THAT CAME ALONG</a:t>
            </a:r>
          </a:p>
        </p:txBody>
      </p:sp>
      <p:sp>
        <p:nvSpPr>
          <p:cNvPr id="16" name="TextBox 26">
            <a:extLst>
              <a:ext uri="{FF2B5EF4-FFF2-40B4-BE49-F238E27FC236}">
                <a16:creationId xmlns:a16="http://schemas.microsoft.com/office/drawing/2014/main" id="{805B7712-7AFF-4809-A8FB-130DDDF1A71E}"/>
              </a:ext>
            </a:extLst>
          </p:cNvPr>
          <p:cNvSpPr txBox="1"/>
          <p:nvPr/>
        </p:nvSpPr>
        <p:spPr>
          <a:xfrm>
            <a:off x="12735117" y="5712694"/>
            <a:ext cx="10806808" cy="688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6+6 research subjects at LTU are interested in Space 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Omnisys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 Instruments and RUAG also joined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3 new cross fertilization collaborations at LTU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1 new match making event “Lift-Off”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4 new regional space related start-ups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1 new regional space start-up 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2 new national space related start-ups in Testbed Kiruna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1 new node for Aerospace Cluster Sweden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1 new node for Big Science Sweden</a:t>
            </a:r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2400" dirty="0">
              <a:latin typeface="+mj-lt"/>
              <a:ea typeface="Montserrat Light" charset="0"/>
              <a:cs typeface="Montserrat Light" charset="0"/>
            </a:endParaRPr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2400" dirty="0">
              <a:latin typeface="+mj-lt"/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139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107956" y="5082938"/>
            <a:ext cx="16474882" cy="1002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Space is a strategic area for the whole region 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 LTU is expanding within the space area: new professors, PhDs, Postdocs, and lectors</a:t>
            </a:r>
          </a:p>
          <a:p>
            <a:pPr marL="342900" lvl="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 LTU has a vice rector with a focus on space</a:t>
            </a:r>
          </a:p>
          <a:p>
            <a:pPr marL="342900" lvl="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 LTUs space role in the region has strengthened</a:t>
            </a:r>
          </a:p>
          <a:p>
            <a:pPr marL="342900" lvl="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 An Innovation support system for space is identified</a:t>
            </a:r>
          </a:p>
          <a:p>
            <a:pPr marL="342900" lvl="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 A Swedish Space Incubator is in place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 “Space Innovation Forum” is initiated</a:t>
            </a:r>
          </a:p>
          <a:p>
            <a:pPr marL="342900" lvl="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 We have technical/knowledge transfer between academia and industry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 We have a better understanding of various driving forces in industry and academia</a:t>
            </a:r>
            <a:endParaRPr lang="en-GB" sz="2800" dirty="0"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sv-SE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 SMEs </a:t>
            </a:r>
            <a:r>
              <a:rPr lang="sv-SE" sz="2800" dirty="0" err="1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have</a:t>
            </a:r>
            <a:r>
              <a:rPr lang="sv-SE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 </a:t>
            </a:r>
            <a:r>
              <a:rPr lang="sv-SE" sz="2800" dirty="0" err="1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identified</a:t>
            </a:r>
            <a:r>
              <a:rPr lang="sv-SE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 space as a potential market 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 SMEs are more prepared to step into the space industry </a:t>
            </a:r>
            <a:r>
              <a:rPr lang="en-US" sz="2400" dirty="0"/>
              <a:t>                    </a:t>
            </a:r>
          </a:p>
          <a:p>
            <a:pPr>
              <a:buClr>
                <a:srgbClr val="00B050"/>
              </a:buClr>
            </a:pPr>
            <a:endParaRPr lang="en-US" sz="2400" dirty="0"/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GB" sz="2400" dirty="0"/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GB" sz="2400" dirty="0"/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GB" sz="2400" dirty="0">
              <a:latin typeface="+mj-lt"/>
              <a:ea typeface="Montserrat Light" charset="0"/>
              <a:cs typeface="Montserrat Light" charset="0"/>
            </a:endParaRPr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2400" dirty="0">
              <a:latin typeface="+mj-lt"/>
              <a:ea typeface="Montserrat Light" charset="0"/>
              <a:cs typeface="Montserrat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07956" y="2873508"/>
            <a:ext cx="17907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tx2"/>
                </a:solidFill>
                <a:latin typeface="+mj-lt"/>
                <a:ea typeface="Montserrat" charset="0"/>
                <a:cs typeface="Montserrat" charset="0"/>
              </a:rPr>
              <a:t>BETTER OPORTUNITIES TODAY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7955" y="4103477"/>
            <a:ext cx="12082177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spc="300" dirty="0">
                <a:latin typeface="+mj-lt"/>
                <a:ea typeface="Montserrat" charset="0"/>
                <a:cs typeface="Montserrat" charset="0"/>
              </a:rPr>
              <a:t>THE RIT PROJECT HAS PAVED THE WAY FOR REGIONAL DEVELOPMENT</a:t>
            </a:r>
          </a:p>
        </p:txBody>
      </p:sp>
      <p:sp>
        <p:nvSpPr>
          <p:cNvPr id="2" name="Pil: höger 1">
            <a:extLst>
              <a:ext uri="{FF2B5EF4-FFF2-40B4-BE49-F238E27FC236}">
                <a16:creationId xmlns:a16="http://schemas.microsoft.com/office/drawing/2014/main" id="{B565147B-BEF3-4F48-A0CC-9012B096BD76}"/>
              </a:ext>
            </a:extLst>
          </p:cNvPr>
          <p:cNvSpPr/>
          <p:nvPr/>
        </p:nvSpPr>
        <p:spPr>
          <a:xfrm>
            <a:off x="15947475" y="1167349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C7BF492-9FD3-405B-B3D6-CF335F814A48}"/>
              </a:ext>
            </a:extLst>
          </p:cNvPr>
          <p:cNvSpPr/>
          <p:nvPr/>
        </p:nvSpPr>
        <p:spPr>
          <a:xfrm>
            <a:off x="17932400" y="10044099"/>
            <a:ext cx="40978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B050"/>
              </a:buClr>
            </a:pPr>
            <a:r>
              <a:rPr lang="en-US" sz="36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a stronger appeal and external actors want to collaborate with us!</a:t>
            </a:r>
          </a:p>
        </p:txBody>
      </p:sp>
    </p:spTree>
    <p:extLst>
      <p:ext uri="{BB962C8B-B14F-4D97-AF65-F5344CB8AC3E}">
        <p14:creationId xmlns:p14="http://schemas.microsoft.com/office/powerpoint/2010/main" val="4145263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287250" y="5692538"/>
            <a:ext cx="18100483" cy="5960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We have a modern space race with a growing crowd of private investor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Space is an important future industry for the goals of Agenda 2030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The demand of small satellites has multiplied </a:t>
            </a:r>
          </a:p>
          <a:p>
            <a:pPr marL="342900" lvl="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The Swedish government has launched a national space strategy</a:t>
            </a:r>
          </a:p>
          <a:p>
            <a:pPr marL="342900" lvl="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The Swedish National Space Agency has launched a new space strategy</a:t>
            </a:r>
          </a:p>
          <a:p>
            <a:pPr marL="342900" lvl="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GB" sz="2800" dirty="0" err="1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Esrange</a:t>
            </a:r>
            <a:r>
              <a:rPr lang="en-GB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 is pointed out as a future launch site for satellites</a:t>
            </a:r>
          </a:p>
          <a:p>
            <a:pPr marL="342900" lvl="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Several new important projects have started: EISCAT 3D, </a:t>
            </a:r>
            <a:r>
              <a:rPr lang="en-US" sz="2800" dirty="0" err="1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SmallSat</a:t>
            </a: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 Express, </a:t>
            </a:r>
            <a:r>
              <a:rPr lang="en-US" sz="2800" dirty="0" err="1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SpaceLab</a:t>
            </a: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 and Global Watch </a:t>
            </a:r>
            <a:endParaRPr lang="en-US" sz="2400" dirty="0"/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GB" sz="2400" dirty="0"/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GB" sz="2400" dirty="0">
              <a:latin typeface="+mj-lt"/>
              <a:ea typeface="Montserrat Light" charset="0"/>
              <a:cs typeface="Montserrat Light" charset="0"/>
            </a:endParaRPr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2400" dirty="0">
              <a:latin typeface="+mj-lt"/>
              <a:ea typeface="Montserrat Light" charset="0"/>
              <a:cs typeface="Montserrat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07956" y="2873508"/>
            <a:ext cx="17907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tx2"/>
                </a:solidFill>
                <a:latin typeface="+mj-lt"/>
                <a:ea typeface="Montserrat" charset="0"/>
                <a:cs typeface="Montserrat" charset="0"/>
              </a:rPr>
              <a:t>BETTER OPORTUNITIES TODAY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7956" y="4103477"/>
            <a:ext cx="984712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spc="300" dirty="0">
                <a:latin typeface="+mj-lt"/>
                <a:ea typeface="Montserrat" charset="0"/>
                <a:cs typeface="Montserrat" charset="0"/>
              </a:rPr>
              <a:t>NEW SPACE IS A GAME CHANGER FOR THE BUISINESS</a:t>
            </a:r>
          </a:p>
        </p:txBody>
      </p:sp>
    </p:spTree>
    <p:extLst>
      <p:ext uri="{BB962C8B-B14F-4D97-AF65-F5344CB8AC3E}">
        <p14:creationId xmlns:p14="http://schemas.microsoft.com/office/powerpoint/2010/main" val="4123199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351" y="-18688"/>
            <a:ext cx="2437765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43694" y="1530140"/>
            <a:ext cx="17424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pc="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WORK PACKAGES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739846A0-FEEF-4275-B3A0-A028A71C34A9}"/>
              </a:ext>
            </a:extLst>
          </p:cNvPr>
          <p:cNvGrpSpPr/>
          <p:nvPr/>
        </p:nvGrpSpPr>
        <p:grpSpPr>
          <a:xfrm>
            <a:off x="1091969" y="4891220"/>
            <a:ext cx="5020133" cy="6148215"/>
            <a:chOff x="1091969" y="4891220"/>
            <a:chExt cx="5020133" cy="6148215"/>
          </a:xfrm>
        </p:grpSpPr>
        <p:sp>
          <p:nvSpPr>
            <p:cNvPr id="5" name="Rectangle 4"/>
            <p:cNvSpPr/>
            <p:nvPr/>
          </p:nvSpPr>
          <p:spPr>
            <a:xfrm>
              <a:off x="1091969" y="4891220"/>
              <a:ext cx="5007585" cy="6148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3093235" y="7917881"/>
              <a:ext cx="120395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091970" y="8293849"/>
              <a:ext cx="5000222" cy="1951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ea typeface="Montserrat Light" charset="0"/>
                  <a:cs typeface="Arial" panose="020B0604020202020204" pitchFamily="34" charset="0"/>
                </a:rPr>
                <a:t>Current </a:t>
              </a:r>
              <a:r>
                <a:rPr lang="en-US" sz="2800" dirty="0" err="1">
                  <a:latin typeface="Arial" panose="020B0604020202020204" pitchFamily="34" charset="0"/>
                  <a:ea typeface="Montserrat Light" charset="0"/>
                  <a:cs typeface="Arial" panose="020B0604020202020204" pitchFamily="34" charset="0"/>
                </a:rPr>
                <a:t>PhD:s</a:t>
              </a:r>
              <a:endPara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ea typeface="Montserrat Light" charset="0"/>
                  <a:cs typeface="Arial" panose="020B0604020202020204" pitchFamily="34" charset="0"/>
                </a:rPr>
                <a:t>New </a:t>
              </a:r>
              <a:r>
                <a:rPr lang="en-US" sz="2800" dirty="0" err="1">
                  <a:latin typeface="Arial" panose="020B0604020202020204" pitchFamily="34" charset="0"/>
                  <a:ea typeface="Montserrat Light" charset="0"/>
                  <a:cs typeface="Arial" panose="020B0604020202020204" pitchFamily="34" charset="0"/>
                </a:rPr>
                <a:t>PhD:s</a:t>
              </a:r>
              <a:endPara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ea typeface="Montserrat Light" charset="0"/>
                  <a:cs typeface="Arial" panose="020B0604020202020204" pitchFamily="34" charset="0"/>
                </a:rPr>
                <a:t>Postdocs</a:t>
              </a:r>
            </a:p>
          </p:txBody>
        </p:sp>
        <p:sp>
          <p:nvSpPr>
            <p:cNvPr id="27" name="TextBox 40">
              <a:extLst>
                <a:ext uri="{FF2B5EF4-FFF2-40B4-BE49-F238E27FC236}">
                  <a16:creationId xmlns:a16="http://schemas.microsoft.com/office/drawing/2014/main" id="{127566BD-3AAD-483B-82B4-144CF948622C}"/>
                </a:ext>
              </a:extLst>
            </p:cNvPr>
            <p:cNvSpPr txBox="1"/>
            <p:nvPr/>
          </p:nvSpPr>
          <p:spPr>
            <a:xfrm>
              <a:off x="1091969" y="5831326"/>
              <a:ext cx="502013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spc="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R&amp;D PROJECTS</a:t>
              </a:r>
            </a:p>
          </p:txBody>
        </p:sp>
      </p:grpSp>
      <p:grpSp>
        <p:nvGrpSpPr>
          <p:cNvPr id="6" name="Grupp 5">
            <a:extLst>
              <a:ext uri="{FF2B5EF4-FFF2-40B4-BE49-F238E27FC236}">
                <a16:creationId xmlns:a16="http://schemas.microsoft.com/office/drawing/2014/main" id="{3DED9E35-6D0E-47C0-8B96-778E45E71BEE}"/>
              </a:ext>
            </a:extLst>
          </p:cNvPr>
          <p:cNvGrpSpPr/>
          <p:nvPr/>
        </p:nvGrpSpPr>
        <p:grpSpPr>
          <a:xfrm>
            <a:off x="6809477" y="4920693"/>
            <a:ext cx="5030106" cy="6148216"/>
            <a:chOff x="6809477" y="4920693"/>
            <a:chExt cx="5030106" cy="6148216"/>
          </a:xfrm>
        </p:grpSpPr>
        <p:sp>
          <p:nvSpPr>
            <p:cNvPr id="30" name="Rectangle 29"/>
            <p:cNvSpPr/>
            <p:nvPr/>
          </p:nvSpPr>
          <p:spPr>
            <a:xfrm>
              <a:off x="6831998" y="4920693"/>
              <a:ext cx="5007585" cy="6148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39360" y="8238263"/>
              <a:ext cx="5000221" cy="1951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anose="020B0604020202020204" pitchFamily="34" charset="0"/>
                  <a:ea typeface="Montserrat Light" charset="0"/>
                  <a:cs typeface="Arial" panose="020B0604020202020204" pitchFamily="34" charset="0"/>
                </a:rPr>
                <a:t>SpaceLab</a:t>
              </a:r>
              <a:endPara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ea typeface="Montserrat Light" charset="0"/>
                  <a:cs typeface="Arial" panose="020B0604020202020204" pitchFamily="34" charset="0"/>
                </a:rPr>
                <a:t>New Business Models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ea typeface="Montserrat Light" charset="0"/>
                  <a:cs typeface="Arial" panose="020B0604020202020204" pitchFamily="34" charset="0"/>
                </a:rPr>
                <a:t>Commercialization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EEFEE4E-19A0-4D8C-9F98-5752503E146A}"/>
                </a:ext>
              </a:extLst>
            </p:cNvPr>
            <p:cNvSpPr txBox="1"/>
            <p:nvPr/>
          </p:nvSpPr>
          <p:spPr>
            <a:xfrm>
              <a:off x="6809477" y="5769647"/>
              <a:ext cx="503010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spc="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TESTBED SPACE</a:t>
              </a:r>
            </a:p>
          </p:txBody>
        </p:sp>
        <p:cxnSp>
          <p:nvCxnSpPr>
            <p:cNvPr id="38" name="Straight Connector 34">
              <a:extLst>
                <a:ext uri="{FF2B5EF4-FFF2-40B4-BE49-F238E27FC236}">
                  <a16:creationId xmlns:a16="http://schemas.microsoft.com/office/drawing/2014/main" id="{261DBF4D-138C-4E62-A943-E379A110F9C5}"/>
                </a:ext>
              </a:extLst>
            </p:cNvPr>
            <p:cNvCxnSpPr/>
            <p:nvPr/>
          </p:nvCxnSpPr>
          <p:spPr>
            <a:xfrm>
              <a:off x="8613495" y="7934817"/>
              <a:ext cx="120395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 3">
            <a:extLst>
              <a:ext uri="{FF2B5EF4-FFF2-40B4-BE49-F238E27FC236}">
                <a16:creationId xmlns:a16="http://schemas.microsoft.com/office/drawing/2014/main" id="{3199C09B-3498-4042-91D7-2C7D21420068}"/>
              </a:ext>
            </a:extLst>
          </p:cNvPr>
          <p:cNvGrpSpPr/>
          <p:nvPr/>
        </p:nvGrpSpPr>
        <p:grpSpPr>
          <a:xfrm>
            <a:off x="12492981" y="4891218"/>
            <a:ext cx="5007586" cy="6510219"/>
            <a:chOff x="12492981" y="4891218"/>
            <a:chExt cx="5007586" cy="6510219"/>
          </a:xfrm>
        </p:grpSpPr>
        <p:sp>
          <p:nvSpPr>
            <p:cNvPr id="31" name="Rectangle 30"/>
            <p:cNvSpPr/>
            <p:nvPr/>
          </p:nvSpPr>
          <p:spPr>
            <a:xfrm>
              <a:off x="12492981" y="4891218"/>
              <a:ext cx="5007586" cy="61482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492981" y="8238263"/>
              <a:ext cx="5007586" cy="3163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ea typeface="Montserrat Light" charset="0"/>
                  <a:cs typeface="Arial" panose="020B0604020202020204" pitchFamily="34" charset="0"/>
                </a:rPr>
                <a:t>New Methods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ea typeface="Montserrat Light" charset="0"/>
                  <a:cs typeface="Arial" panose="020B0604020202020204" pitchFamily="34" charset="0"/>
                </a:rPr>
                <a:t>New Processes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ea typeface="Montserrat Light" charset="0"/>
                  <a:cs typeface="Arial" panose="020B0604020202020204" pitchFamily="34" charset="0"/>
                </a:rPr>
                <a:t>New Business Cases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ea typeface="Montserrat Light" charset="0"/>
                  <a:cs typeface="Arial" panose="020B0604020202020204" pitchFamily="34" charset="0"/>
                </a:rPr>
                <a:t>Students in action</a:t>
              </a:r>
            </a:p>
            <a:p>
              <a:pPr algn="ctr">
                <a:lnSpc>
                  <a:spcPct val="150000"/>
                </a:lnSpc>
              </a:pPr>
              <a:endParaRPr lang="en-US" sz="24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06799C3-5548-443A-9CC9-D197C0E67C4B}"/>
                </a:ext>
              </a:extLst>
            </p:cNvPr>
            <p:cNvSpPr txBox="1"/>
            <p:nvPr/>
          </p:nvSpPr>
          <p:spPr>
            <a:xfrm>
              <a:off x="12492981" y="5761781"/>
              <a:ext cx="500758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spc="600" dirty="0">
                  <a:solidFill>
                    <a:schemeClr val="tx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INNOVATION</a:t>
              </a:r>
            </a:p>
            <a:p>
              <a:pPr algn="ctr"/>
              <a:r>
                <a:rPr lang="en-US" sz="4800" b="1" spc="600" dirty="0">
                  <a:solidFill>
                    <a:schemeClr val="tx2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SUPPORT</a:t>
              </a:r>
            </a:p>
          </p:txBody>
        </p:sp>
        <p:cxnSp>
          <p:nvCxnSpPr>
            <p:cNvPr id="39" name="Straight Connector 34">
              <a:extLst>
                <a:ext uri="{FF2B5EF4-FFF2-40B4-BE49-F238E27FC236}">
                  <a16:creationId xmlns:a16="http://schemas.microsoft.com/office/drawing/2014/main" id="{3354D15B-A70B-4180-BFA9-111E3F5938E2}"/>
                </a:ext>
              </a:extLst>
            </p:cNvPr>
            <p:cNvCxnSpPr>
              <a:cxnSpLocks/>
            </p:cNvCxnSpPr>
            <p:nvPr/>
          </p:nvCxnSpPr>
          <p:spPr>
            <a:xfrm>
              <a:off x="14336951" y="7934819"/>
              <a:ext cx="120395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 6">
            <a:extLst>
              <a:ext uri="{FF2B5EF4-FFF2-40B4-BE49-F238E27FC236}">
                <a16:creationId xmlns:a16="http://schemas.microsoft.com/office/drawing/2014/main" id="{4AD2D541-C4A2-4349-8DED-E986BCDAD501}"/>
              </a:ext>
            </a:extLst>
          </p:cNvPr>
          <p:cNvGrpSpPr/>
          <p:nvPr/>
        </p:nvGrpSpPr>
        <p:grpSpPr>
          <a:xfrm>
            <a:off x="18240373" y="4891218"/>
            <a:ext cx="5007586" cy="6148217"/>
            <a:chOff x="18240373" y="4891218"/>
            <a:chExt cx="5007586" cy="614821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766EF8B-11DB-40E4-8495-3226BB97EEF0}"/>
                </a:ext>
              </a:extLst>
            </p:cNvPr>
            <p:cNvSpPr/>
            <p:nvPr/>
          </p:nvSpPr>
          <p:spPr>
            <a:xfrm>
              <a:off x="18240373" y="4891218"/>
              <a:ext cx="5007586" cy="61482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D617DE8-2D72-4247-BCDE-A63430BCF05D}"/>
                </a:ext>
              </a:extLst>
            </p:cNvPr>
            <p:cNvSpPr txBox="1"/>
            <p:nvPr/>
          </p:nvSpPr>
          <p:spPr>
            <a:xfrm>
              <a:off x="18240373" y="8291685"/>
              <a:ext cx="5007585" cy="2597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ea typeface="Montserrat Light" charset="0"/>
                  <a:cs typeface="Arial" panose="020B0604020202020204" pitchFamily="34" charset="0"/>
                </a:rPr>
                <a:t>Aerospace Business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ea typeface="Montserrat Light" charset="0"/>
                  <a:cs typeface="Arial" panose="020B0604020202020204" pitchFamily="34" charset="0"/>
                </a:rPr>
                <a:t>Networking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ea typeface="Montserrat Light" charset="0"/>
                  <a:cs typeface="Arial" panose="020B0604020202020204" pitchFamily="34" charset="0"/>
                </a:rPr>
                <a:t>Collaboration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ea typeface="Montserrat Light" charset="0"/>
                  <a:cs typeface="Arial" panose="020B0604020202020204" pitchFamily="34" charset="0"/>
                </a:rPr>
                <a:t>Training </a:t>
              </a:r>
              <a:r>
                <a:rPr lang="en-US" sz="2800" dirty="0" err="1">
                  <a:latin typeface="Arial" panose="020B0604020202020204" pitchFamily="34" charset="0"/>
                  <a:ea typeface="Montserrat Light" charset="0"/>
                  <a:cs typeface="Arial" panose="020B0604020202020204" pitchFamily="34" charset="0"/>
                </a:rPr>
                <a:t>Programmes</a:t>
              </a:r>
              <a:endPara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FF985B9-ED68-4F38-A24F-6824142210BE}"/>
                </a:ext>
              </a:extLst>
            </p:cNvPr>
            <p:cNvSpPr txBox="1"/>
            <p:nvPr/>
          </p:nvSpPr>
          <p:spPr>
            <a:xfrm>
              <a:off x="18240373" y="5731720"/>
              <a:ext cx="500758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spc="600" dirty="0">
                  <a:solidFill>
                    <a:schemeClr val="tx2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CLUSTER</a:t>
              </a:r>
            </a:p>
            <a:p>
              <a:pPr algn="ctr"/>
              <a:r>
                <a:rPr lang="en-US" sz="4800" b="1" spc="600" dirty="0">
                  <a:solidFill>
                    <a:schemeClr val="tx2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BUILDING</a:t>
              </a:r>
            </a:p>
          </p:txBody>
        </p:sp>
        <p:cxnSp>
          <p:nvCxnSpPr>
            <p:cNvPr id="40" name="Straight Connector 34">
              <a:extLst>
                <a:ext uri="{FF2B5EF4-FFF2-40B4-BE49-F238E27FC236}">
                  <a16:creationId xmlns:a16="http://schemas.microsoft.com/office/drawing/2014/main" id="{B99672BD-228D-4443-8DBB-A3567204458E}"/>
                </a:ext>
              </a:extLst>
            </p:cNvPr>
            <p:cNvCxnSpPr/>
            <p:nvPr/>
          </p:nvCxnSpPr>
          <p:spPr>
            <a:xfrm>
              <a:off x="20145079" y="7934822"/>
              <a:ext cx="120395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255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868211"/>
            <a:ext cx="24420857" cy="7830117"/>
            <a:chOff x="0" y="2676262"/>
            <a:chExt cx="24420857" cy="7830117"/>
          </a:xfrm>
        </p:grpSpPr>
        <p:sp>
          <p:nvSpPr>
            <p:cNvPr id="12" name="TextBox 11"/>
            <p:cNvSpPr txBox="1"/>
            <p:nvPr/>
          </p:nvSpPr>
          <p:spPr>
            <a:xfrm>
              <a:off x="43208" y="8295517"/>
              <a:ext cx="24377649" cy="1287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sv-SE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pc="300" dirty="0"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endParaRPr lang="en-US" sz="1800" spc="300" dirty="0"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398311" y="9928529"/>
              <a:ext cx="1667444" cy="577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spc="300" dirty="0">
                  <a:solidFill>
                    <a:schemeClr val="bg1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JOIN US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5133562"/>
              <a:ext cx="24377650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200" b="1" spc="1500" dirty="0">
                  <a:solidFill>
                    <a:schemeClr val="tx2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Graduate School </a:t>
              </a:r>
            </a:p>
            <a:p>
              <a:pPr algn="ctr"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200" b="1" spc="1500" dirty="0">
                  <a:solidFill>
                    <a:schemeClr val="tx2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of space Technology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1224273" y="2676262"/>
              <a:ext cx="1960100" cy="1960098"/>
              <a:chOff x="10780288" y="2506596"/>
              <a:chExt cx="2848069" cy="2848069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0780288" y="2506596"/>
                <a:ext cx="2848069" cy="2848069"/>
              </a:xfrm>
              <a:prstGeom prst="ellipse">
                <a:avLst/>
              </a:prstGeom>
              <a:solidFill>
                <a:schemeClr val="tx2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ea typeface="Montserrat Light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Shape 2787"/>
              <p:cNvSpPr/>
              <p:nvPr/>
            </p:nvSpPr>
            <p:spPr>
              <a:xfrm>
                <a:off x="11589534" y="3292280"/>
                <a:ext cx="1275849" cy="12766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6" h="21600" extrusionOk="0">
                    <a:moveTo>
                      <a:pt x="11502" y="10309"/>
                    </a:moveTo>
                    <a:cubicBezTo>
                      <a:pt x="11767" y="10309"/>
                      <a:pt x="11981" y="10090"/>
                      <a:pt x="11981" y="9818"/>
                    </a:cubicBezTo>
                    <a:cubicBezTo>
                      <a:pt x="11981" y="9547"/>
                      <a:pt x="11767" y="9327"/>
                      <a:pt x="11502" y="9327"/>
                    </a:cubicBezTo>
                    <a:cubicBezTo>
                      <a:pt x="11237" y="9327"/>
                      <a:pt x="11022" y="9547"/>
                      <a:pt x="11022" y="9818"/>
                    </a:cubicBezTo>
                    <a:cubicBezTo>
                      <a:pt x="11022" y="10090"/>
                      <a:pt x="11237" y="10309"/>
                      <a:pt x="11502" y="10309"/>
                    </a:cubicBezTo>
                    <a:moveTo>
                      <a:pt x="15818" y="4909"/>
                    </a:moveTo>
                    <a:cubicBezTo>
                      <a:pt x="16083" y="4909"/>
                      <a:pt x="16297" y="5129"/>
                      <a:pt x="16297" y="5400"/>
                    </a:cubicBezTo>
                    <a:cubicBezTo>
                      <a:pt x="16297" y="5672"/>
                      <a:pt x="16083" y="5891"/>
                      <a:pt x="15818" y="5891"/>
                    </a:cubicBezTo>
                    <a:cubicBezTo>
                      <a:pt x="15553" y="5891"/>
                      <a:pt x="15338" y="5672"/>
                      <a:pt x="15338" y="5400"/>
                    </a:cubicBezTo>
                    <a:cubicBezTo>
                      <a:pt x="15338" y="5129"/>
                      <a:pt x="15553" y="4909"/>
                      <a:pt x="15818" y="4909"/>
                    </a:cubicBezTo>
                    <a:moveTo>
                      <a:pt x="15818" y="6873"/>
                    </a:moveTo>
                    <a:cubicBezTo>
                      <a:pt x="16612" y="6873"/>
                      <a:pt x="17256" y="6213"/>
                      <a:pt x="17256" y="5400"/>
                    </a:cubicBezTo>
                    <a:cubicBezTo>
                      <a:pt x="17256" y="4587"/>
                      <a:pt x="16612" y="3928"/>
                      <a:pt x="15818" y="3928"/>
                    </a:cubicBezTo>
                    <a:cubicBezTo>
                      <a:pt x="15023" y="3928"/>
                      <a:pt x="14379" y="4587"/>
                      <a:pt x="14379" y="5400"/>
                    </a:cubicBezTo>
                    <a:cubicBezTo>
                      <a:pt x="14379" y="6213"/>
                      <a:pt x="15023" y="6873"/>
                      <a:pt x="15818" y="6873"/>
                    </a:cubicBezTo>
                    <a:moveTo>
                      <a:pt x="12941" y="11782"/>
                    </a:moveTo>
                    <a:cubicBezTo>
                      <a:pt x="13206" y="11782"/>
                      <a:pt x="13420" y="11562"/>
                      <a:pt x="13420" y="11291"/>
                    </a:cubicBezTo>
                    <a:cubicBezTo>
                      <a:pt x="13420" y="11020"/>
                      <a:pt x="13206" y="10800"/>
                      <a:pt x="12941" y="10800"/>
                    </a:cubicBezTo>
                    <a:cubicBezTo>
                      <a:pt x="12675" y="10800"/>
                      <a:pt x="12461" y="11020"/>
                      <a:pt x="12461" y="11291"/>
                    </a:cubicBezTo>
                    <a:cubicBezTo>
                      <a:pt x="12461" y="11562"/>
                      <a:pt x="12675" y="11782"/>
                      <a:pt x="12941" y="11782"/>
                    </a:cubicBezTo>
                    <a:moveTo>
                      <a:pt x="10063" y="7855"/>
                    </a:moveTo>
                    <a:cubicBezTo>
                      <a:pt x="9798" y="7855"/>
                      <a:pt x="9584" y="8074"/>
                      <a:pt x="9584" y="8346"/>
                    </a:cubicBezTo>
                    <a:cubicBezTo>
                      <a:pt x="9584" y="8617"/>
                      <a:pt x="9798" y="8836"/>
                      <a:pt x="10063" y="8836"/>
                    </a:cubicBezTo>
                    <a:cubicBezTo>
                      <a:pt x="10328" y="8836"/>
                      <a:pt x="10543" y="8617"/>
                      <a:pt x="10543" y="8346"/>
                    </a:cubicBezTo>
                    <a:cubicBezTo>
                      <a:pt x="10543" y="8074"/>
                      <a:pt x="10328" y="7855"/>
                      <a:pt x="10063" y="7855"/>
                    </a:cubicBezTo>
                    <a:moveTo>
                      <a:pt x="1718" y="19842"/>
                    </a:moveTo>
                    <a:lnTo>
                      <a:pt x="3451" y="15392"/>
                    </a:lnTo>
                    <a:cubicBezTo>
                      <a:pt x="3684" y="15834"/>
                      <a:pt x="3973" y="16253"/>
                      <a:pt x="4312" y="16642"/>
                    </a:cubicBezTo>
                    <a:cubicBezTo>
                      <a:pt x="4824" y="17230"/>
                      <a:pt x="5418" y="17711"/>
                      <a:pt x="6061" y="18068"/>
                    </a:cubicBezTo>
                    <a:cubicBezTo>
                      <a:pt x="6061" y="18068"/>
                      <a:pt x="1718" y="19842"/>
                      <a:pt x="1718" y="19842"/>
                    </a:cubicBezTo>
                    <a:close/>
                    <a:moveTo>
                      <a:pt x="3717" y="12060"/>
                    </a:moveTo>
                    <a:lnTo>
                      <a:pt x="0" y="21600"/>
                    </a:lnTo>
                    <a:lnTo>
                      <a:pt x="9319" y="17795"/>
                    </a:lnTo>
                    <a:cubicBezTo>
                      <a:pt x="9153" y="17815"/>
                      <a:pt x="8987" y="17824"/>
                      <a:pt x="8822" y="17824"/>
                    </a:cubicBezTo>
                    <a:cubicBezTo>
                      <a:pt x="5971" y="17824"/>
                      <a:pt x="3389" y="15002"/>
                      <a:pt x="3717" y="12060"/>
                    </a:cubicBezTo>
                    <a:moveTo>
                      <a:pt x="16115" y="10657"/>
                    </a:moveTo>
                    <a:cubicBezTo>
                      <a:pt x="15925" y="10851"/>
                      <a:pt x="15627" y="11171"/>
                      <a:pt x="15280" y="11542"/>
                    </a:cubicBezTo>
                    <a:cubicBezTo>
                      <a:pt x="14662" y="12204"/>
                      <a:pt x="13712" y="13221"/>
                      <a:pt x="13147" y="13753"/>
                    </a:cubicBezTo>
                    <a:lnTo>
                      <a:pt x="7665" y="8141"/>
                    </a:lnTo>
                    <a:cubicBezTo>
                      <a:pt x="8185" y="7563"/>
                      <a:pt x="9179" y="6590"/>
                      <a:pt x="9825" y="5958"/>
                    </a:cubicBezTo>
                    <a:cubicBezTo>
                      <a:pt x="10188" y="5603"/>
                      <a:pt x="10500" y="5298"/>
                      <a:pt x="10690" y="5103"/>
                    </a:cubicBezTo>
                    <a:cubicBezTo>
                      <a:pt x="13284" y="2447"/>
                      <a:pt x="18271" y="993"/>
                      <a:pt x="20136" y="982"/>
                    </a:cubicBezTo>
                    <a:cubicBezTo>
                      <a:pt x="20132" y="2572"/>
                      <a:pt x="18824" y="7884"/>
                      <a:pt x="16115" y="10657"/>
                    </a:cubicBezTo>
                    <a:moveTo>
                      <a:pt x="12477" y="14563"/>
                    </a:moveTo>
                    <a:cubicBezTo>
                      <a:pt x="12127" y="15873"/>
                      <a:pt x="11665" y="17072"/>
                      <a:pt x="11154" y="18035"/>
                    </a:cubicBezTo>
                    <a:cubicBezTo>
                      <a:pt x="10943" y="17454"/>
                      <a:pt x="10642" y="16798"/>
                      <a:pt x="10214" y="16110"/>
                    </a:cubicBezTo>
                    <a:cubicBezTo>
                      <a:pt x="10035" y="15823"/>
                      <a:pt x="9728" y="15656"/>
                      <a:pt x="9405" y="15656"/>
                    </a:cubicBezTo>
                    <a:cubicBezTo>
                      <a:pt x="9329" y="15656"/>
                      <a:pt x="9252" y="15665"/>
                      <a:pt x="9176" y="15684"/>
                    </a:cubicBezTo>
                    <a:cubicBezTo>
                      <a:pt x="8990" y="15731"/>
                      <a:pt x="8799" y="15755"/>
                      <a:pt x="8610" y="15755"/>
                    </a:cubicBezTo>
                    <a:cubicBezTo>
                      <a:pt x="7905" y="15755"/>
                      <a:pt x="7217" y="15432"/>
                      <a:pt x="6621" y="14822"/>
                    </a:cubicBezTo>
                    <a:cubicBezTo>
                      <a:pt x="5861" y="14044"/>
                      <a:pt x="5561" y="13114"/>
                      <a:pt x="5779" y="12206"/>
                    </a:cubicBezTo>
                    <a:cubicBezTo>
                      <a:pt x="5877" y="11797"/>
                      <a:pt x="5709" y="11370"/>
                      <a:pt x="5363" y="11144"/>
                    </a:cubicBezTo>
                    <a:cubicBezTo>
                      <a:pt x="4690" y="10706"/>
                      <a:pt x="4050" y="10398"/>
                      <a:pt x="3482" y="10183"/>
                    </a:cubicBezTo>
                    <a:cubicBezTo>
                      <a:pt x="4423" y="9658"/>
                      <a:pt x="5594" y="9186"/>
                      <a:pt x="6874" y="8827"/>
                    </a:cubicBezTo>
                    <a:cubicBezTo>
                      <a:pt x="6900" y="8820"/>
                      <a:pt x="6921" y="8803"/>
                      <a:pt x="6946" y="8793"/>
                    </a:cubicBezTo>
                    <a:lnTo>
                      <a:pt x="12510" y="14490"/>
                    </a:lnTo>
                    <a:cubicBezTo>
                      <a:pt x="12501" y="14515"/>
                      <a:pt x="12484" y="14536"/>
                      <a:pt x="12477" y="14563"/>
                    </a:cubicBezTo>
                    <a:moveTo>
                      <a:pt x="20922" y="167"/>
                    </a:moveTo>
                    <a:cubicBezTo>
                      <a:pt x="20813" y="55"/>
                      <a:pt x="20545" y="0"/>
                      <a:pt x="20157" y="0"/>
                    </a:cubicBezTo>
                    <a:cubicBezTo>
                      <a:pt x="18131" y="0"/>
                      <a:pt x="12842" y="1511"/>
                      <a:pt x="10012" y="4409"/>
                    </a:cubicBezTo>
                    <a:cubicBezTo>
                      <a:pt x="9345" y="5092"/>
                      <a:pt x="7134" y="7175"/>
                      <a:pt x="6621" y="7880"/>
                    </a:cubicBezTo>
                    <a:cubicBezTo>
                      <a:pt x="4961" y="8346"/>
                      <a:pt x="2544" y="9277"/>
                      <a:pt x="1196" y="10657"/>
                    </a:cubicBezTo>
                    <a:cubicBezTo>
                      <a:pt x="1196" y="10657"/>
                      <a:pt x="2841" y="10663"/>
                      <a:pt x="4848" y="11972"/>
                    </a:cubicBezTo>
                    <a:cubicBezTo>
                      <a:pt x="4556" y="13190"/>
                      <a:pt x="4926" y="14475"/>
                      <a:pt x="5943" y="15516"/>
                    </a:cubicBezTo>
                    <a:cubicBezTo>
                      <a:pt x="6735" y="16327"/>
                      <a:pt x="7672" y="16737"/>
                      <a:pt x="8610" y="16737"/>
                    </a:cubicBezTo>
                    <a:cubicBezTo>
                      <a:pt x="8876" y="16737"/>
                      <a:pt x="9142" y="16704"/>
                      <a:pt x="9405" y="16637"/>
                    </a:cubicBezTo>
                    <a:cubicBezTo>
                      <a:pt x="10683" y="18692"/>
                      <a:pt x="10690" y="20376"/>
                      <a:pt x="10690" y="20376"/>
                    </a:cubicBezTo>
                    <a:cubicBezTo>
                      <a:pt x="12038" y="18996"/>
                      <a:pt x="12948" y="16521"/>
                      <a:pt x="13402" y="14822"/>
                    </a:cubicBezTo>
                    <a:cubicBezTo>
                      <a:pt x="14091" y="14297"/>
                      <a:pt x="16126" y="12034"/>
                      <a:pt x="16793" y="11351"/>
                    </a:cubicBezTo>
                    <a:cubicBezTo>
                      <a:pt x="20164" y="7900"/>
                      <a:pt x="21600" y="861"/>
                      <a:pt x="20922" y="167"/>
                    </a:cubicBezTo>
                  </a:path>
                </a:pathLst>
              </a:custGeom>
              <a:solidFill>
                <a:schemeClr val="bg2"/>
              </a:solidFill>
              <a:ln w="12700"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5" name="Picture 14" descr="A picture containing aircraft, balloon, transport&#10;&#10;Description automatically generated">
            <a:extLst>
              <a:ext uri="{FF2B5EF4-FFF2-40B4-BE49-F238E27FC236}">
                <a16:creationId xmlns:a16="http://schemas.microsoft.com/office/drawing/2014/main" id="{AAB31061-DB92-449B-87CD-0B3A8785D3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033" y="2868211"/>
            <a:ext cx="1926052" cy="1960098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D90A94C2-3512-4912-A644-3622E79FF10E}"/>
              </a:ext>
            </a:extLst>
          </p:cNvPr>
          <p:cNvSpPr/>
          <p:nvPr/>
        </p:nvSpPr>
        <p:spPr>
          <a:xfrm>
            <a:off x="8319881" y="9067112"/>
            <a:ext cx="6922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000" dirty="0">
                <a:hlinkClick r:id="rId4"/>
              </a:rPr>
              <a:t>https://www.ritspace.se/about</a:t>
            </a:r>
            <a:r>
              <a:rPr lang="sv-SE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719498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239581" y="4043830"/>
            <a:ext cx="31923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600" dirty="0">
                <a:solidFill>
                  <a:schemeClr val="tx2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Operated by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56706" y="1724363"/>
            <a:ext cx="9302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tx2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RIT 2021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6477577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pic>
        <p:nvPicPr>
          <p:cNvPr id="11" name="Platshållare för bild 2">
            <a:extLst>
              <a:ext uri="{FF2B5EF4-FFF2-40B4-BE49-F238E27FC236}">
                <a16:creationId xmlns:a16="http://schemas.microsoft.com/office/drawing/2014/main" id="{51830122-CCA5-4D00-BDEE-18BC52AF3F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36"/>
          <a:stretch/>
        </p:blipFill>
        <p:spPr>
          <a:xfrm>
            <a:off x="17900073" y="-5480"/>
            <a:ext cx="6477577" cy="13716000"/>
          </a:xfrm>
          <a:prstGeom prst="rect">
            <a:avLst/>
          </a:prstGeom>
          <a:solidFill>
            <a:srgbClr val="F3F3F5"/>
          </a:solidFill>
        </p:spPr>
      </p:pic>
      <p:sp>
        <p:nvSpPr>
          <p:cNvPr id="16" name="TextBox 11">
            <a:extLst>
              <a:ext uri="{FF2B5EF4-FFF2-40B4-BE49-F238E27FC236}">
                <a16:creationId xmlns:a16="http://schemas.microsoft.com/office/drawing/2014/main" id="{2C9FEE3E-C502-4AA8-98B9-AF0B43C9A423}"/>
              </a:ext>
            </a:extLst>
          </p:cNvPr>
          <p:cNvSpPr txBox="1"/>
          <p:nvPr/>
        </p:nvSpPr>
        <p:spPr>
          <a:xfrm>
            <a:off x="7239582" y="7884481"/>
            <a:ext cx="618648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600" dirty="0">
                <a:solidFill>
                  <a:schemeClr val="tx2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Partners</a:t>
            </a:r>
          </a:p>
        </p:txBody>
      </p:sp>
      <p:pic>
        <p:nvPicPr>
          <p:cNvPr id="17" name="Platshållare för bild 2">
            <a:extLst>
              <a:ext uri="{FF2B5EF4-FFF2-40B4-BE49-F238E27FC236}">
                <a16:creationId xmlns:a16="http://schemas.microsoft.com/office/drawing/2014/main" id="{6C4AECFD-CB75-4FA4-8E16-9D0DB960B7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36"/>
          <a:stretch/>
        </p:blipFill>
        <p:spPr>
          <a:xfrm>
            <a:off x="0" y="5480"/>
            <a:ext cx="6477577" cy="13716000"/>
          </a:xfrm>
          <a:prstGeom prst="rect">
            <a:avLst/>
          </a:prstGeom>
          <a:solidFill>
            <a:srgbClr val="F3F3F5"/>
          </a:solidFill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33224BA-49D3-4E2A-8CAB-4300C350BB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377" y="4759998"/>
            <a:ext cx="1841690" cy="90673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D5D4F65-1045-4A47-8AA9-CB4D48022E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377" y="6176878"/>
            <a:ext cx="3942382" cy="64556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CC2F92B-F722-40CF-B159-6035E8361ED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825" y="6148861"/>
            <a:ext cx="2023121" cy="673581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F70AEA23-0E46-4347-BC5F-A8DD3FEEC2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239" y="8809809"/>
            <a:ext cx="4636303" cy="527035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CF15D299-A86F-443D-877B-7E8C8444D68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907" y="4748978"/>
            <a:ext cx="906951" cy="913981"/>
          </a:xfrm>
          <a:prstGeom prst="rect">
            <a:avLst/>
          </a:prstGeom>
        </p:spPr>
      </p:pic>
      <p:sp>
        <p:nvSpPr>
          <p:cNvPr id="23" name="TextBox 11">
            <a:extLst>
              <a:ext uri="{FF2B5EF4-FFF2-40B4-BE49-F238E27FC236}">
                <a16:creationId xmlns:a16="http://schemas.microsoft.com/office/drawing/2014/main" id="{1571ABD4-E4E8-42F1-8ADD-32862B08C452}"/>
              </a:ext>
            </a:extLst>
          </p:cNvPr>
          <p:cNvSpPr txBox="1"/>
          <p:nvPr/>
        </p:nvSpPr>
        <p:spPr>
          <a:xfrm>
            <a:off x="7256706" y="10610881"/>
            <a:ext cx="618648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600" dirty="0">
                <a:solidFill>
                  <a:schemeClr val="tx2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Sponsors</a:t>
            </a:r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4CD3964E-C790-4BDC-8AFF-7D7A70EC296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825" y="4692578"/>
            <a:ext cx="4801313" cy="1200328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F4BA66BB-4D4E-4B3A-9843-48AE03C2FBB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70" y="8763225"/>
            <a:ext cx="2087197" cy="681056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C18362D9-048D-434C-8FE5-78F99E3103B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377" y="8568928"/>
            <a:ext cx="971855" cy="971855"/>
          </a:xfrm>
          <a:prstGeom prst="rect">
            <a:avLst/>
          </a:prstGeom>
        </p:spPr>
      </p:pic>
      <p:pic>
        <p:nvPicPr>
          <p:cNvPr id="33" name="Bildobjekt 32">
            <a:extLst>
              <a:ext uri="{FF2B5EF4-FFF2-40B4-BE49-F238E27FC236}">
                <a16:creationId xmlns:a16="http://schemas.microsoft.com/office/drawing/2014/main" id="{A7D85323-BD2D-464F-8E60-EB62B316AC6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706" y="11321929"/>
            <a:ext cx="2273789" cy="785355"/>
          </a:xfrm>
          <a:prstGeom prst="rect">
            <a:avLst/>
          </a:prstGeom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id="{C9BAF038-00E1-4AE2-A251-75AC475DD5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46649" y="11230315"/>
            <a:ext cx="1884330" cy="1205417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2ACF8430-AD24-4661-A98C-AAFDCE96289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003" y="11399568"/>
            <a:ext cx="1636472" cy="957182"/>
          </a:xfrm>
          <a:prstGeom prst="rect">
            <a:avLst/>
          </a:prstGeom>
        </p:spPr>
      </p:pic>
      <p:pic>
        <p:nvPicPr>
          <p:cNvPr id="36" name="Bildobjekt 35">
            <a:extLst>
              <a:ext uri="{FF2B5EF4-FFF2-40B4-BE49-F238E27FC236}">
                <a16:creationId xmlns:a16="http://schemas.microsoft.com/office/drawing/2014/main" id="{E060F65D-A0F5-431C-94C2-E706E80A753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589481" y="11493269"/>
            <a:ext cx="2454583" cy="769780"/>
          </a:xfrm>
          <a:prstGeom prst="rect">
            <a:avLst/>
          </a:prstGeom>
        </p:spPr>
      </p:pic>
      <p:pic>
        <p:nvPicPr>
          <p:cNvPr id="34" name="Bildobjekt 33">
            <a:extLst>
              <a:ext uri="{FF2B5EF4-FFF2-40B4-BE49-F238E27FC236}">
                <a16:creationId xmlns:a16="http://schemas.microsoft.com/office/drawing/2014/main" id="{B77816BE-6830-468B-828B-D3CDF6A6D8D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28723" y="11399568"/>
            <a:ext cx="1791571" cy="65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56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43694" y="1530140"/>
            <a:ext cx="17424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pc="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SYNERGIES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9C0A9769-2743-4899-9EE0-3A7F615D3641}"/>
              </a:ext>
            </a:extLst>
          </p:cNvPr>
          <p:cNvGrpSpPr/>
          <p:nvPr/>
        </p:nvGrpSpPr>
        <p:grpSpPr>
          <a:xfrm>
            <a:off x="6026835" y="8345618"/>
            <a:ext cx="5030106" cy="3014126"/>
            <a:chOff x="6809477" y="4920693"/>
            <a:chExt cx="5030106" cy="3014126"/>
          </a:xfrm>
        </p:grpSpPr>
        <p:sp>
          <p:nvSpPr>
            <p:cNvPr id="30" name="Rectangle 29"/>
            <p:cNvSpPr/>
            <p:nvPr/>
          </p:nvSpPr>
          <p:spPr>
            <a:xfrm>
              <a:off x="6831998" y="4920693"/>
              <a:ext cx="5007585" cy="3014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EEFEE4E-19A0-4D8C-9F98-5752503E146A}"/>
                </a:ext>
              </a:extLst>
            </p:cNvPr>
            <p:cNvSpPr txBox="1"/>
            <p:nvPr/>
          </p:nvSpPr>
          <p:spPr>
            <a:xfrm>
              <a:off x="6809477" y="5769647"/>
              <a:ext cx="503010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spc="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TESTBED SPACE</a:t>
              </a:r>
            </a:p>
          </p:txBody>
        </p:sp>
      </p:grpSp>
      <p:grpSp>
        <p:nvGrpSpPr>
          <p:cNvPr id="3" name="Grupp 2">
            <a:extLst>
              <a:ext uri="{FF2B5EF4-FFF2-40B4-BE49-F238E27FC236}">
                <a16:creationId xmlns:a16="http://schemas.microsoft.com/office/drawing/2014/main" id="{C938F825-A463-4549-97F5-F98961D27BB5}"/>
              </a:ext>
            </a:extLst>
          </p:cNvPr>
          <p:cNvGrpSpPr/>
          <p:nvPr/>
        </p:nvGrpSpPr>
        <p:grpSpPr>
          <a:xfrm>
            <a:off x="13355777" y="4200462"/>
            <a:ext cx="5007586" cy="3043605"/>
            <a:chOff x="12492981" y="4891218"/>
            <a:chExt cx="5007586" cy="3043605"/>
          </a:xfrm>
        </p:grpSpPr>
        <p:sp>
          <p:nvSpPr>
            <p:cNvPr id="31" name="Rectangle 30"/>
            <p:cNvSpPr/>
            <p:nvPr/>
          </p:nvSpPr>
          <p:spPr>
            <a:xfrm>
              <a:off x="12492981" y="4891218"/>
              <a:ext cx="5007586" cy="30436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06799C3-5548-443A-9CC9-D197C0E67C4B}"/>
                </a:ext>
              </a:extLst>
            </p:cNvPr>
            <p:cNvSpPr txBox="1"/>
            <p:nvPr/>
          </p:nvSpPr>
          <p:spPr>
            <a:xfrm>
              <a:off x="12492981" y="5761781"/>
              <a:ext cx="500758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spc="600" dirty="0">
                  <a:solidFill>
                    <a:schemeClr val="tx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INNOVATION</a:t>
              </a:r>
            </a:p>
            <a:p>
              <a:pPr algn="ctr"/>
              <a:r>
                <a:rPr lang="en-US" sz="4800" b="1" spc="600" dirty="0">
                  <a:solidFill>
                    <a:schemeClr val="tx2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SUPPORT</a:t>
              </a:r>
            </a:p>
          </p:txBody>
        </p:sp>
      </p:grpSp>
      <p:grpSp>
        <p:nvGrpSpPr>
          <p:cNvPr id="2" name="Grupp 1">
            <a:extLst>
              <a:ext uri="{FF2B5EF4-FFF2-40B4-BE49-F238E27FC236}">
                <a16:creationId xmlns:a16="http://schemas.microsoft.com/office/drawing/2014/main" id="{EBB6E872-B141-45F6-8814-CA53CA1391DC}"/>
              </a:ext>
            </a:extLst>
          </p:cNvPr>
          <p:cNvGrpSpPr/>
          <p:nvPr/>
        </p:nvGrpSpPr>
        <p:grpSpPr>
          <a:xfrm>
            <a:off x="13355777" y="8345618"/>
            <a:ext cx="5007586" cy="3043601"/>
            <a:chOff x="18240373" y="4891218"/>
            <a:chExt cx="5007586" cy="304360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766EF8B-11DB-40E4-8495-3226BB97EEF0}"/>
                </a:ext>
              </a:extLst>
            </p:cNvPr>
            <p:cNvSpPr/>
            <p:nvPr/>
          </p:nvSpPr>
          <p:spPr>
            <a:xfrm>
              <a:off x="18240373" y="4891218"/>
              <a:ext cx="5007586" cy="3043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FF985B9-ED68-4F38-A24F-6824142210BE}"/>
                </a:ext>
              </a:extLst>
            </p:cNvPr>
            <p:cNvSpPr txBox="1"/>
            <p:nvPr/>
          </p:nvSpPr>
          <p:spPr>
            <a:xfrm>
              <a:off x="18240373" y="5731720"/>
              <a:ext cx="500758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spc="600" dirty="0">
                  <a:solidFill>
                    <a:schemeClr val="tx2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CLUSTER</a:t>
              </a:r>
            </a:p>
            <a:p>
              <a:pPr algn="ctr"/>
              <a:r>
                <a:rPr lang="en-US" sz="4800" b="1" spc="600" dirty="0">
                  <a:solidFill>
                    <a:schemeClr val="tx2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BUILDING</a:t>
              </a:r>
            </a:p>
          </p:txBody>
        </p:sp>
      </p:grpSp>
      <p:grpSp>
        <p:nvGrpSpPr>
          <p:cNvPr id="7" name="Grupp 6">
            <a:extLst>
              <a:ext uri="{FF2B5EF4-FFF2-40B4-BE49-F238E27FC236}">
                <a16:creationId xmlns:a16="http://schemas.microsoft.com/office/drawing/2014/main" id="{20BE2D17-3946-4A72-B2EE-DCFAC000E80C}"/>
              </a:ext>
            </a:extLst>
          </p:cNvPr>
          <p:cNvGrpSpPr/>
          <p:nvPr/>
        </p:nvGrpSpPr>
        <p:grpSpPr>
          <a:xfrm>
            <a:off x="6014287" y="4200462"/>
            <a:ext cx="5042654" cy="3016946"/>
            <a:chOff x="1091969" y="4917877"/>
            <a:chExt cx="5042654" cy="3016946"/>
          </a:xfrm>
        </p:grpSpPr>
        <p:sp>
          <p:nvSpPr>
            <p:cNvPr id="5" name="Rectangle 4"/>
            <p:cNvSpPr/>
            <p:nvPr/>
          </p:nvSpPr>
          <p:spPr>
            <a:xfrm>
              <a:off x="1127038" y="4917877"/>
              <a:ext cx="5007585" cy="30169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40">
              <a:extLst>
                <a:ext uri="{FF2B5EF4-FFF2-40B4-BE49-F238E27FC236}">
                  <a16:creationId xmlns:a16="http://schemas.microsoft.com/office/drawing/2014/main" id="{127566BD-3AAD-483B-82B4-144CF948622C}"/>
                </a:ext>
              </a:extLst>
            </p:cNvPr>
            <p:cNvSpPr txBox="1"/>
            <p:nvPr/>
          </p:nvSpPr>
          <p:spPr>
            <a:xfrm>
              <a:off x="1091969" y="5831326"/>
              <a:ext cx="502013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spc="6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R&amp;D PROJECTS</a:t>
              </a:r>
            </a:p>
          </p:txBody>
        </p:sp>
      </p:grpSp>
      <p:sp>
        <p:nvSpPr>
          <p:cNvPr id="26" name="TextBox 14">
            <a:extLst>
              <a:ext uri="{FF2B5EF4-FFF2-40B4-BE49-F238E27FC236}">
                <a16:creationId xmlns:a16="http://schemas.microsoft.com/office/drawing/2014/main" id="{27D09059-F31C-4AC6-BAE1-23909865F58C}"/>
              </a:ext>
            </a:extLst>
          </p:cNvPr>
          <p:cNvSpPr txBox="1"/>
          <p:nvPr/>
        </p:nvSpPr>
        <p:spPr>
          <a:xfrm>
            <a:off x="0" y="2702213"/>
            <a:ext cx="2437765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spc="300" dirty="0">
                <a:latin typeface="+mj-lt"/>
                <a:ea typeface="Montserrat" charset="0"/>
                <a:cs typeface="Montserrat" charset="0"/>
              </a:rPr>
              <a:t>BETWEEN THE DIFFERENT WORK PACKAGES IN RIT 2021</a:t>
            </a: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B73332BE-6101-4197-8D9A-6F86B61285A9}"/>
              </a:ext>
            </a:extLst>
          </p:cNvPr>
          <p:cNvSpPr txBox="1"/>
          <p:nvPr/>
        </p:nvSpPr>
        <p:spPr>
          <a:xfrm>
            <a:off x="18598495" y="5113911"/>
            <a:ext cx="5514572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 err="1"/>
              <a:t>Programme</a:t>
            </a:r>
            <a:r>
              <a:rPr lang="en-US" sz="2000" spc="300" dirty="0"/>
              <a:t> for PhDs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 err="1"/>
              <a:t>Programme</a:t>
            </a:r>
            <a:r>
              <a:rPr lang="en-US" sz="2000" spc="300" dirty="0"/>
              <a:t> for </a:t>
            </a:r>
            <a:r>
              <a:rPr lang="en-US" sz="2000" spc="300" dirty="0" err="1"/>
              <a:t>PosDocs</a:t>
            </a:r>
            <a:endParaRPr lang="en-US" sz="2000" spc="3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/>
              <a:t>Identify new cases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/>
              <a:t>Case to summer students</a:t>
            </a:r>
          </a:p>
        </p:txBody>
      </p:sp>
      <p:sp>
        <p:nvSpPr>
          <p:cNvPr id="32" name="TextBox 18">
            <a:extLst>
              <a:ext uri="{FF2B5EF4-FFF2-40B4-BE49-F238E27FC236}">
                <a16:creationId xmlns:a16="http://schemas.microsoft.com/office/drawing/2014/main" id="{FB16004B-9799-4904-A6F6-7980087616EB}"/>
              </a:ext>
            </a:extLst>
          </p:cNvPr>
          <p:cNvSpPr txBox="1"/>
          <p:nvPr/>
        </p:nvSpPr>
        <p:spPr>
          <a:xfrm>
            <a:off x="1270095" y="9052750"/>
            <a:ext cx="4312305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/>
              <a:t>New PhDs</a:t>
            </a:r>
          </a:p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/>
              <a:t>New </a:t>
            </a:r>
            <a:r>
              <a:rPr lang="en-US" sz="2000" spc="300" dirty="0" err="1"/>
              <a:t>PostDocs</a:t>
            </a:r>
            <a:endParaRPr lang="en-US" sz="2000" spc="300" dirty="0"/>
          </a:p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/>
              <a:t>New Master Theses</a:t>
            </a:r>
          </a:p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/>
              <a:t>Project courses</a:t>
            </a:r>
          </a:p>
        </p:txBody>
      </p:sp>
      <p:sp>
        <p:nvSpPr>
          <p:cNvPr id="33" name="TextBox 18">
            <a:extLst>
              <a:ext uri="{FF2B5EF4-FFF2-40B4-BE49-F238E27FC236}">
                <a16:creationId xmlns:a16="http://schemas.microsoft.com/office/drawing/2014/main" id="{A82FBE14-62CD-48F8-8DE4-983948CA9B83}"/>
              </a:ext>
            </a:extLst>
          </p:cNvPr>
          <p:cNvSpPr txBox="1"/>
          <p:nvPr/>
        </p:nvSpPr>
        <p:spPr>
          <a:xfrm>
            <a:off x="18598495" y="9061202"/>
            <a:ext cx="5514572" cy="230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>
                <a:latin typeface="+mj-lt"/>
              </a:rPr>
              <a:t>Collaboration Industry/Academia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>
                <a:latin typeface="+mj-lt"/>
              </a:rPr>
              <a:t>Master Theses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>
                <a:latin typeface="+mj-lt"/>
              </a:rPr>
              <a:t>Project </a:t>
            </a:r>
            <a:r>
              <a:rPr lang="en-US" sz="2000" spc="300" dirty="0"/>
              <a:t>courses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/>
              <a:t>Cases to summer students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pc="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124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0799"/>
            <a:ext cx="2437765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43694" y="1530140"/>
            <a:ext cx="17424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pc="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SYNERGIES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9C0A9769-2743-4899-9EE0-3A7F615D3641}"/>
              </a:ext>
            </a:extLst>
          </p:cNvPr>
          <p:cNvGrpSpPr/>
          <p:nvPr/>
        </p:nvGrpSpPr>
        <p:grpSpPr>
          <a:xfrm>
            <a:off x="6026835" y="8345618"/>
            <a:ext cx="5030106" cy="3014126"/>
            <a:chOff x="6809477" y="4920693"/>
            <a:chExt cx="5030106" cy="3014126"/>
          </a:xfrm>
        </p:grpSpPr>
        <p:sp>
          <p:nvSpPr>
            <p:cNvPr id="30" name="Rectangle 29"/>
            <p:cNvSpPr/>
            <p:nvPr/>
          </p:nvSpPr>
          <p:spPr>
            <a:xfrm>
              <a:off x="6831998" y="4920693"/>
              <a:ext cx="5007585" cy="3014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EEFEE4E-19A0-4D8C-9F98-5752503E146A}"/>
                </a:ext>
              </a:extLst>
            </p:cNvPr>
            <p:cNvSpPr txBox="1"/>
            <p:nvPr/>
          </p:nvSpPr>
          <p:spPr>
            <a:xfrm>
              <a:off x="6809477" y="5769647"/>
              <a:ext cx="503010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spc="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TESTBED SPACE</a:t>
              </a:r>
            </a:p>
          </p:txBody>
        </p:sp>
      </p:grpSp>
      <p:grpSp>
        <p:nvGrpSpPr>
          <p:cNvPr id="3" name="Grupp 2">
            <a:extLst>
              <a:ext uri="{FF2B5EF4-FFF2-40B4-BE49-F238E27FC236}">
                <a16:creationId xmlns:a16="http://schemas.microsoft.com/office/drawing/2014/main" id="{C938F825-A463-4549-97F5-F98961D27BB5}"/>
              </a:ext>
            </a:extLst>
          </p:cNvPr>
          <p:cNvGrpSpPr/>
          <p:nvPr/>
        </p:nvGrpSpPr>
        <p:grpSpPr>
          <a:xfrm>
            <a:off x="13355777" y="4200462"/>
            <a:ext cx="5007586" cy="3043605"/>
            <a:chOff x="12492981" y="4891218"/>
            <a:chExt cx="5007586" cy="3043605"/>
          </a:xfrm>
        </p:grpSpPr>
        <p:sp>
          <p:nvSpPr>
            <p:cNvPr id="31" name="Rectangle 30"/>
            <p:cNvSpPr/>
            <p:nvPr/>
          </p:nvSpPr>
          <p:spPr>
            <a:xfrm>
              <a:off x="12492981" y="4891218"/>
              <a:ext cx="5007586" cy="30436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06799C3-5548-443A-9CC9-D197C0E67C4B}"/>
                </a:ext>
              </a:extLst>
            </p:cNvPr>
            <p:cNvSpPr txBox="1"/>
            <p:nvPr/>
          </p:nvSpPr>
          <p:spPr>
            <a:xfrm>
              <a:off x="12492981" y="5761781"/>
              <a:ext cx="500758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spc="6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INNOVATION</a:t>
              </a:r>
            </a:p>
            <a:p>
              <a:pPr algn="ctr"/>
              <a:r>
                <a:rPr lang="en-US" sz="4800" b="1" spc="6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</a:t>
              </a:r>
            </a:p>
          </p:txBody>
        </p:sp>
      </p:grpSp>
      <p:grpSp>
        <p:nvGrpSpPr>
          <p:cNvPr id="2" name="Grupp 1">
            <a:extLst>
              <a:ext uri="{FF2B5EF4-FFF2-40B4-BE49-F238E27FC236}">
                <a16:creationId xmlns:a16="http://schemas.microsoft.com/office/drawing/2014/main" id="{EBB6E872-B141-45F6-8814-CA53CA1391DC}"/>
              </a:ext>
            </a:extLst>
          </p:cNvPr>
          <p:cNvGrpSpPr/>
          <p:nvPr/>
        </p:nvGrpSpPr>
        <p:grpSpPr>
          <a:xfrm>
            <a:off x="13355777" y="8345618"/>
            <a:ext cx="5007586" cy="3043601"/>
            <a:chOff x="18240373" y="4891218"/>
            <a:chExt cx="5007586" cy="304360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766EF8B-11DB-40E4-8495-3226BB97EEF0}"/>
                </a:ext>
              </a:extLst>
            </p:cNvPr>
            <p:cNvSpPr/>
            <p:nvPr/>
          </p:nvSpPr>
          <p:spPr>
            <a:xfrm>
              <a:off x="18240373" y="4891218"/>
              <a:ext cx="5007586" cy="3043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FF985B9-ED68-4F38-A24F-6824142210BE}"/>
                </a:ext>
              </a:extLst>
            </p:cNvPr>
            <p:cNvSpPr txBox="1"/>
            <p:nvPr/>
          </p:nvSpPr>
          <p:spPr>
            <a:xfrm>
              <a:off x="18240373" y="5731720"/>
              <a:ext cx="500758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spc="600" dirty="0">
                  <a:solidFill>
                    <a:schemeClr val="tx2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CLUSTER</a:t>
              </a:r>
            </a:p>
            <a:p>
              <a:pPr algn="ctr"/>
              <a:r>
                <a:rPr lang="en-US" sz="4800" b="1" spc="600" dirty="0">
                  <a:solidFill>
                    <a:schemeClr val="tx2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BUILDING</a:t>
              </a:r>
            </a:p>
          </p:txBody>
        </p:sp>
      </p:grpSp>
      <p:grpSp>
        <p:nvGrpSpPr>
          <p:cNvPr id="7" name="Grupp 6">
            <a:extLst>
              <a:ext uri="{FF2B5EF4-FFF2-40B4-BE49-F238E27FC236}">
                <a16:creationId xmlns:a16="http://schemas.microsoft.com/office/drawing/2014/main" id="{20BE2D17-3946-4A72-B2EE-DCFAC000E80C}"/>
              </a:ext>
            </a:extLst>
          </p:cNvPr>
          <p:cNvGrpSpPr/>
          <p:nvPr/>
        </p:nvGrpSpPr>
        <p:grpSpPr>
          <a:xfrm>
            <a:off x="6014287" y="4200462"/>
            <a:ext cx="5042654" cy="3016946"/>
            <a:chOff x="1091969" y="4917877"/>
            <a:chExt cx="5042654" cy="3016946"/>
          </a:xfrm>
        </p:grpSpPr>
        <p:sp>
          <p:nvSpPr>
            <p:cNvPr id="5" name="Rectangle 4"/>
            <p:cNvSpPr/>
            <p:nvPr/>
          </p:nvSpPr>
          <p:spPr>
            <a:xfrm>
              <a:off x="1127038" y="4917877"/>
              <a:ext cx="5007585" cy="30169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40">
              <a:extLst>
                <a:ext uri="{FF2B5EF4-FFF2-40B4-BE49-F238E27FC236}">
                  <a16:creationId xmlns:a16="http://schemas.microsoft.com/office/drawing/2014/main" id="{127566BD-3AAD-483B-82B4-144CF948622C}"/>
                </a:ext>
              </a:extLst>
            </p:cNvPr>
            <p:cNvSpPr txBox="1"/>
            <p:nvPr/>
          </p:nvSpPr>
          <p:spPr>
            <a:xfrm>
              <a:off x="1091969" y="5831326"/>
              <a:ext cx="502013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spc="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R&amp;D PROJECTS</a:t>
              </a:r>
            </a:p>
          </p:txBody>
        </p:sp>
      </p:grpSp>
      <p:sp>
        <p:nvSpPr>
          <p:cNvPr id="26" name="TextBox 14">
            <a:extLst>
              <a:ext uri="{FF2B5EF4-FFF2-40B4-BE49-F238E27FC236}">
                <a16:creationId xmlns:a16="http://schemas.microsoft.com/office/drawing/2014/main" id="{27D09059-F31C-4AC6-BAE1-23909865F58C}"/>
              </a:ext>
            </a:extLst>
          </p:cNvPr>
          <p:cNvSpPr txBox="1"/>
          <p:nvPr/>
        </p:nvSpPr>
        <p:spPr>
          <a:xfrm>
            <a:off x="0" y="2702213"/>
            <a:ext cx="2437765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pc="300" dirty="0">
                <a:latin typeface="+mj-lt"/>
                <a:ea typeface="Montserrat" charset="0"/>
                <a:cs typeface="Montserrat" charset="0"/>
              </a:rPr>
              <a:t>BETWEEN THE DIFFERENT WORK PACKAGES IN RIT 2021</a:t>
            </a:r>
            <a:endParaRPr lang="en-US" sz="1800" spc="300" dirty="0">
              <a:latin typeface="+mj-lt"/>
              <a:ea typeface="Montserrat" charset="0"/>
              <a:cs typeface="Montserrat" charset="0"/>
            </a:endParaRPr>
          </a:p>
        </p:txBody>
      </p:sp>
      <p:sp>
        <p:nvSpPr>
          <p:cNvPr id="32" name="TextBox 18">
            <a:extLst>
              <a:ext uri="{FF2B5EF4-FFF2-40B4-BE49-F238E27FC236}">
                <a16:creationId xmlns:a16="http://schemas.microsoft.com/office/drawing/2014/main" id="{FB16004B-9799-4904-A6F6-7980087616EB}"/>
              </a:ext>
            </a:extLst>
          </p:cNvPr>
          <p:cNvSpPr txBox="1"/>
          <p:nvPr/>
        </p:nvSpPr>
        <p:spPr>
          <a:xfrm>
            <a:off x="1270095" y="8680853"/>
            <a:ext cx="4312305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>
                <a:latin typeface="+mj-lt"/>
              </a:rPr>
              <a:t>Innovation support</a:t>
            </a:r>
          </a:p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>
                <a:latin typeface="+mj-lt"/>
              </a:rPr>
              <a:t>New business models</a:t>
            </a:r>
          </a:p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>
                <a:latin typeface="+mj-lt"/>
              </a:rPr>
              <a:t>Identify new cases</a:t>
            </a:r>
          </a:p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 err="1">
                <a:latin typeface="+mj-lt"/>
              </a:rPr>
              <a:t>Ceses</a:t>
            </a:r>
            <a:r>
              <a:rPr lang="en-US" sz="2000" spc="300" dirty="0">
                <a:latin typeface="+mj-lt"/>
              </a:rPr>
              <a:t> for summer students</a:t>
            </a:r>
          </a:p>
        </p:txBody>
      </p:sp>
      <p:sp>
        <p:nvSpPr>
          <p:cNvPr id="33" name="TextBox 18">
            <a:extLst>
              <a:ext uri="{FF2B5EF4-FFF2-40B4-BE49-F238E27FC236}">
                <a16:creationId xmlns:a16="http://schemas.microsoft.com/office/drawing/2014/main" id="{A82FBE14-62CD-48F8-8DE4-983948CA9B83}"/>
              </a:ext>
            </a:extLst>
          </p:cNvPr>
          <p:cNvSpPr txBox="1"/>
          <p:nvPr/>
        </p:nvSpPr>
        <p:spPr>
          <a:xfrm>
            <a:off x="18663460" y="8596972"/>
            <a:ext cx="5814222" cy="2764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 err="1">
                <a:latin typeface="+mj-lt"/>
              </a:rPr>
              <a:t>Programme</a:t>
            </a:r>
            <a:r>
              <a:rPr lang="en-US" sz="2000" spc="300" dirty="0">
                <a:latin typeface="+mj-lt"/>
              </a:rPr>
              <a:t> for SMEs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>
                <a:latin typeface="+mj-lt"/>
              </a:rPr>
              <a:t>Tools for business management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>
                <a:latin typeface="+mj-lt"/>
              </a:rPr>
              <a:t>New business models (up/downstream)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/>
              <a:t>Cases for summer students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pc="300" dirty="0">
              <a:latin typeface="+mj-lt"/>
            </a:endParaRPr>
          </a:p>
        </p:txBody>
      </p:sp>
      <p:sp>
        <p:nvSpPr>
          <p:cNvPr id="36" name="TextBox 18">
            <a:extLst>
              <a:ext uri="{FF2B5EF4-FFF2-40B4-BE49-F238E27FC236}">
                <a16:creationId xmlns:a16="http://schemas.microsoft.com/office/drawing/2014/main" id="{7FF5E1E1-EEDC-42EC-9491-72E0DC58F5DB}"/>
              </a:ext>
            </a:extLst>
          </p:cNvPr>
          <p:cNvSpPr txBox="1"/>
          <p:nvPr/>
        </p:nvSpPr>
        <p:spPr>
          <a:xfrm>
            <a:off x="677334" y="5113911"/>
            <a:ext cx="4863958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 err="1">
                <a:solidFill>
                  <a:schemeClr val="bg1">
                    <a:lumMod val="65000"/>
                  </a:schemeClr>
                </a:solidFill>
              </a:rPr>
              <a:t>Programme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</a:rPr>
              <a:t> for PhDs</a:t>
            </a:r>
          </a:p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 err="1">
                <a:solidFill>
                  <a:schemeClr val="bg1">
                    <a:lumMod val="65000"/>
                  </a:schemeClr>
                </a:solidFill>
              </a:rPr>
              <a:t>Programme</a:t>
            </a: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</a:rPr>
              <a:t> for </a:t>
            </a:r>
            <a:r>
              <a:rPr lang="en-US" sz="2000" spc="300" dirty="0" err="1">
                <a:solidFill>
                  <a:schemeClr val="bg1">
                    <a:lumMod val="65000"/>
                  </a:schemeClr>
                </a:solidFill>
              </a:rPr>
              <a:t>PosDocs</a:t>
            </a:r>
            <a:endParaRPr lang="en-US" sz="2000" spc="3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</a:rPr>
              <a:t>Identify new cases</a:t>
            </a:r>
          </a:p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>
                <a:solidFill>
                  <a:schemeClr val="bg1">
                    <a:lumMod val="65000"/>
                  </a:schemeClr>
                </a:solidFill>
              </a:rPr>
              <a:t>Cases to summer students</a:t>
            </a:r>
          </a:p>
        </p:txBody>
      </p:sp>
    </p:spTree>
    <p:extLst>
      <p:ext uri="{BB962C8B-B14F-4D97-AF65-F5344CB8AC3E}">
        <p14:creationId xmlns:p14="http://schemas.microsoft.com/office/powerpoint/2010/main" val="308133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43694" y="1530140"/>
            <a:ext cx="17424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pc="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SYNERGIES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9C0A9769-2743-4899-9EE0-3A7F615D3641}"/>
              </a:ext>
            </a:extLst>
          </p:cNvPr>
          <p:cNvGrpSpPr/>
          <p:nvPr/>
        </p:nvGrpSpPr>
        <p:grpSpPr>
          <a:xfrm>
            <a:off x="6026835" y="8345618"/>
            <a:ext cx="5030106" cy="3014126"/>
            <a:chOff x="6809477" y="4920693"/>
            <a:chExt cx="5030106" cy="3014126"/>
          </a:xfrm>
        </p:grpSpPr>
        <p:sp>
          <p:nvSpPr>
            <p:cNvPr id="30" name="Rectangle 29"/>
            <p:cNvSpPr/>
            <p:nvPr/>
          </p:nvSpPr>
          <p:spPr>
            <a:xfrm>
              <a:off x="6831998" y="4920693"/>
              <a:ext cx="5007585" cy="3014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EEFEE4E-19A0-4D8C-9F98-5752503E146A}"/>
                </a:ext>
              </a:extLst>
            </p:cNvPr>
            <p:cNvSpPr txBox="1"/>
            <p:nvPr/>
          </p:nvSpPr>
          <p:spPr>
            <a:xfrm>
              <a:off x="6809477" y="5769647"/>
              <a:ext cx="503010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spc="6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TESTBED SPACE</a:t>
              </a:r>
            </a:p>
          </p:txBody>
        </p:sp>
      </p:grpSp>
      <p:grpSp>
        <p:nvGrpSpPr>
          <p:cNvPr id="3" name="Grupp 2">
            <a:extLst>
              <a:ext uri="{FF2B5EF4-FFF2-40B4-BE49-F238E27FC236}">
                <a16:creationId xmlns:a16="http://schemas.microsoft.com/office/drawing/2014/main" id="{C938F825-A463-4549-97F5-F98961D27BB5}"/>
              </a:ext>
            </a:extLst>
          </p:cNvPr>
          <p:cNvGrpSpPr/>
          <p:nvPr/>
        </p:nvGrpSpPr>
        <p:grpSpPr>
          <a:xfrm>
            <a:off x="13355777" y="4200462"/>
            <a:ext cx="5007586" cy="3043605"/>
            <a:chOff x="12492981" y="4891218"/>
            <a:chExt cx="5007586" cy="3043605"/>
          </a:xfrm>
        </p:grpSpPr>
        <p:sp>
          <p:nvSpPr>
            <p:cNvPr id="31" name="Rectangle 30"/>
            <p:cNvSpPr/>
            <p:nvPr/>
          </p:nvSpPr>
          <p:spPr>
            <a:xfrm>
              <a:off x="12492981" y="4891218"/>
              <a:ext cx="5007586" cy="30436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06799C3-5548-443A-9CC9-D197C0E67C4B}"/>
                </a:ext>
              </a:extLst>
            </p:cNvPr>
            <p:cNvSpPr txBox="1"/>
            <p:nvPr/>
          </p:nvSpPr>
          <p:spPr>
            <a:xfrm>
              <a:off x="12492981" y="5761781"/>
              <a:ext cx="500758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spc="600" dirty="0">
                  <a:solidFill>
                    <a:schemeClr val="tx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INNOVATION</a:t>
              </a:r>
            </a:p>
            <a:p>
              <a:pPr algn="ctr"/>
              <a:r>
                <a:rPr lang="en-US" sz="4800" b="1" spc="600" dirty="0">
                  <a:solidFill>
                    <a:schemeClr val="tx2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SUPPORT</a:t>
              </a:r>
            </a:p>
          </p:txBody>
        </p:sp>
      </p:grpSp>
      <p:grpSp>
        <p:nvGrpSpPr>
          <p:cNvPr id="2" name="Grupp 1">
            <a:extLst>
              <a:ext uri="{FF2B5EF4-FFF2-40B4-BE49-F238E27FC236}">
                <a16:creationId xmlns:a16="http://schemas.microsoft.com/office/drawing/2014/main" id="{EBB6E872-B141-45F6-8814-CA53CA1391DC}"/>
              </a:ext>
            </a:extLst>
          </p:cNvPr>
          <p:cNvGrpSpPr/>
          <p:nvPr/>
        </p:nvGrpSpPr>
        <p:grpSpPr>
          <a:xfrm>
            <a:off x="13355777" y="8345618"/>
            <a:ext cx="5007586" cy="3043601"/>
            <a:chOff x="18240373" y="4891218"/>
            <a:chExt cx="5007586" cy="304360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766EF8B-11DB-40E4-8495-3226BB97EEF0}"/>
                </a:ext>
              </a:extLst>
            </p:cNvPr>
            <p:cNvSpPr/>
            <p:nvPr/>
          </p:nvSpPr>
          <p:spPr>
            <a:xfrm>
              <a:off x="18240373" y="4891218"/>
              <a:ext cx="5007586" cy="3043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FF985B9-ED68-4F38-A24F-6824142210BE}"/>
                </a:ext>
              </a:extLst>
            </p:cNvPr>
            <p:cNvSpPr txBox="1"/>
            <p:nvPr/>
          </p:nvSpPr>
          <p:spPr>
            <a:xfrm>
              <a:off x="18240373" y="5731720"/>
              <a:ext cx="500758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spc="600" dirty="0">
                  <a:solidFill>
                    <a:schemeClr val="tx2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CLUSTER</a:t>
              </a:r>
            </a:p>
            <a:p>
              <a:pPr algn="ctr"/>
              <a:r>
                <a:rPr lang="en-US" sz="4800" b="1" spc="600" dirty="0">
                  <a:solidFill>
                    <a:schemeClr val="tx2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BUILDING</a:t>
              </a:r>
            </a:p>
          </p:txBody>
        </p:sp>
      </p:grpSp>
      <p:grpSp>
        <p:nvGrpSpPr>
          <p:cNvPr id="7" name="Grupp 6">
            <a:extLst>
              <a:ext uri="{FF2B5EF4-FFF2-40B4-BE49-F238E27FC236}">
                <a16:creationId xmlns:a16="http://schemas.microsoft.com/office/drawing/2014/main" id="{20BE2D17-3946-4A72-B2EE-DCFAC000E80C}"/>
              </a:ext>
            </a:extLst>
          </p:cNvPr>
          <p:cNvGrpSpPr/>
          <p:nvPr/>
        </p:nvGrpSpPr>
        <p:grpSpPr>
          <a:xfrm>
            <a:off x="6014287" y="4200462"/>
            <a:ext cx="5042654" cy="3016946"/>
            <a:chOff x="1091969" y="4917877"/>
            <a:chExt cx="5042654" cy="3016946"/>
          </a:xfrm>
        </p:grpSpPr>
        <p:sp>
          <p:nvSpPr>
            <p:cNvPr id="5" name="Rectangle 4"/>
            <p:cNvSpPr/>
            <p:nvPr/>
          </p:nvSpPr>
          <p:spPr>
            <a:xfrm>
              <a:off x="1127038" y="4917877"/>
              <a:ext cx="5007585" cy="30169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40">
              <a:extLst>
                <a:ext uri="{FF2B5EF4-FFF2-40B4-BE49-F238E27FC236}">
                  <a16:creationId xmlns:a16="http://schemas.microsoft.com/office/drawing/2014/main" id="{127566BD-3AAD-483B-82B4-144CF948622C}"/>
                </a:ext>
              </a:extLst>
            </p:cNvPr>
            <p:cNvSpPr txBox="1"/>
            <p:nvPr/>
          </p:nvSpPr>
          <p:spPr>
            <a:xfrm>
              <a:off x="1091969" y="5831326"/>
              <a:ext cx="502013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spc="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R&amp;D PROJECTS</a:t>
              </a:r>
            </a:p>
          </p:txBody>
        </p:sp>
      </p:grpSp>
      <p:sp>
        <p:nvSpPr>
          <p:cNvPr id="26" name="TextBox 14">
            <a:extLst>
              <a:ext uri="{FF2B5EF4-FFF2-40B4-BE49-F238E27FC236}">
                <a16:creationId xmlns:a16="http://schemas.microsoft.com/office/drawing/2014/main" id="{27D09059-F31C-4AC6-BAE1-23909865F58C}"/>
              </a:ext>
            </a:extLst>
          </p:cNvPr>
          <p:cNvSpPr txBox="1"/>
          <p:nvPr/>
        </p:nvSpPr>
        <p:spPr>
          <a:xfrm>
            <a:off x="0" y="2702213"/>
            <a:ext cx="2437765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pc="300" dirty="0">
                <a:latin typeface="+mj-lt"/>
                <a:ea typeface="Montserrat" charset="0"/>
                <a:cs typeface="Montserrat" charset="0"/>
              </a:rPr>
              <a:t>BETWEEN THE DIFFERENT WORK PACKAGES IN RIT 2021</a:t>
            </a:r>
            <a:endParaRPr lang="en-US" sz="1800" spc="300" dirty="0">
              <a:latin typeface="+mj-lt"/>
              <a:ea typeface="Montserrat" charset="0"/>
              <a:cs typeface="Montserrat" charset="0"/>
            </a:endParaRP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B73332BE-6101-4197-8D9A-6F86B61285A9}"/>
              </a:ext>
            </a:extLst>
          </p:cNvPr>
          <p:cNvSpPr txBox="1"/>
          <p:nvPr/>
        </p:nvSpPr>
        <p:spPr>
          <a:xfrm>
            <a:off x="18598495" y="4550436"/>
            <a:ext cx="4312305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>
                <a:solidFill>
                  <a:schemeClr val="bg1">
                    <a:lumMod val="75000"/>
                  </a:schemeClr>
                </a:solidFill>
              </a:rPr>
              <a:t>Innovation support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>
                <a:solidFill>
                  <a:schemeClr val="bg1">
                    <a:lumMod val="75000"/>
                  </a:schemeClr>
                </a:solidFill>
              </a:rPr>
              <a:t>New business models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>
                <a:solidFill>
                  <a:schemeClr val="bg1">
                    <a:lumMod val="75000"/>
                  </a:schemeClr>
                </a:solidFill>
              </a:rPr>
              <a:t>Identify new cases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 err="1">
                <a:solidFill>
                  <a:schemeClr val="bg1">
                    <a:lumMod val="75000"/>
                  </a:schemeClr>
                </a:solidFill>
              </a:rPr>
              <a:t>Ceses</a:t>
            </a:r>
            <a:r>
              <a:rPr lang="en-US" sz="2000" spc="300" dirty="0">
                <a:solidFill>
                  <a:schemeClr val="bg1">
                    <a:lumMod val="75000"/>
                  </a:schemeClr>
                </a:solidFill>
              </a:rPr>
              <a:t> for summer students</a:t>
            </a:r>
          </a:p>
        </p:txBody>
      </p:sp>
      <p:sp>
        <p:nvSpPr>
          <p:cNvPr id="33" name="TextBox 18">
            <a:extLst>
              <a:ext uri="{FF2B5EF4-FFF2-40B4-BE49-F238E27FC236}">
                <a16:creationId xmlns:a16="http://schemas.microsoft.com/office/drawing/2014/main" id="{A82FBE14-62CD-48F8-8DE4-983948CA9B83}"/>
              </a:ext>
            </a:extLst>
          </p:cNvPr>
          <p:cNvSpPr txBox="1"/>
          <p:nvPr/>
        </p:nvSpPr>
        <p:spPr>
          <a:xfrm>
            <a:off x="18598495" y="9061202"/>
            <a:ext cx="6412038" cy="184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/>
              <a:t>Collaboration Industry/Academia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/>
              <a:t>Business cases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/>
              <a:t>Partnerships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pc="300" dirty="0">
              <a:latin typeface="+mj-lt"/>
            </a:endParaRPr>
          </a:p>
        </p:txBody>
      </p:sp>
      <p:sp>
        <p:nvSpPr>
          <p:cNvPr id="36" name="TextBox 18">
            <a:extLst>
              <a:ext uri="{FF2B5EF4-FFF2-40B4-BE49-F238E27FC236}">
                <a16:creationId xmlns:a16="http://schemas.microsoft.com/office/drawing/2014/main" id="{7FF5E1E1-EEDC-42EC-9491-72E0DC58F5DB}"/>
              </a:ext>
            </a:extLst>
          </p:cNvPr>
          <p:cNvSpPr txBox="1"/>
          <p:nvPr/>
        </p:nvSpPr>
        <p:spPr>
          <a:xfrm>
            <a:off x="1228986" y="5113911"/>
            <a:ext cx="4312305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>
                <a:solidFill>
                  <a:schemeClr val="bg1">
                    <a:lumMod val="75000"/>
                  </a:schemeClr>
                </a:solidFill>
              </a:rPr>
              <a:t>New PhDs</a:t>
            </a:r>
          </a:p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>
                <a:solidFill>
                  <a:schemeClr val="bg1">
                    <a:lumMod val="75000"/>
                  </a:schemeClr>
                </a:solidFill>
              </a:rPr>
              <a:t>New </a:t>
            </a:r>
            <a:r>
              <a:rPr lang="en-US" sz="2000" spc="300" dirty="0" err="1">
                <a:solidFill>
                  <a:schemeClr val="bg1">
                    <a:lumMod val="75000"/>
                  </a:schemeClr>
                </a:solidFill>
              </a:rPr>
              <a:t>PostDocs</a:t>
            </a:r>
            <a:endParaRPr lang="en-US" sz="2000" spc="3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>
                <a:solidFill>
                  <a:schemeClr val="bg1">
                    <a:lumMod val="75000"/>
                  </a:schemeClr>
                </a:solidFill>
              </a:rPr>
              <a:t>New Master Theses</a:t>
            </a:r>
          </a:p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>
                <a:solidFill>
                  <a:schemeClr val="bg1">
                    <a:lumMod val="75000"/>
                  </a:schemeClr>
                </a:solidFill>
              </a:rPr>
              <a:t>Project courses</a:t>
            </a:r>
            <a:endParaRPr lang="en-US" sz="2000" spc="3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9861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43694" y="1530140"/>
            <a:ext cx="17424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pc="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SYNERGIES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9C0A9769-2743-4899-9EE0-3A7F615D3641}"/>
              </a:ext>
            </a:extLst>
          </p:cNvPr>
          <p:cNvGrpSpPr/>
          <p:nvPr/>
        </p:nvGrpSpPr>
        <p:grpSpPr>
          <a:xfrm>
            <a:off x="6026835" y="8345618"/>
            <a:ext cx="5030106" cy="3014126"/>
            <a:chOff x="6809477" y="4920693"/>
            <a:chExt cx="5030106" cy="3014126"/>
          </a:xfrm>
        </p:grpSpPr>
        <p:sp>
          <p:nvSpPr>
            <p:cNvPr id="30" name="Rectangle 29"/>
            <p:cNvSpPr/>
            <p:nvPr/>
          </p:nvSpPr>
          <p:spPr>
            <a:xfrm>
              <a:off x="6831998" y="4920693"/>
              <a:ext cx="5007585" cy="3014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EEFEE4E-19A0-4D8C-9F98-5752503E146A}"/>
                </a:ext>
              </a:extLst>
            </p:cNvPr>
            <p:cNvSpPr txBox="1"/>
            <p:nvPr/>
          </p:nvSpPr>
          <p:spPr>
            <a:xfrm>
              <a:off x="6809477" y="5769647"/>
              <a:ext cx="503010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spc="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TESTBED SPACE</a:t>
              </a:r>
            </a:p>
          </p:txBody>
        </p:sp>
      </p:grpSp>
      <p:grpSp>
        <p:nvGrpSpPr>
          <p:cNvPr id="3" name="Grupp 2">
            <a:extLst>
              <a:ext uri="{FF2B5EF4-FFF2-40B4-BE49-F238E27FC236}">
                <a16:creationId xmlns:a16="http://schemas.microsoft.com/office/drawing/2014/main" id="{C938F825-A463-4549-97F5-F98961D27BB5}"/>
              </a:ext>
            </a:extLst>
          </p:cNvPr>
          <p:cNvGrpSpPr/>
          <p:nvPr/>
        </p:nvGrpSpPr>
        <p:grpSpPr>
          <a:xfrm>
            <a:off x="13355777" y="4200462"/>
            <a:ext cx="5007586" cy="3043605"/>
            <a:chOff x="12492981" y="4891218"/>
            <a:chExt cx="5007586" cy="3043605"/>
          </a:xfrm>
        </p:grpSpPr>
        <p:sp>
          <p:nvSpPr>
            <p:cNvPr id="31" name="Rectangle 30"/>
            <p:cNvSpPr/>
            <p:nvPr/>
          </p:nvSpPr>
          <p:spPr>
            <a:xfrm>
              <a:off x="12492981" y="4891218"/>
              <a:ext cx="5007586" cy="30436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06799C3-5548-443A-9CC9-D197C0E67C4B}"/>
                </a:ext>
              </a:extLst>
            </p:cNvPr>
            <p:cNvSpPr txBox="1"/>
            <p:nvPr/>
          </p:nvSpPr>
          <p:spPr>
            <a:xfrm>
              <a:off x="12492981" y="5761781"/>
              <a:ext cx="500758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spc="600" dirty="0">
                  <a:solidFill>
                    <a:schemeClr val="tx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INNOVATION</a:t>
              </a:r>
            </a:p>
            <a:p>
              <a:pPr algn="ctr"/>
              <a:r>
                <a:rPr lang="en-US" sz="4800" b="1" spc="600" dirty="0">
                  <a:solidFill>
                    <a:schemeClr val="tx2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SUPPORT</a:t>
              </a:r>
            </a:p>
          </p:txBody>
        </p:sp>
      </p:grpSp>
      <p:grpSp>
        <p:nvGrpSpPr>
          <p:cNvPr id="2" name="Grupp 1">
            <a:extLst>
              <a:ext uri="{FF2B5EF4-FFF2-40B4-BE49-F238E27FC236}">
                <a16:creationId xmlns:a16="http://schemas.microsoft.com/office/drawing/2014/main" id="{EBB6E872-B141-45F6-8814-CA53CA1391DC}"/>
              </a:ext>
            </a:extLst>
          </p:cNvPr>
          <p:cNvGrpSpPr/>
          <p:nvPr/>
        </p:nvGrpSpPr>
        <p:grpSpPr>
          <a:xfrm>
            <a:off x="13355777" y="8345618"/>
            <a:ext cx="5007586" cy="3043601"/>
            <a:chOff x="18240373" y="4891218"/>
            <a:chExt cx="5007586" cy="304360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766EF8B-11DB-40E4-8495-3226BB97EEF0}"/>
                </a:ext>
              </a:extLst>
            </p:cNvPr>
            <p:cNvSpPr/>
            <p:nvPr/>
          </p:nvSpPr>
          <p:spPr>
            <a:xfrm>
              <a:off x="18240373" y="4891218"/>
              <a:ext cx="5007586" cy="3043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FF985B9-ED68-4F38-A24F-6824142210BE}"/>
                </a:ext>
              </a:extLst>
            </p:cNvPr>
            <p:cNvSpPr txBox="1"/>
            <p:nvPr/>
          </p:nvSpPr>
          <p:spPr>
            <a:xfrm>
              <a:off x="18240373" y="5731720"/>
              <a:ext cx="500758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spc="6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CLUSTER</a:t>
              </a:r>
            </a:p>
            <a:p>
              <a:pPr algn="ctr"/>
              <a:r>
                <a:rPr lang="en-US" sz="4800" b="1" spc="6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BUILDING</a:t>
              </a:r>
            </a:p>
          </p:txBody>
        </p:sp>
      </p:grpSp>
      <p:grpSp>
        <p:nvGrpSpPr>
          <p:cNvPr id="7" name="Grupp 6">
            <a:extLst>
              <a:ext uri="{FF2B5EF4-FFF2-40B4-BE49-F238E27FC236}">
                <a16:creationId xmlns:a16="http://schemas.microsoft.com/office/drawing/2014/main" id="{20BE2D17-3946-4A72-B2EE-DCFAC000E80C}"/>
              </a:ext>
            </a:extLst>
          </p:cNvPr>
          <p:cNvGrpSpPr/>
          <p:nvPr/>
        </p:nvGrpSpPr>
        <p:grpSpPr>
          <a:xfrm>
            <a:off x="6014287" y="4200462"/>
            <a:ext cx="5042654" cy="3016946"/>
            <a:chOff x="1091969" y="4917877"/>
            <a:chExt cx="5042654" cy="3016946"/>
          </a:xfrm>
        </p:grpSpPr>
        <p:sp>
          <p:nvSpPr>
            <p:cNvPr id="5" name="Rectangle 4"/>
            <p:cNvSpPr/>
            <p:nvPr/>
          </p:nvSpPr>
          <p:spPr>
            <a:xfrm>
              <a:off x="1127038" y="4917877"/>
              <a:ext cx="5007585" cy="30169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40">
              <a:extLst>
                <a:ext uri="{FF2B5EF4-FFF2-40B4-BE49-F238E27FC236}">
                  <a16:creationId xmlns:a16="http://schemas.microsoft.com/office/drawing/2014/main" id="{127566BD-3AAD-483B-82B4-144CF948622C}"/>
                </a:ext>
              </a:extLst>
            </p:cNvPr>
            <p:cNvSpPr txBox="1"/>
            <p:nvPr/>
          </p:nvSpPr>
          <p:spPr>
            <a:xfrm>
              <a:off x="1091969" y="5831326"/>
              <a:ext cx="502013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spc="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R&amp;D PROJECTS</a:t>
              </a:r>
            </a:p>
          </p:txBody>
        </p:sp>
      </p:grpSp>
      <p:sp>
        <p:nvSpPr>
          <p:cNvPr id="26" name="TextBox 14">
            <a:extLst>
              <a:ext uri="{FF2B5EF4-FFF2-40B4-BE49-F238E27FC236}">
                <a16:creationId xmlns:a16="http://schemas.microsoft.com/office/drawing/2014/main" id="{27D09059-F31C-4AC6-BAE1-23909865F58C}"/>
              </a:ext>
            </a:extLst>
          </p:cNvPr>
          <p:cNvSpPr txBox="1"/>
          <p:nvPr/>
        </p:nvSpPr>
        <p:spPr>
          <a:xfrm>
            <a:off x="0" y="2702213"/>
            <a:ext cx="2437765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pc="300" dirty="0">
                <a:latin typeface="+mj-lt"/>
                <a:ea typeface="Montserrat" charset="0"/>
                <a:cs typeface="Montserrat" charset="0"/>
              </a:rPr>
              <a:t>BETWEEN THE DIFFERENT WORK PACKAGES IN RIT 2021</a:t>
            </a:r>
            <a:endParaRPr lang="en-US" sz="1800" spc="300" dirty="0">
              <a:latin typeface="+mj-lt"/>
              <a:ea typeface="Montserrat" charset="0"/>
              <a:cs typeface="Montserrat" charset="0"/>
            </a:endParaRP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B73332BE-6101-4197-8D9A-6F86B61285A9}"/>
              </a:ext>
            </a:extLst>
          </p:cNvPr>
          <p:cNvSpPr txBox="1"/>
          <p:nvPr/>
        </p:nvSpPr>
        <p:spPr>
          <a:xfrm>
            <a:off x="18635632" y="4479208"/>
            <a:ext cx="5779155" cy="2764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 err="1"/>
              <a:t>Programme</a:t>
            </a:r>
            <a:r>
              <a:rPr lang="en-US" sz="2000" spc="300" dirty="0"/>
              <a:t> for SMEs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/>
              <a:t>Tools for business management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/>
              <a:t>New business models (up/downstream)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/>
              <a:t>Cases for summer students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pc="300" dirty="0">
              <a:latin typeface="+mj-lt"/>
            </a:endParaRPr>
          </a:p>
        </p:txBody>
      </p:sp>
      <p:sp>
        <p:nvSpPr>
          <p:cNvPr id="32" name="TextBox 18">
            <a:extLst>
              <a:ext uri="{FF2B5EF4-FFF2-40B4-BE49-F238E27FC236}">
                <a16:creationId xmlns:a16="http://schemas.microsoft.com/office/drawing/2014/main" id="{FB16004B-9799-4904-A6F6-7980087616EB}"/>
              </a:ext>
            </a:extLst>
          </p:cNvPr>
          <p:cNvSpPr txBox="1"/>
          <p:nvPr/>
        </p:nvSpPr>
        <p:spPr>
          <a:xfrm>
            <a:off x="-1798684" y="9171415"/>
            <a:ext cx="7538768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/>
              <a:t>Collaboration Industry/Academia</a:t>
            </a:r>
          </a:p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/>
              <a:t>Business cases</a:t>
            </a:r>
          </a:p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/>
              <a:t>Partnerships</a:t>
            </a:r>
          </a:p>
        </p:txBody>
      </p:sp>
      <p:sp>
        <p:nvSpPr>
          <p:cNvPr id="36" name="TextBox 18">
            <a:extLst>
              <a:ext uri="{FF2B5EF4-FFF2-40B4-BE49-F238E27FC236}">
                <a16:creationId xmlns:a16="http://schemas.microsoft.com/office/drawing/2014/main" id="{7FF5E1E1-EEDC-42EC-9491-72E0DC58F5DB}"/>
              </a:ext>
            </a:extLst>
          </p:cNvPr>
          <p:cNvSpPr txBox="1"/>
          <p:nvPr/>
        </p:nvSpPr>
        <p:spPr>
          <a:xfrm>
            <a:off x="429819" y="4705972"/>
            <a:ext cx="5506222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/>
              <a:t>Collaboration Industry/Academia</a:t>
            </a:r>
          </a:p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/>
              <a:t>Master Theses</a:t>
            </a:r>
          </a:p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/>
              <a:t>Project courses</a:t>
            </a:r>
          </a:p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300" dirty="0"/>
              <a:t>Cases to summer students</a:t>
            </a:r>
          </a:p>
        </p:txBody>
      </p:sp>
    </p:spTree>
    <p:extLst>
      <p:ext uri="{BB962C8B-B14F-4D97-AF65-F5344CB8AC3E}">
        <p14:creationId xmlns:p14="http://schemas.microsoft.com/office/powerpoint/2010/main" val="191952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287250" y="5167609"/>
            <a:ext cx="17169150" cy="8546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We are Sweden’s strongest space region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We have a regional roadmap</a:t>
            </a:r>
          </a:p>
          <a:p>
            <a:pPr marL="342900" lvl="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We have an outstanding ecosystem that creates growth</a:t>
            </a:r>
          </a:p>
          <a:p>
            <a:pPr marL="342900" lvl="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7 PhDs have delivered innovative solutions to the space industry</a:t>
            </a:r>
          </a:p>
          <a:p>
            <a:pPr marL="342900" lvl="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7 PhDs has graduated and are highly sought after by the space community</a:t>
            </a:r>
          </a:p>
          <a:p>
            <a:pPr marL="342900" lvl="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4 cases are mature for the space incubator</a:t>
            </a:r>
          </a:p>
          <a:p>
            <a:pPr marL="342900" lvl="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8 new PhD/</a:t>
            </a:r>
            <a:r>
              <a:rPr lang="en-US" sz="2800" dirty="0" err="1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PostDoc</a:t>
            </a: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 projects that meet the needs of the space industry have begun</a:t>
            </a:r>
          </a:p>
          <a:p>
            <a:pPr marL="342900" lvl="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Space Innovation Forum is a well-established national forum</a:t>
            </a:r>
          </a:p>
          <a:p>
            <a:pPr marL="342900" lvl="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Knowledge &amp; technology transfer leads to new business ideas and regional growth</a:t>
            </a:r>
          </a:p>
          <a:p>
            <a:pPr marL="342900" lvl="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Fifteen regional suppliers are members of Aerospace Cluster Sweden</a:t>
            </a:r>
          </a:p>
          <a:p>
            <a:pPr marL="342900" lvl="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Ten regional SMEs are suppliers to the aerospace business</a:t>
            </a:r>
          </a:p>
          <a:p>
            <a:pPr lvl="0">
              <a:buClr>
                <a:srgbClr val="00B050"/>
              </a:buClr>
            </a:pPr>
            <a:endParaRPr lang="en-GB" sz="2400" dirty="0"/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GB" sz="2400" dirty="0">
              <a:latin typeface="+mj-lt"/>
              <a:ea typeface="Montserrat Light" charset="0"/>
              <a:cs typeface="Montserrat Light" charset="0"/>
            </a:endParaRPr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2400" dirty="0">
              <a:latin typeface="+mj-lt"/>
              <a:ea typeface="Montserrat Light" charset="0"/>
              <a:cs typeface="Montserrat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07956" y="2873508"/>
            <a:ext cx="17907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tx2"/>
                </a:solidFill>
                <a:latin typeface="+mj-lt"/>
                <a:ea typeface="Montserrat" charset="0"/>
                <a:cs typeface="Montserrat" charset="0"/>
              </a:rPr>
              <a:t>EXPECTED RESULTS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7956" y="4103477"/>
            <a:ext cx="984712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spc="300" dirty="0">
                <a:latin typeface="+mj-lt"/>
                <a:ea typeface="Montserrat" charset="0"/>
                <a:cs typeface="Montserrat" charset="0"/>
              </a:rPr>
              <a:t>FOR THE RIT 2021 PROJECT</a:t>
            </a:r>
          </a:p>
        </p:txBody>
      </p:sp>
    </p:spTree>
    <p:extLst>
      <p:ext uri="{BB962C8B-B14F-4D97-AF65-F5344CB8AC3E}">
        <p14:creationId xmlns:p14="http://schemas.microsoft.com/office/powerpoint/2010/main" val="262172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287250" y="5353877"/>
            <a:ext cx="17575550" cy="609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We have a strong regional space industry</a:t>
            </a:r>
          </a:p>
          <a:p>
            <a:pPr marL="342900" lvl="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Esrange</a:t>
            </a: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 Space Centre is Europe's launch site on European ground for polar satellites</a:t>
            </a:r>
          </a:p>
          <a:p>
            <a:pPr marL="342900" lvl="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SpaceLab</a:t>
            </a: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 is offering attractive state-of-the art testing facilities on the global space arena</a:t>
            </a:r>
          </a:p>
          <a:p>
            <a:pPr marL="342900" lvl="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EISCAT 3D is contributing to world leading science and space applications for commercialization</a:t>
            </a:r>
          </a:p>
          <a:p>
            <a:pPr marL="342900" lvl="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LTU is a world leading space university with a well respected Centre of Excellence for Space</a:t>
            </a:r>
          </a:p>
          <a:p>
            <a:pPr marL="342900" lvl="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IRF has further consolidated its role as world leading in space physics</a:t>
            </a:r>
          </a:p>
          <a:p>
            <a:pPr marL="342900" lvl="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Aerospace Cluster Sweden is well established and connected to the global space arena</a:t>
            </a:r>
          </a:p>
          <a:p>
            <a:pPr marL="342900" lvl="0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We design, build, test, launch and operate satellites </a:t>
            </a:r>
          </a:p>
          <a:p>
            <a:pPr lvl="0">
              <a:buClr>
                <a:srgbClr val="00B050"/>
              </a:buClr>
            </a:pPr>
            <a:endParaRPr lang="en-US" sz="2400" dirty="0"/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2400" dirty="0">
              <a:latin typeface="+mj-lt"/>
              <a:ea typeface="Montserrat Light" charset="0"/>
              <a:cs typeface="Montserrat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07956" y="2873508"/>
            <a:ext cx="19075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tx2"/>
                </a:solidFill>
                <a:latin typeface="+mj-lt"/>
                <a:ea typeface="Montserrat" charset="0"/>
                <a:cs typeface="Montserrat" charset="0"/>
              </a:rPr>
              <a:t>EXPECTED RESULTS IN THE LONG RUN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7956" y="4103477"/>
            <a:ext cx="984712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spc="300" dirty="0">
                <a:latin typeface="+mj-lt"/>
                <a:ea typeface="Montserrat" charset="0"/>
                <a:cs typeface="Montserrat" charset="0"/>
              </a:rPr>
              <a:t>LONG AFTER THE RIT 2021 PROJECT</a:t>
            </a:r>
          </a:p>
        </p:txBody>
      </p:sp>
    </p:spTree>
    <p:extLst>
      <p:ext uri="{BB962C8B-B14F-4D97-AF65-F5344CB8AC3E}">
        <p14:creationId xmlns:p14="http://schemas.microsoft.com/office/powerpoint/2010/main" val="874012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287250" y="5353877"/>
            <a:ext cx="17575550" cy="6391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B050"/>
              </a:buClr>
            </a:pPr>
            <a:endParaRPr lang="en-US" sz="2400" dirty="0"/>
          </a:p>
          <a:p>
            <a:pPr lvl="0">
              <a:buClr>
                <a:srgbClr val="00B050"/>
              </a:buClr>
            </a:pPr>
            <a:r>
              <a:rPr lang="en-US" b="1" spc="300" dirty="0">
                <a:latin typeface="+mj-lt"/>
              </a:rPr>
              <a:t>IN ADDITION</a:t>
            </a:r>
          </a:p>
          <a:p>
            <a:pPr lvl="0">
              <a:buClr>
                <a:srgbClr val="00B050"/>
              </a:buClr>
            </a:pPr>
            <a:endParaRPr lang="en-US" sz="2400" dirty="0"/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We have an ecosystem for space which contributes to regional growth</a:t>
            </a:r>
          </a:p>
          <a:p>
            <a:pPr marL="800100" lvl="1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A strong ability in R&amp;D collaboration creates good effects for the space community/society</a:t>
            </a:r>
          </a:p>
          <a:p>
            <a:pPr marL="800100" lvl="1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More students are competing to study at Space Campus</a:t>
            </a:r>
          </a:p>
          <a:p>
            <a:pPr marL="800100" lvl="1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Space students are considered to be one of the most important target groups for recruitment</a:t>
            </a:r>
          </a:p>
          <a:p>
            <a:pPr marL="800100" lvl="1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Regional SMEs are well integrated as suppliers to the space business</a:t>
            </a:r>
          </a:p>
          <a:p>
            <a:pPr marL="800100" lvl="1" indent="-34290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We attract skilled people, investors and new establishments</a:t>
            </a:r>
          </a:p>
          <a:p>
            <a:pPr marL="800100" lvl="1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800" dirty="0" err="1"/>
              <a:t>Etc</a:t>
            </a:r>
            <a:r>
              <a:rPr lang="en-US" sz="2800" dirty="0"/>
              <a:t>……..</a:t>
            </a:r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GB" sz="2400" dirty="0">
              <a:latin typeface="+mj-lt"/>
              <a:ea typeface="Montserrat Light" charset="0"/>
              <a:cs typeface="Montserrat Light" charset="0"/>
            </a:endParaRPr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2400" dirty="0">
              <a:latin typeface="+mj-lt"/>
              <a:ea typeface="Montserrat Light" charset="0"/>
              <a:cs typeface="Montserrat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07956" y="2873508"/>
            <a:ext cx="19075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tx2"/>
                </a:solidFill>
                <a:latin typeface="+mj-lt"/>
                <a:ea typeface="Montserrat" charset="0"/>
                <a:cs typeface="Montserrat" charset="0"/>
              </a:rPr>
              <a:t>EXPECTED RESULTS IN THE LONG RUN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7956" y="4103477"/>
            <a:ext cx="984712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spc="300" dirty="0">
                <a:latin typeface="+mj-lt"/>
                <a:ea typeface="Montserrat" charset="0"/>
                <a:cs typeface="Montserrat" charset="0"/>
              </a:rPr>
              <a:t>LONG AFTER THE RIT 2021 PROJECT</a:t>
            </a:r>
          </a:p>
        </p:txBody>
      </p:sp>
    </p:spTree>
    <p:extLst>
      <p:ext uri="{BB962C8B-B14F-4D97-AF65-F5344CB8AC3E}">
        <p14:creationId xmlns:p14="http://schemas.microsoft.com/office/powerpoint/2010/main" val="1580590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3">
            <a:extLst>
              <a:ext uri="{FF2B5EF4-FFF2-40B4-BE49-F238E27FC236}">
                <a16:creationId xmlns:a16="http://schemas.microsoft.com/office/drawing/2014/main" id="{44EBE91F-9BB8-4A03-A78A-51D457BB7D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8495" y="-71436"/>
            <a:ext cx="33106144" cy="137874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70013" y="3913577"/>
            <a:ext cx="151898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600" dirty="0">
                <a:solidFill>
                  <a:schemeClr val="bg1"/>
                </a:solidFill>
                <a:latin typeface="Arial Black" panose="020B0A04020102020204" pitchFamily="34" charset="0"/>
                <a:ea typeface="Montserrat" charset="0"/>
                <a:cs typeface="Arial" panose="020B0604020202020204" pitchFamily="34" charset="0"/>
              </a:rPr>
              <a:t>THANK YOU</a:t>
            </a:r>
            <a:endParaRPr lang="en-US" sz="10000" b="1" spc="600" dirty="0">
              <a:solidFill>
                <a:schemeClr val="bg1"/>
              </a:solidFill>
              <a:latin typeface="Arial Black" panose="020B0A04020102020204" pitchFamily="34" charset="0"/>
              <a:ea typeface="Montserrat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89095" y="5803974"/>
            <a:ext cx="14756875" cy="584775"/>
            <a:chOff x="7829906" y="7863845"/>
            <a:chExt cx="11954742" cy="290966"/>
          </a:xfrm>
        </p:grpSpPr>
        <p:sp>
          <p:nvSpPr>
            <p:cNvPr id="11" name="TextBox 10"/>
            <p:cNvSpPr txBox="1"/>
            <p:nvPr/>
          </p:nvSpPr>
          <p:spPr>
            <a:xfrm>
              <a:off x="7829906" y="7863845"/>
              <a:ext cx="1583270" cy="290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pc="600" dirty="0">
                  <a:solidFill>
                    <a:schemeClr val="bg1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SPACE</a:t>
              </a:r>
              <a:endParaRPr lang="en-US" sz="2400" b="1" spc="600" dirty="0">
                <a:solidFill>
                  <a:schemeClr val="bg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317316" y="7863845"/>
              <a:ext cx="2810461" cy="290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pc="600" dirty="0">
                  <a:solidFill>
                    <a:schemeClr val="bg1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INNOVATION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000232" y="7863845"/>
              <a:ext cx="2037785" cy="290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pc="600" dirty="0">
                  <a:solidFill>
                    <a:schemeClr val="bg1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GROWTH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498894" y="7863845"/>
              <a:ext cx="3285754" cy="290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pc="600" dirty="0">
                  <a:solidFill>
                    <a:schemeClr val="bg1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COOPERATION</a:t>
              </a:r>
              <a:endParaRPr lang="en-US" sz="2400" b="1" spc="600" dirty="0">
                <a:solidFill>
                  <a:schemeClr val="bg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5105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107955" y="4779294"/>
            <a:ext cx="9190309" cy="63709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400" b="1" dirty="0"/>
              <a:t>13.00     Welcome to Space Innovation Forum</a:t>
            </a:r>
            <a:br>
              <a:rPr lang="en-GB" sz="2400" b="1" dirty="0"/>
            </a:br>
            <a:r>
              <a:rPr lang="en-GB" sz="2400" dirty="0"/>
              <a:t>              Johanna Bergström Roos, project manager RIT 2021</a:t>
            </a:r>
          </a:p>
          <a:p>
            <a:endParaRPr lang="sv-SE" sz="2400" dirty="0"/>
          </a:p>
          <a:p>
            <a:r>
              <a:rPr lang="en-GB" sz="2400" b="1" dirty="0" smtClean="0"/>
              <a:t>13.30</a:t>
            </a:r>
            <a:r>
              <a:rPr lang="en-GB" sz="2400" b="1" dirty="0"/>
              <a:t>     Theme for this forum: Testbeds for Space </a:t>
            </a:r>
            <a:br>
              <a:rPr lang="en-GB" sz="2400" b="1" dirty="0"/>
            </a:br>
            <a:r>
              <a:rPr lang="en-GB" sz="2400" dirty="0"/>
              <a:t>              Olle Norberg, Luleå University of Technology</a:t>
            </a:r>
            <a:endParaRPr lang="en-GB" sz="2400" dirty="0">
              <a:cs typeface="Arial"/>
            </a:endParaRPr>
          </a:p>
          <a:p>
            <a:endParaRPr lang="sv-SE" sz="2400" dirty="0">
              <a:ea typeface="+mn-lt"/>
              <a:cs typeface="+mn-lt"/>
            </a:endParaRPr>
          </a:p>
          <a:p>
            <a:r>
              <a:rPr lang="en-GB" sz="2400" b="1" dirty="0" smtClean="0">
                <a:ea typeface="+mn-lt"/>
                <a:cs typeface="+mn-lt"/>
              </a:rPr>
              <a:t>13.45</a:t>
            </a:r>
            <a:r>
              <a:rPr lang="en-GB" sz="2400" b="1" dirty="0">
                <a:ea typeface="+mn-lt"/>
                <a:cs typeface="+mn-lt"/>
              </a:rPr>
              <a:t>     Results Space Innovation Summer </a:t>
            </a:r>
            <a:br>
              <a:rPr lang="en-GB" sz="2400" b="1" dirty="0">
                <a:ea typeface="+mn-lt"/>
                <a:cs typeface="+mn-lt"/>
              </a:rPr>
            </a:br>
            <a:r>
              <a:rPr lang="en-GB" sz="2400" dirty="0">
                <a:ea typeface="+mn-lt"/>
                <a:cs typeface="+mn-lt"/>
              </a:rPr>
              <a:t>              Christopher Frisk, LTU Business and </a:t>
            </a:r>
            <a:r>
              <a:rPr lang="en-GB" sz="2400" dirty="0" smtClean="0">
                <a:ea typeface="+mn-lt"/>
                <a:cs typeface="+mn-lt"/>
              </a:rPr>
              <a:t>students</a:t>
            </a: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/>
              <a:t>14.15     Keynote: Testbeds Create Growth  </a:t>
            </a:r>
            <a:endParaRPr lang="en-GB" sz="2400" dirty="0"/>
          </a:p>
          <a:p>
            <a:r>
              <a:rPr lang="en-GB" sz="2400" dirty="0">
                <a:cs typeface="Arial"/>
              </a:rPr>
              <a:t>              Markus Gustafsson, PRIME</a:t>
            </a:r>
            <a:endParaRPr lang="en-GB" dirty="0"/>
          </a:p>
          <a:p>
            <a:endParaRPr lang="en-GB" sz="2400" b="1" dirty="0"/>
          </a:p>
          <a:p>
            <a:r>
              <a:rPr lang="en-GB" sz="2400" b="1" dirty="0"/>
              <a:t>15.00     </a:t>
            </a:r>
            <a:r>
              <a:rPr lang="en-GB" sz="2400" b="1" dirty="0" smtClean="0"/>
              <a:t>Dialogue with the space minister Matilda </a:t>
            </a:r>
            <a:r>
              <a:rPr lang="en-GB" sz="2400" b="1" dirty="0" err="1" smtClean="0"/>
              <a:t>Ernkrans</a:t>
            </a:r>
            <a:endParaRPr lang="en-GB" sz="2400" b="1" dirty="0" smtClean="0"/>
          </a:p>
          <a:p>
            <a:endParaRPr lang="en-GB" sz="2400" b="1" dirty="0">
              <a:cs typeface="Arial"/>
            </a:endParaRPr>
          </a:p>
          <a:p>
            <a:r>
              <a:rPr lang="en-GB" sz="2400" b="1" dirty="0" smtClean="0">
                <a:cs typeface="Arial"/>
              </a:rPr>
              <a:t>15.15     Coffee </a:t>
            </a:r>
            <a:r>
              <a:rPr lang="en-GB" sz="2400" b="1" dirty="0">
                <a:cs typeface="Arial"/>
              </a:rPr>
              <a:t>break</a:t>
            </a:r>
            <a:endParaRPr lang="en-GB" sz="2400" dirty="0">
              <a:ea typeface="+mn-lt"/>
              <a:cs typeface="+mn-lt"/>
            </a:endParaRPr>
          </a:p>
          <a:p>
            <a:endParaRPr lang="en-GB" sz="2400" dirty="0">
              <a:cs typeface="Arial" panose="020B0604020202020204"/>
            </a:endParaRPr>
          </a:p>
          <a:p>
            <a:endParaRPr lang="sv-SE" sz="2400" dirty="0"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07955" y="2873508"/>
            <a:ext cx="20395583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7200" b="1" spc="600" dirty="0" smtClean="0">
                <a:solidFill>
                  <a:schemeClr val="tx2"/>
                </a:solidFill>
                <a:latin typeface="+mj-lt"/>
              </a:rPr>
              <a:t>4 September at Space Campus</a:t>
            </a:r>
            <a:endParaRPr lang="sv-SE" sz="7200" b="1" spc="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TextBox 26">
            <a:extLst>
              <a:ext uri="{FF2B5EF4-FFF2-40B4-BE49-F238E27FC236}">
                <a16:creationId xmlns:a16="http://schemas.microsoft.com/office/drawing/2014/main" id="{3C2E940A-31F2-4CD0-9FB2-AE643BDABB23}"/>
              </a:ext>
            </a:extLst>
          </p:cNvPr>
          <p:cNvSpPr txBox="1"/>
          <p:nvPr/>
        </p:nvSpPr>
        <p:spPr>
          <a:xfrm>
            <a:off x="11706782" y="4838609"/>
            <a:ext cx="12415634" cy="72573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400" b="1" dirty="0" smtClean="0"/>
              <a:t>15.45</a:t>
            </a:r>
            <a:r>
              <a:rPr lang="en-GB" sz="2400" b="1" dirty="0"/>
              <a:t>     Arctic Space Technology</a:t>
            </a:r>
            <a:br>
              <a:rPr lang="en-GB" sz="2400" b="1" dirty="0"/>
            </a:br>
            <a:r>
              <a:rPr lang="en-GB" sz="2400" b="1" dirty="0"/>
              <a:t>              </a:t>
            </a:r>
            <a:r>
              <a:rPr lang="en-GB" sz="2400" dirty="0"/>
              <a:t>Sandra Nilsson and Benjamin Fischer </a:t>
            </a:r>
            <a:endParaRPr lang="en-GB" sz="2400" dirty="0" smtClean="0"/>
          </a:p>
          <a:p>
            <a:endParaRPr lang="en-GB" sz="2400" b="1" dirty="0">
              <a:cs typeface="Arial"/>
            </a:endParaRPr>
          </a:p>
          <a:p>
            <a:r>
              <a:rPr lang="en-GB" sz="2400" b="1" dirty="0" smtClean="0">
                <a:cs typeface="Arial"/>
              </a:rPr>
              <a:t>15.55</a:t>
            </a:r>
            <a:r>
              <a:rPr lang="en-GB" sz="2400" b="1" dirty="0">
                <a:cs typeface="Arial"/>
              </a:rPr>
              <a:t>     </a:t>
            </a:r>
            <a:r>
              <a:rPr lang="en-GB" sz="2400" b="1" dirty="0"/>
              <a:t>Testbed Esrange </a:t>
            </a:r>
            <a:endParaRPr lang="en-GB" sz="2400" dirty="0">
              <a:cs typeface="Arial"/>
            </a:endParaRPr>
          </a:p>
          <a:p>
            <a:r>
              <a:rPr lang="en-GB" sz="2400" dirty="0">
                <a:cs typeface="Arial"/>
              </a:rPr>
              <a:t>              Philip </a:t>
            </a:r>
            <a:r>
              <a:rPr lang="en-GB" sz="2400" dirty="0" err="1">
                <a:cs typeface="Arial"/>
              </a:rPr>
              <a:t>Påhlsson</a:t>
            </a:r>
            <a:r>
              <a:rPr lang="en-GB" sz="2400" dirty="0">
                <a:cs typeface="Arial"/>
              </a:rPr>
              <a:t>, SSC</a:t>
            </a:r>
            <a:endParaRPr lang="en-GB" sz="2400" dirty="0">
              <a:ea typeface="+mn-lt"/>
              <a:cs typeface="+mn-lt"/>
            </a:endParaRPr>
          </a:p>
          <a:p>
            <a:endParaRPr lang="en-GB" sz="2400" b="1" dirty="0">
              <a:cs typeface="Arial"/>
            </a:endParaRPr>
          </a:p>
          <a:p>
            <a:r>
              <a:rPr lang="en-GB" sz="2400" b="1" dirty="0" smtClean="0"/>
              <a:t>16.15</a:t>
            </a:r>
            <a:r>
              <a:rPr lang="en-GB" sz="2400" b="1" dirty="0"/>
              <a:t>    </a:t>
            </a:r>
            <a:r>
              <a:rPr lang="en-GB" sz="2400" b="1" dirty="0">
                <a:solidFill>
                  <a:srgbClr val="FF0000"/>
                </a:solidFill>
              </a:rPr>
              <a:t> </a:t>
            </a:r>
            <a:r>
              <a:rPr lang="en-GB" sz="2400" b="1" dirty="0"/>
              <a:t>Testbeds Space Campus in Kiruna</a:t>
            </a:r>
            <a:br>
              <a:rPr lang="en-GB" sz="2400" b="1" dirty="0"/>
            </a:br>
            <a:r>
              <a:rPr lang="en-GB" sz="2400" dirty="0"/>
              <a:t>              </a:t>
            </a:r>
            <a:r>
              <a:rPr lang="en-GB" sz="2400" dirty="0">
                <a:ea typeface="+mn-lt"/>
                <a:cs typeface="+mn-lt"/>
              </a:rPr>
              <a:t>Mate </a:t>
            </a:r>
            <a:r>
              <a:rPr lang="en-GB" sz="2400" dirty="0" err="1">
                <a:ea typeface="+mn-lt"/>
                <a:cs typeface="+mn-lt"/>
              </a:rPr>
              <a:t>Kerengyi</a:t>
            </a:r>
            <a:r>
              <a:rPr lang="en-GB" sz="2400" dirty="0">
                <a:ea typeface="+mn-lt"/>
                <a:cs typeface="+mn-lt"/>
              </a:rPr>
              <a:t>, IRF &amp; </a:t>
            </a:r>
            <a:r>
              <a:rPr lang="en-GB" sz="2400" dirty="0" err="1">
                <a:ea typeface="+mn-lt"/>
                <a:cs typeface="+mn-lt"/>
              </a:rPr>
              <a:t>Élcio</a:t>
            </a:r>
            <a:r>
              <a:rPr lang="en-GB" sz="2400" dirty="0">
                <a:ea typeface="+mn-lt"/>
                <a:cs typeface="+mn-lt"/>
              </a:rPr>
              <a:t> Jeronimo de Oliveira, Luleå University of Technology</a:t>
            </a:r>
            <a:endParaRPr lang="sv-SE" sz="2400" dirty="0">
              <a:ea typeface="+mn-lt"/>
              <a:cs typeface="+mn-lt"/>
            </a:endParaRPr>
          </a:p>
          <a:p>
            <a:endParaRPr lang="sv-SE" sz="2400" b="1" dirty="0"/>
          </a:p>
          <a:p>
            <a:r>
              <a:rPr lang="en-GB" sz="2400" b="1" dirty="0" smtClean="0"/>
              <a:t>16.35</a:t>
            </a:r>
            <a:r>
              <a:rPr lang="en-GB" sz="2400" b="1" dirty="0"/>
              <a:t>   </a:t>
            </a:r>
            <a:r>
              <a:rPr lang="en-GB" sz="2400" b="1" dirty="0">
                <a:solidFill>
                  <a:srgbClr val="FF0000"/>
                </a:solidFill>
              </a:rPr>
              <a:t>  </a:t>
            </a:r>
            <a:r>
              <a:rPr lang="en-GB" sz="2400" b="1" dirty="0"/>
              <a:t>Testbeds at Luleå University of Technology</a:t>
            </a:r>
            <a:br>
              <a:rPr lang="en-GB" sz="2400" b="1" dirty="0"/>
            </a:br>
            <a:r>
              <a:rPr lang="en-GB" sz="2400" dirty="0"/>
              <a:t>            </a:t>
            </a:r>
            <a:r>
              <a:rPr lang="en-GB" sz="2400" dirty="0">
                <a:ea typeface="+mn-lt"/>
                <a:cs typeface="+mn-lt"/>
              </a:rPr>
              <a:t>  Anna </a:t>
            </a:r>
            <a:r>
              <a:rPr lang="en-GB" sz="2400" dirty="0" err="1">
                <a:ea typeface="+mn-lt"/>
                <a:cs typeface="+mn-lt"/>
              </a:rPr>
              <a:t>Örvall</a:t>
            </a:r>
            <a:r>
              <a:rPr lang="en-GB" sz="2400" dirty="0">
                <a:ea typeface="+mn-lt"/>
                <a:cs typeface="+mn-lt"/>
              </a:rPr>
              <a:t> Rönnbäck och Olle Persson, Luleå University of Technology</a:t>
            </a:r>
          </a:p>
          <a:p>
            <a:endParaRPr lang="sv-SE" sz="2400" dirty="0"/>
          </a:p>
          <a:p>
            <a:r>
              <a:rPr lang="en-GB" sz="2400" b="1" dirty="0" smtClean="0"/>
              <a:t>16.55</a:t>
            </a:r>
            <a:r>
              <a:rPr lang="en-GB" sz="2400" b="1" dirty="0"/>
              <a:t>     The National Space Data Lab</a:t>
            </a:r>
            <a:br>
              <a:rPr lang="en-GB" sz="2400" b="1" dirty="0"/>
            </a:br>
            <a:r>
              <a:rPr lang="en-GB" sz="2400" dirty="0"/>
              <a:t>              </a:t>
            </a:r>
            <a:r>
              <a:rPr lang="en-GB" sz="2400" dirty="0">
                <a:ea typeface="+mn-lt"/>
                <a:cs typeface="+mn-lt"/>
              </a:rPr>
              <a:t>Tor Björn Minde, RiSE </a:t>
            </a:r>
            <a:r>
              <a:rPr lang="en-GB" sz="2400" dirty="0" err="1">
                <a:ea typeface="+mn-lt"/>
                <a:cs typeface="+mn-lt"/>
              </a:rPr>
              <a:t>SiCS</a:t>
            </a:r>
            <a:r>
              <a:rPr lang="en-GB" sz="2400" dirty="0">
                <a:ea typeface="+mn-lt"/>
                <a:cs typeface="+mn-lt"/>
              </a:rPr>
              <a:t> ICE </a:t>
            </a:r>
          </a:p>
          <a:p>
            <a:endParaRPr lang="sv-SE" sz="2400" dirty="0"/>
          </a:p>
          <a:p>
            <a:r>
              <a:rPr lang="en-GB" sz="2400" b="1" smtClean="0"/>
              <a:t>17.15</a:t>
            </a:r>
            <a:r>
              <a:rPr lang="en-GB" sz="2400" b="1" dirty="0"/>
              <a:t>     Wrap up and bus to Camp Ripan</a:t>
            </a:r>
          </a:p>
          <a:p>
            <a:endParaRPr lang="sv-SE" sz="2400" dirty="0"/>
          </a:p>
          <a:p>
            <a:r>
              <a:rPr lang="en-GB" sz="2400" b="1" dirty="0"/>
              <a:t>19.00     Dinner at Camp </a:t>
            </a:r>
            <a:r>
              <a:rPr lang="en-GB" sz="2400" b="1" dirty="0" err="1"/>
              <a:t>Ripan</a:t>
            </a:r>
            <a:endParaRPr lang="sv-SE" sz="2400" dirty="0"/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2400" dirty="0">
              <a:latin typeface="+mj-lt"/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91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107955" y="4779294"/>
            <a:ext cx="12878906" cy="78483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400" b="1" dirty="0"/>
              <a:t>08.00     Welcome</a:t>
            </a:r>
            <a:endParaRPr lang="en-US" dirty="0"/>
          </a:p>
          <a:p>
            <a:r>
              <a:rPr lang="en-GB" sz="2400" dirty="0"/>
              <a:t>              Johanna Bergström-</a:t>
            </a:r>
            <a:r>
              <a:rPr lang="en-GB" sz="2400" dirty="0" err="1"/>
              <a:t>Roos</a:t>
            </a:r>
            <a:r>
              <a:rPr lang="en-GB" sz="2400" dirty="0"/>
              <a:t> &amp; Olle Norberg</a:t>
            </a:r>
            <a:endParaRPr lang="en-GB" dirty="0"/>
          </a:p>
          <a:p>
            <a:endParaRPr lang="sv-SE" sz="2400" dirty="0"/>
          </a:p>
          <a:p>
            <a:r>
              <a:rPr lang="en-GB" sz="2400" b="1" dirty="0"/>
              <a:t>08.10 </a:t>
            </a:r>
            <a:r>
              <a:rPr lang="en-GB" sz="2400" dirty="0"/>
              <a:t>    </a:t>
            </a:r>
            <a:r>
              <a:rPr lang="en-GB" sz="2400" b="1" dirty="0">
                <a:ea typeface="+mn-lt"/>
                <a:cs typeface="+mn-lt"/>
              </a:rPr>
              <a:t>Global Watch </a:t>
            </a:r>
            <a:r>
              <a:rPr lang="en-GB" sz="2400" b="1" dirty="0" err="1">
                <a:ea typeface="+mn-lt"/>
                <a:cs typeface="+mn-lt"/>
              </a:rPr>
              <a:t>Center</a:t>
            </a:r>
            <a:r>
              <a:rPr lang="en-GB" sz="2400" b="1" dirty="0">
                <a:ea typeface="+mn-lt"/>
                <a:cs typeface="+mn-lt"/>
              </a:rPr>
              <a:t>: ”Space is a Sustainable and Green Business”</a:t>
            </a:r>
          </a:p>
          <a:p>
            <a:r>
              <a:rPr lang="en-GB" sz="2400" dirty="0">
                <a:ea typeface="+mn-lt"/>
                <a:cs typeface="+mn-lt"/>
              </a:rPr>
              <a:t>              Stefan Gustafsson, SSC</a:t>
            </a:r>
          </a:p>
          <a:p>
            <a:endParaRPr lang="en-GB" sz="2400" b="1" dirty="0">
              <a:ea typeface="+mn-lt"/>
              <a:cs typeface="+mn-lt"/>
            </a:endParaRPr>
          </a:p>
          <a:p>
            <a:r>
              <a:rPr lang="en-GB" sz="2400" b="1" dirty="0">
                <a:ea typeface="+mn-lt"/>
                <a:cs typeface="+mn-lt"/>
              </a:rPr>
              <a:t>08.40</a:t>
            </a:r>
            <a:r>
              <a:rPr lang="en-GB" sz="2400" b="1" dirty="0"/>
              <a:t>     Success Factors for Creating </a:t>
            </a:r>
            <a:r>
              <a:rPr lang="en-GB" sz="2400" b="1" dirty="0">
                <a:ea typeface="+mn-lt"/>
                <a:cs typeface="+mn-lt"/>
              </a:rPr>
              <a:t>Testbeds</a:t>
            </a:r>
            <a:r>
              <a:rPr lang="en-GB" sz="2400" dirty="0">
                <a:ea typeface="+mn-lt"/>
                <a:cs typeface="+mn-lt"/>
              </a:rPr>
              <a:t/>
            </a:r>
            <a:br>
              <a:rPr lang="en-GB" sz="2400" dirty="0">
                <a:ea typeface="+mn-lt"/>
                <a:cs typeface="+mn-lt"/>
              </a:rPr>
            </a:br>
            <a:r>
              <a:rPr lang="en-GB" sz="2400" dirty="0">
                <a:ea typeface="+mn-lt"/>
                <a:cs typeface="+mn-lt"/>
              </a:rPr>
              <a:t>              Lisa Ek &amp; </a:t>
            </a:r>
            <a:r>
              <a:rPr lang="en-GB" sz="2400" dirty="0" err="1">
                <a:ea typeface="+mn-lt"/>
                <a:cs typeface="+mn-lt"/>
              </a:rPr>
              <a:t>Niklas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Grönberg</a:t>
            </a:r>
            <a:r>
              <a:rPr lang="en-GB" sz="2400" dirty="0">
                <a:ea typeface="+mn-lt"/>
                <a:cs typeface="+mn-lt"/>
              </a:rPr>
              <a:t>, LTU Business</a:t>
            </a:r>
            <a:endParaRPr lang="en-GB" sz="2400" dirty="0">
              <a:cs typeface="Arial"/>
            </a:endParaRPr>
          </a:p>
          <a:p>
            <a:endParaRPr lang="en-GB" sz="2400" dirty="0">
              <a:cs typeface="Arial"/>
            </a:endParaRPr>
          </a:p>
          <a:p>
            <a:r>
              <a:rPr lang="en-GB" sz="2400" b="1" dirty="0"/>
              <a:t>09.10     Workshop: "How can we Further Develop our Space Testbeds?"</a:t>
            </a:r>
            <a:endParaRPr lang="sv-SE" sz="2400" dirty="0"/>
          </a:p>
          <a:p>
            <a:r>
              <a:rPr lang="en-GB" sz="2400" dirty="0">
                <a:cs typeface="Arial"/>
              </a:rPr>
              <a:t>              Lisa Ek &amp; Niklas Grönberg, LTU Business</a:t>
            </a:r>
          </a:p>
          <a:p>
            <a:endParaRPr lang="en-GB" sz="2400" dirty="0">
              <a:ea typeface="+mn-lt"/>
              <a:cs typeface="Arial"/>
            </a:endParaRPr>
          </a:p>
          <a:p>
            <a:r>
              <a:rPr lang="en-GB" sz="2400" dirty="0">
                <a:ea typeface="+mn-lt"/>
                <a:cs typeface="Arial"/>
              </a:rPr>
              <a:t>             </a:t>
            </a:r>
            <a:r>
              <a:rPr lang="en-GB" sz="2400" b="1" dirty="0">
                <a:ea typeface="+mn-lt"/>
                <a:cs typeface="Arial"/>
              </a:rPr>
              <a:t>Coffee on the fly</a:t>
            </a:r>
            <a:endParaRPr lang="en-GB" sz="2400" b="1" dirty="0">
              <a:ea typeface="+mn-lt"/>
              <a:cs typeface="+mn-lt"/>
            </a:endParaRPr>
          </a:p>
          <a:p>
            <a:endParaRPr lang="en-GB" sz="2400" dirty="0"/>
          </a:p>
          <a:p>
            <a:r>
              <a:rPr lang="en-GB" sz="2400" b="1" dirty="0"/>
              <a:t>11.20    Workshop Presentations</a:t>
            </a:r>
            <a:endParaRPr lang="en-GB" sz="2400" b="1" dirty="0">
              <a:cs typeface="Arial"/>
            </a:endParaRPr>
          </a:p>
          <a:p>
            <a:endParaRPr lang="sv-SE" sz="2400" dirty="0"/>
          </a:p>
          <a:p>
            <a:r>
              <a:rPr lang="en-GB" sz="2400" b="1" dirty="0"/>
              <a:t>11.45    Panel discussions</a:t>
            </a:r>
            <a:br>
              <a:rPr lang="en-GB" sz="2400" b="1" dirty="0"/>
            </a:br>
            <a:r>
              <a:rPr lang="en-GB" sz="2400" dirty="0"/>
              <a:t> </a:t>
            </a:r>
            <a:endParaRPr lang="en-GB" sz="2400" dirty="0">
              <a:cs typeface="Arial"/>
            </a:endParaRPr>
          </a:p>
          <a:p>
            <a:r>
              <a:rPr lang="sv-SE" sz="2400" b="1" dirty="0"/>
              <a:t>12.00    </a:t>
            </a:r>
            <a:r>
              <a:rPr lang="sv-SE" sz="2400" b="1" dirty="0" err="1"/>
              <a:t>Conclusion</a:t>
            </a:r>
            <a:r>
              <a:rPr lang="sv-SE" sz="2400" b="1" dirty="0"/>
              <a:t> </a:t>
            </a:r>
            <a:endParaRPr lang="sv-SE" sz="2400" dirty="0"/>
          </a:p>
          <a:p>
            <a:endParaRPr lang="sv-SE" sz="2400" b="1" dirty="0">
              <a:cs typeface="Arial"/>
            </a:endParaRPr>
          </a:p>
          <a:p>
            <a:r>
              <a:rPr lang="sv-SE" sz="2400" b="1" dirty="0">
                <a:cs typeface="Arial"/>
              </a:rPr>
              <a:t>12.15     Lunch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07955" y="2873508"/>
            <a:ext cx="20395583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7200" b="1" spc="600" dirty="0">
                <a:solidFill>
                  <a:schemeClr val="tx2"/>
                </a:solidFill>
                <a:latin typeface="+mj-lt"/>
              </a:rPr>
              <a:t>5 </a:t>
            </a:r>
            <a:r>
              <a:rPr lang="en-GB" sz="7200" b="1" spc="600" dirty="0" smtClean="0">
                <a:solidFill>
                  <a:schemeClr val="tx2"/>
                </a:solidFill>
                <a:latin typeface="+mj-lt"/>
              </a:rPr>
              <a:t>September at Camp </a:t>
            </a:r>
            <a:r>
              <a:rPr lang="en-GB" sz="7200" b="1" spc="600" dirty="0" err="1" smtClean="0">
                <a:solidFill>
                  <a:schemeClr val="tx2"/>
                </a:solidFill>
                <a:latin typeface="+mj-lt"/>
              </a:rPr>
              <a:t>Ripan</a:t>
            </a:r>
            <a:endParaRPr lang="en-GB" sz="7200" b="1" spc="600" dirty="0">
              <a:solidFill>
                <a:schemeClr val="tx2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825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0D19E2A-6B91-46B2-A42D-C20DB6DE2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27" y="-417165"/>
            <a:ext cx="3567685" cy="35848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7955" y="2873508"/>
            <a:ext cx="20395583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7200" b="1" spc="600" dirty="0">
                <a:solidFill>
                  <a:schemeClr val="tx2"/>
                </a:solidFill>
                <a:cs typeface="Arial"/>
              </a:rPr>
              <a:t>Join the event app!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251F20-454B-412C-BDFB-A01FA00A3CC2}"/>
              </a:ext>
            </a:extLst>
          </p:cNvPr>
          <p:cNvSpPr txBox="1"/>
          <p:nvPr/>
        </p:nvSpPr>
        <p:spPr>
          <a:xfrm>
            <a:off x="2107955" y="6045848"/>
            <a:ext cx="20395583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6600" b="1" spc="600" dirty="0">
                <a:latin typeface="+mj-lt"/>
                <a:cs typeface="Arial"/>
              </a:rPr>
              <a:t>Download </a:t>
            </a:r>
            <a:r>
              <a:rPr lang="en-GB" sz="6600" b="1" spc="600" dirty="0" err="1">
                <a:latin typeface="+mj-lt"/>
                <a:cs typeface="Arial"/>
              </a:rPr>
              <a:t>MeetApp</a:t>
            </a:r>
            <a:r>
              <a:rPr lang="en-GB" sz="6600" b="1" spc="600" dirty="0">
                <a:latin typeface="+mj-lt"/>
                <a:cs typeface="Arial"/>
              </a:rPr>
              <a:t> Go </a:t>
            </a:r>
          </a:p>
          <a:p>
            <a:pPr algn="ctr"/>
            <a:r>
              <a:rPr lang="en-GB" sz="6600" b="1" u="sng" spc="600" dirty="0">
                <a:latin typeface="+mj-lt"/>
                <a:cs typeface="Arial"/>
              </a:rPr>
              <a:t>Event code: rit2021</a:t>
            </a:r>
            <a:endParaRPr lang="en-GB" sz="6600" b="1" spc="600" dirty="0">
              <a:cs typeface="Arial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D19569E-9025-487E-9AC4-09578113964A}"/>
              </a:ext>
            </a:extLst>
          </p:cNvPr>
          <p:cNvSpPr txBox="1"/>
          <p:nvPr/>
        </p:nvSpPr>
        <p:spPr>
          <a:xfrm>
            <a:off x="2239785" y="10396216"/>
            <a:ext cx="20131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spc="600" dirty="0">
                <a:latin typeface="+mj-lt"/>
                <a:cs typeface="Arial"/>
              </a:rPr>
              <a:t>The </a:t>
            </a:r>
            <a:r>
              <a:rPr lang="sv-SE" sz="2800" b="1" spc="600" dirty="0" err="1">
                <a:latin typeface="+mj-lt"/>
                <a:cs typeface="Arial"/>
              </a:rPr>
              <a:t>programme</a:t>
            </a:r>
            <a:r>
              <a:rPr lang="sv-SE" sz="2800" b="1" spc="600" dirty="0">
                <a:latin typeface="+mj-lt"/>
                <a:cs typeface="Arial"/>
              </a:rPr>
              <a:t> – Info </a:t>
            </a:r>
            <a:r>
              <a:rPr lang="sv-SE" sz="2800" b="1" spc="600" dirty="0" err="1">
                <a:latin typeface="+mj-lt"/>
                <a:cs typeface="Arial"/>
              </a:rPr>
              <a:t>about</a:t>
            </a:r>
            <a:r>
              <a:rPr lang="sv-SE" sz="2800" b="1" spc="600" dirty="0">
                <a:latin typeface="+mj-lt"/>
                <a:cs typeface="Arial"/>
              </a:rPr>
              <a:t> the speakers - </a:t>
            </a:r>
            <a:r>
              <a:rPr lang="sv-SE" sz="2800" b="1" spc="600" dirty="0" err="1">
                <a:latin typeface="+mj-lt"/>
                <a:cs typeface="Arial"/>
              </a:rPr>
              <a:t>Participants</a:t>
            </a:r>
            <a:r>
              <a:rPr lang="sv-SE" sz="2800" b="1" spc="600" dirty="0">
                <a:latin typeface="+mj-lt"/>
                <a:cs typeface="Arial"/>
              </a:rPr>
              <a:t> -  </a:t>
            </a:r>
            <a:r>
              <a:rPr lang="sv-SE" sz="2800" b="1" spc="600" dirty="0" err="1">
                <a:latin typeface="+mj-lt"/>
                <a:cs typeface="Arial"/>
              </a:rPr>
              <a:t>Questions</a:t>
            </a:r>
            <a:r>
              <a:rPr lang="sv-SE" sz="2800" b="1" spc="600" dirty="0">
                <a:latin typeface="+mj-lt"/>
                <a:cs typeface="Arial"/>
              </a:rPr>
              <a:t> – And </a:t>
            </a:r>
            <a:r>
              <a:rPr lang="sv-SE" sz="2800" b="1" spc="600" dirty="0" err="1">
                <a:latin typeface="+mj-lt"/>
                <a:cs typeface="Arial"/>
              </a:rPr>
              <a:t>more</a:t>
            </a:r>
            <a:r>
              <a:rPr lang="sv-SE" sz="2800" b="1" spc="600" dirty="0">
                <a:latin typeface="+mj-lt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247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3E0358-8967-4BBC-BCC1-615DB9BD1602}"/>
              </a:ext>
            </a:extLst>
          </p:cNvPr>
          <p:cNvSpPr txBox="1"/>
          <p:nvPr/>
        </p:nvSpPr>
        <p:spPr>
          <a:xfrm>
            <a:off x="2639212" y="8612957"/>
            <a:ext cx="20395583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7200" b="1" spc="600" dirty="0">
                <a:solidFill>
                  <a:schemeClr val="tx2"/>
                </a:solidFill>
                <a:latin typeface="+mj-lt"/>
                <a:cs typeface="Arial"/>
              </a:rPr>
              <a:t> #</a:t>
            </a:r>
            <a:r>
              <a:rPr lang="en-GB" sz="7200" b="1" spc="600" dirty="0" err="1">
                <a:solidFill>
                  <a:schemeClr val="tx2"/>
                </a:solidFill>
                <a:latin typeface="+mj-lt"/>
                <a:cs typeface="Arial"/>
              </a:rPr>
              <a:t>spaceinnovationforum</a:t>
            </a:r>
            <a:r>
              <a:rPr lang="en-GB" sz="7200" b="1" spc="600" dirty="0">
                <a:solidFill>
                  <a:schemeClr val="tx2"/>
                </a:solidFill>
                <a:latin typeface="+mj-lt"/>
                <a:cs typeface="Arial"/>
              </a:rPr>
              <a:t> 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2F84DF-9146-43A5-B9AE-32A60D5B442F}"/>
              </a:ext>
            </a:extLst>
          </p:cNvPr>
          <p:cNvSpPr txBox="1"/>
          <p:nvPr/>
        </p:nvSpPr>
        <p:spPr>
          <a:xfrm>
            <a:off x="2308337" y="3075242"/>
            <a:ext cx="20395583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7200" b="1" spc="600" dirty="0">
                <a:solidFill>
                  <a:schemeClr val="tx2"/>
                </a:solidFill>
                <a:cs typeface="Arial"/>
              </a:rPr>
              <a:t>Share your stories</a:t>
            </a:r>
          </a:p>
        </p:txBody>
      </p:sp>
      <p:pic>
        <p:nvPicPr>
          <p:cNvPr id="8" name="Picture 8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320EE26C-493F-46E1-8884-BD650D7E0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2920" y="5449726"/>
            <a:ext cx="1698549" cy="1716334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74187D19-5E2B-49A1-BAFA-E934BD29F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534" y="5308965"/>
            <a:ext cx="2096180" cy="2181225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ED746EC3-42B3-4833-9009-9134FC8C5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9761" y="5406125"/>
            <a:ext cx="1840808" cy="180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56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868211"/>
            <a:ext cx="24377650" cy="7830117"/>
            <a:chOff x="0" y="2676262"/>
            <a:chExt cx="24377650" cy="7830117"/>
          </a:xfrm>
        </p:grpSpPr>
        <p:sp>
          <p:nvSpPr>
            <p:cNvPr id="28" name="TextBox 27"/>
            <p:cNvSpPr txBox="1"/>
            <p:nvPr/>
          </p:nvSpPr>
          <p:spPr>
            <a:xfrm>
              <a:off x="11398311" y="9928529"/>
              <a:ext cx="1667444" cy="577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spc="300" dirty="0">
                  <a:solidFill>
                    <a:schemeClr val="bg1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JOIN US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005733"/>
              <a:ext cx="24377650" cy="3416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200" b="1" spc="1500" dirty="0">
                  <a:solidFill>
                    <a:schemeClr val="tx2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Next Space Innovation Forum</a:t>
              </a:r>
            </a:p>
            <a:p>
              <a:pPr algn="ctr"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200" b="1" spc="1500" dirty="0">
                <a:solidFill>
                  <a:schemeClr val="tx2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endParaRPr>
            </a:p>
            <a:p>
              <a:pPr algn="ctr"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200" b="1" spc="1500" dirty="0">
                  <a:solidFill>
                    <a:schemeClr val="tx2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11-12 Mars 2020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1224273" y="2676262"/>
              <a:ext cx="1960100" cy="1960098"/>
              <a:chOff x="10780288" y="2506596"/>
              <a:chExt cx="2848069" cy="2848069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0780288" y="2506596"/>
                <a:ext cx="2848069" cy="2848069"/>
              </a:xfrm>
              <a:prstGeom prst="ellipse">
                <a:avLst/>
              </a:prstGeom>
              <a:solidFill>
                <a:schemeClr val="tx2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ea typeface="Montserrat Light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Shape 2787"/>
              <p:cNvSpPr/>
              <p:nvPr/>
            </p:nvSpPr>
            <p:spPr>
              <a:xfrm>
                <a:off x="11589534" y="3292280"/>
                <a:ext cx="1275849" cy="12766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6" h="21600" extrusionOk="0">
                    <a:moveTo>
                      <a:pt x="11502" y="10309"/>
                    </a:moveTo>
                    <a:cubicBezTo>
                      <a:pt x="11767" y="10309"/>
                      <a:pt x="11981" y="10090"/>
                      <a:pt x="11981" y="9818"/>
                    </a:cubicBezTo>
                    <a:cubicBezTo>
                      <a:pt x="11981" y="9547"/>
                      <a:pt x="11767" y="9327"/>
                      <a:pt x="11502" y="9327"/>
                    </a:cubicBezTo>
                    <a:cubicBezTo>
                      <a:pt x="11237" y="9327"/>
                      <a:pt x="11022" y="9547"/>
                      <a:pt x="11022" y="9818"/>
                    </a:cubicBezTo>
                    <a:cubicBezTo>
                      <a:pt x="11022" y="10090"/>
                      <a:pt x="11237" y="10309"/>
                      <a:pt x="11502" y="10309"/>
                    </a:cubicBezTo>
                    <a:moveTo>
                      <a:pt x="15818" y="4909"/>
                    </a:moveTo>
                    <a:cubicBezTo>
                      <a:pt x="16083" y="4909"/>
                      <a:pt x="16297" y="5129"/>
                      <a:pt x="16297" y="5400"/>
                    </a:cubicBezTo>
                    <a:cubicBezTo>
                      <a:pt x="16297" y="5672"/>
                      <a:pt x="16083" y="5891"/>
                      <a:pt x="15818" y="5891"/>
                    </a:cubicBezTo>
                    <a:cubicBezTo>
                      <a:pt x="15553" y="5891"/>
                      <a:pt x="15338" y="5672"/>
                      <a:pt x="15338" y="5400"/>
                    </a:cubicBezTo>
                    <a:cubicBezTo>
                      <a:pt x="15338" y="5129"/>
                      <a:pt x="15553" y="4909"/>
                      <a:pt x="15818" y="4909"/>
                    </a:cubicBezTo>
                    <a:moveTo>
                      <a:pt x="15818" y="6873"/>
                    </a:moveTo>
                    <a:cubicBezTo>
                      <a:pt x="16612" y="6873"/>
                      <a:pt x="17256" y="6213"/>
                      <a:pt x="17256" y="5400"/>
                    </a:cubicBezTo>
                    <a:cubicBezTo>
                      <a:pt x="17256" y="4587"/>
                      <a:pt x="16612" y="3928"/>
                      <a:pt x="15818" y="3928"/>
                    </a:cubicBezTo>
                    <a:cubicBezTo>
                      <a:pt x="15023" y="3928"/>
                      <a:pt x="14379" y="4587"/>
                      <a:pt x="14379" y="5400"/>
                    </a:cubicBezTo>
                    <a:cubicBezTo>
                      <a:pt x="14379" y="6213"/>
                      <a:pt x="15023" y="6873"/>
                      <a:pt x="15818" y="6873"/>
                    </a:cubicBezTo>
                    <a:moveTo>
                      <a:pt x="12941" y="11782"/>
                    </a:moveTo>
                    <a:cubicBezTo>
                      <a:pt x="13206" y="11782"/>
                      <a:pt x="13420" y="11562"/>
                      <a:pt x="13420" y="11291"/>
                    </a:cubicBezTo>
                    <a:cubicBezTo>
                      <a:pt x="13420" y="11020"/>
                      <a:pt x="13206" y="10800"/>
                      <a:pt x="12941" y="10800"/>
                    </a:cubicBezTo>
                    <a:cubicBezTo>
                      <a:pt x="12675" y="10800"/>
                      <a:pt x="12461" y="11020"/>
                      <a:pt x="12461" y="11291"/>
                    </a:cubicBezTo>
                    <a:cubicBezTo>
                      <a:pt x="12461" y="11562"/>
                      <a:pt x="12675" y="11782"/>
                      <a:pt x="12941" y="11782"/>
                    </a:cubicBezTo>
                    <a:moveTo>
                      <a:pt x="10063" y="7855"/>
                    </a:moveTo>
                    <a:cubicBezTo>
                      <a:pt x="9798" y="7855"/>
                      <a:pt x="9584" y="8074"/>
                      <a:pt x="9584" y="8346"/>
                    </a:cubicBezTo>
                    <a:cubicBezTo>
                      <a:pt x="9584" y="8617"/>
                      <a:pt x="9798" y="8836"/>
                      <a:pt x="10063" y="8836"/>
                    </a:cubicBezTo>
                    <a:cubicBezTo>
                      <a:pt x="10328" y="8836"/>
                      <a:pt x="10543" y="8617"/>
                      <a:pt x="10543" y="8346"/>
                    </a:cubicBezTo>
                    <a:cubicBezTo>
                      <a:pt x="10543" y="8074"/>
                      <a:pt x="10328" y="7855"/>
                      <a:pt x="10063" y="7855"/>
                    </a:cubicBezTo>
                    <a:moveTo>
                      <a:pt x="1718" y="19842"/>
                    </a:moveTo>
                    <a:lnTo>
                      <a:pt x="3451" y="15392"/>
                    </a:lnTo>
                    <a:cubicBezTo>
                      <a:pt x="3684" y="15834"/>
                      <a:pt x="3973" y="16253"/>
                      <a:pt x="4312" y="16642"/>
                    </a:cubicBezTo>
                    <a:cubicBezTo>
                      <a:pt x="4824" y="17230"/>
                      <a:pt x="5418" y="17711"/>
                      <a:pt x="6061" y="18068"/>
                    </a:cubicBezTo>
                    <a:cubicBezTo>
                      <a:pt x="6061" y="18068"/>
                      <a:pt x="1718" y="19842"/>
                      <a:pt x="1718" y="19842"/>
                    </a:cubicBezTo>
                    <a:close/>
                    <a:moveTo>
                      <a:pt x="3717" y="12060"/>
                    </a:moveTo>
                    <a:lnTo>
                      <a:pt x="0" y="21600"/>
                    </a:lnTo>
                    <a:lnTo>
                      <a:pt x="9319" y="17795"/>
                    </a:lnTo>
                    <a:cubicBezTo>
                      <a:pt x="9153" y="17815"/>
                      <a:pt x="8987" y="17824"/>
                      <a:pt x="8822" y="17824"/>
                    </a:cubicBezTo>
                    <a:cubicBezTo>
                      <a:pt x="5971" y="17824"/>
                      <a:pt x="3389" y="15002"/>
                      <a:pt x="3717" y="12060"/>
                    </a:cubicBezTo>
                    <a:moveTo>
                      <a:pt x="16115" y="10657"/>
                    </a:moveTo>
                    <a:cubicBezTo>
                      <a:pt x="15925" y="10851"/>
                      <a:pt x="15627" y="11171"/>
                      <a:pt x="15280" y="11542"/>
                    </a:cubicBezTo>
                    <a:cubicBezTo>
                      <a:pt x="14662" y="12204"/>
                      <a:pt x="13712" y="13221"/>
                      <a:pt x="13147" y="13753"/>
                    </a:cubicBezTo>
                    <a:lnTo>
                      <a:pt x="7665" y="8141"/>
                    </a:lnTo>
                    <a:cubicBezTo>
                      <a:pt x="8185" y="7563"/>
                      <a:pt x="9179" y="6590"/>
                      <a:pt x="9825" y="5958"/>
                    </a:cubicBezTo>
                    <a:cubicBezTo>
                      <a:pt x="10188" y="5603"/>
                      <a:pt x="10500" y="5298"/>
                      <a:pt x="10690" y="5103"/>
                    </a:cubicBezTo>
                    <a:cubicBezTo>
                      <a:pt x="13284" y="2447"/>
                      <a:pt x="18271" y="993"/>
                      <a:pt x="20136" y="982"/>
                    </a:cubicBezTo>
                    <a:cubicBezTo>
                      <a:pt x="20132" y="2572"/>
                      <a:pt x="18824" y="7884"/>
                      <a:pt x="16115" y="10657"/>
                    </a:cubicBezTo>
                    <a:moveTo>
                      <a:pt x="12477" y="14563"/>
                    </a:moveTo>
                    <a:cubicBezTo>
                      <a:pt x="12127" y="15873"/>
                      <a:pt x="11665" y="17072"/>
                      <a:pt x="11154" y="18035"/>
                    </a:cubicBezTo>
                    <a:cubicBezTo>
                      <a:pt x="10943" y="17454"/>
                      <a:pt x="10642" y="16798"/>
                      <a:pt x="10214" y="16110"/>
                    </a:cubicBezTo>
                    <a:cubicBezTo>
                      <a:pt x="10035" y="15823"/>
                      <a:pt x="9728" y="15656"/>
                      <a:pt x="9405" y="15656"/>
                    </a:cubicBezTo>
                    <a:cubicBezTo>
                      <a:pt x="9329" y="15656"/>
                      <a:pt x="9252" y="15665"/>
                      <a:pt x="9176" y="15684"/>
                    </a:cubicBezTo>
                    <a:cubicBezTo>
                      <a:pt x="8990" y="15731"/>
                      <a:pt x="8799" y="15755"/>
                      <a:pt x="8610" y="15755"/>
                    </a:cubicBezTo>
                    <a:cubicBezTo>
                      <a:pt x="7905" y="15755"/>
                      <a:pt x="7217" y="15432"/>
                      <a:pt x="6621" y="14822"/>
                    </a:cubicBezTo>
                    <a:cubicBezTo>
                      <a:pt x="5861" y="14044"/>
                      <a:pt x="5561" y="13114"/>
                      <a:pt x="5779" y="12206"/>
                    </a:cubicBezTo>
                    <a:cubicBezTo>
                      <a:pt x="5877" y="11797"/>
                      <a:pt x="5709" y="11370"/>
                      <a:pt x="5363" y="11144"/>
                    </a:cubicBezTo>
                    <a:cubicBezTo>
                      <a:pt x="4690" y="10706"/>
                      <a:pt x="4050" y="10398"/>
                      <a:pt x="3482" y="10183"/>
                    </a:cubicBezTo>
                    <a:cubicBezTo>
                      <a:pt x="4423" y="9658"/>
                      <a:pt x="5594" y="9186"/>
                      <a:pt x="6874" y="8827"/>
                    </a:cubicBezTo>
                    <a:cubicBezTo>
                      <a:pt x="6900" y="8820"/>
                      <a:pt x="6921" y="8803"/>
                      <a:pt x="6946" y="8793"/>
                    </a:cubicBezTo>
                    <a:lnTo>
                      <a:pt x="12510" y="14490"/>
                    </a:lnTo>
                    <a:cubicBezTo>
                      <a:pt x="12501" y="14515"/>
                      <a:pt x="12484" y="14536"/>
                      <a:pt x="12477" y="14563"/>
                    </a:cubicBezTo>
                    <a:moveTo>
                      <a:pt x="20922" y="167"/>
                    </a:moveTo>
                    <a:cubicBezTo>
                      <a:pt x="20813" y="55"/>
                      <a:pt x="20545" y="0"/>
                      <a:pt x="20157" y="0"/>
                    </a:cubicBezTo>
                    <a:cubicBezTo>
                      <a:pt x="18131" y="0"/>
                      <a:pt x="12842" y="1511"/>
                      <a:pt x="10012" y="4409"/>
                    </a:cubicBezTo>
                    <a:cubicBezTo>
                      <a:pt x="9345" y="5092"/>
                      <a:pt x="7134" y="7175"/>
                      <a:pt x="6621" y="7880"/>
                    </a:cubicBezTo>
                    <a:cubicBezTo>
                      <a:pt x="4961" y="8346"/>
                      <a:pt x="2544" y="9277"/>
                      <a:pt x="1196" y="10657"/>
                    </a:cubicBezTo>
                    <a:cubicBezTo>
                      <a:pt x="1196" y="10657"/>
                      <a:pt x="2841" y="10663"/>
                      <a:pt x="4848" y="11972"/>
                    </a:cubicBezTo>
                    <a:cubicBezTo>
                      <a:pt x="4556" y="13190"/>
                      <a:pt x="4926" y="14475"/>
                      <a:pt x="5943" y="15516"/>
                    </a:cubicBezTo>
                    <a:cubicBezTo>
                      <a:pt x="6735" y="16327"/>
                      <a:pt x="7672" y="16737"/>
                      <a:pt x="8610" y="16737"/>
                    </a:cubicBezTo>
                    <a:cubicBezTo>
                      <a:pt x="8876" y="16737"/>
                      <a:pt x="9142" y="16704"/>
                      <a:pt x="9405" y="16637"/>
                    </a:cubicBezTo>
                    <a:cubicBezTo>
                      <a:pt x="10683" y="18692"/>
                      <a:pt x="10690" y="20376"/>
                      <a:pt x="10690" y="20376"/>
                    </a:cubicBezTo>
                    <a:cubicBezTo>
                      <a:pt x="12038" y="18996"/>
                      <a:pt x="12948" y="16521"/>
                      <a:pt x="13402" y="14822"/>
                    </a:cubicBezTo>
                    <a:cubicBezTo>
                      <a:pt x="14091" y="14297"/>
                      <a:pt x="16126" y="12034"/>
                      <a:pt x="16793" y="11351"/>
                    </a:cubicBezTo>
                    <a:cubicBezTo>
                      <a:pt x="20164" y="7900"/>
                      <a:pt x="21600" y="861"/>
                      <a:pt x="20922" y="167"/>
                    </a:cubicBezTo>
                  </a:path>
                </a:pathLst>
              </a:custGeom>
              <a:solidFill>
                <a:schemeClr val="bg2"/>
              </a:solidFill>
              <a:ln w="12700"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5" name="Picture 14" descr="A picture containing aircraft, balloon, transport&#10;&#10;Description automatically generated">
            <a:extLst>
              <a:ext uri="{FF2B5EF4-FFF2-40B4-BE49-F238E27FC236}">
                <a16:creationId xmlns:a16="http://schemas.microsoft.com/office/drawing/2014/main" id="{AAB31061-DB92-449B-87CD-0B3A8785D3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033" y="2868211"/>
            <a:ext cx="1926052" cy="196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30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868211"/>
            <a:ext cx="24377650" cy="7830117"/>
            <a:chOff x="0" y="2676262"/>
            <a:chExt cx="24377650" cy="7830117"/>
          </a:xfrm>
        </p:grpSpPr>
        <p:sp>
          <p:nvSpPr>
            <p:cNvPr id="12" name="TextBox 11"/>
            <p:cNvSpPr txBox="1"/>
            <p:nvPr/>
          </p:nvSpPr>
          <p:spPr>
            <a:xfrm>
              <a:off x="0" y="6529807"/>
              <a:ext cx="24377649" cy="2210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spc="300" dirty="0"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WE ARE WORKING TO BECOME A STRATEGIC ASSET FOR THE GLOBAL SPACE ARENA 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 spc="300" dirty="0"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BY BUILDNING UP AN ECOSYSTEM THAT ATTRACTS PEOPLE, NEW ESTABLISHEMENTS AND INVESTORS</a:t>
              </a:r>
            </a:p>
            <a:p>
              <a:pPr algn="ctr">
                <a:lnSpc>
                  <a:spcPct val="150000"/>
                </a:lnSpc>
              </a:pPr>
              <a:endParaRPr lang="sv-SE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pc="300" dirty="0"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endParaRPr lang="en-US" sz="1800" spc="300" dirty="0"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398311" y="9928529"/>
              <a:ext cx="1667444" cy="577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spc="300" dirty="0">
                  <a:solidFill>
                    <a:schemeClr val="bg1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JOIN US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5133562"/>
              <a:ext cx="2437765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200" b="1" spc="1500" dirty="0">
                  <a:solidFill>
                    <a:schemeClr val="tx2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RIT2021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1224273" y="2676262"/>
              <a:ext cx="1960100" cy="1960098"/>
              <a:chOff x="10780288" y="2506596"/>
              <a:chExt cx="2848069" cy="2848069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0780288" y="2506596"/>
                <a:ext cx="2848069" cy="2848069"/>
              </a:xfrm>
              <a:prstGeom prst="ellipse">
                <a:avLst/>
              </a:prstGeom>
              <a:solidFill>
                <a:schemeClr val="tx2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ea typeface="Montserrat Light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Shape 2787"/>
              <p:cNvSpPr/>
              <p:nvPr/>
            </p:nvSpPr>
            <p:spPr>
              <a:xfrm>
                <a:off x="11589534" y="3292280"/>
                <a:ext cx="1275849" cy="12766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6" h="21600" extrusionOk="0">
                    <a:moveTo>
                      <a:pt x="11502" y="10309"/>
                    </a:moveTo>
                    <a:cubicBezTo>
                      <a:pt x="11767" y="10309"/>
                      <a:pt x="11981" y="10090"/>
                      <a:pt x="11981" y="9818"/>
                    </a:cubicBezTo>
                    <a:cubicBezTo>
                      <a:pt x="11981" y="9547"/>
                      <a:pt x="11767" y="9327"/>
                      <a:pt x="11502" y="9327"/>
                    </a:cubicBezTo>
                    <a:cubicBezTo>
                      <a:pt x="11237" y="9327"/>
                      <a:pt x="11022" y="9547"/>
                      <a:pt x="11022" y="9818"/>
                    </a:cubicBezTo>
                    <a:cubicBezTo>
                      <a:pt x="11022" y="10090"/>
                      <a:pt x="11237" y="10309"/>
                      <a:pt x="11502" y="10309"/>
                    </a:cubicBezTo>
                    <a:moveTo>
                      <a:pt x="15818" y="4909"/>
                    </a:moveTo>
                    <a:cubicBezTo>
                      <a:pt x="16083" y="4909"/>
                      <a:pt x="16297" y="5129"/>
                      <a:pt x="16297" y="5400"/>
                    </a:cubicBezTo>
                    <a:cubicBezTo>
                      <a:pt x="16297" y="5672"/>
                      <a:pt x="16083" y="5891"/>
                      <a:pt x="15818" y="5891"/>
                    </a:cubicBezTo>
                    <a:cubicBezTo>
                      <a:pt x="15553" y="5891"/>
                      <a:pt x="15338" y="5672"/>
                      <a:pt x="15338" y="5400"/>
                    </a:cubicBezTo>
                    <a:cubicBezTo>
                      <a:pt x="15338" y="5129"/>
                      <a:pt x="15553" y="4909"/>
                      <a:pt x="15818" y="4909"/>
                    </a:cubicBezTo>
                    <a:moveTo>
                      <a:pt x="15818" y="6873"/>
                    </a:moveTo>
                    <a:cubicBezTo>
                      <a:pt x="16612" y="6873"/>
                      <a:pt x="17256" y="6213"/>
                      <a:pt x="17256" y="5400"/>
                    </a:cubicBezTo>
                    <a:cubicBezTo>
                      <a:pt x="17256" y="4587"/>
                      <a:pt x="16612" y="3928"/>
                      <a:pt x="15818" y="3928"/>
                    </a:cubicBezTo>
                    <a:cubicBezTo>
                      <a:pt x="15023" y="3928"/>
                      <a:pt x="14379" y="4587"/>
                      <a:pt x="14379" y="5400"/>
                    </a:cubicBezTo>
                    <a:cubicBezTo>
                      <a:pt x="14379" y="6213"/>
                      <a:pt x="15023" y="6873"/>
                      <a:pt x="15818" y="6873"/>
                    </a:cubicBezTo>
                    <a:moveTo>
                      <a:pt x="12941" y="11782"/>
                    </a:moveTo>
                    <a:cubicBezTo>
                      <a:pt x="13206" y="11782"/>
                      <a:pt x="13420" y="11562"/>
                      <a:pt x="13420" y="11291"/>
                    </a:cubicBezTo>
                    <a:cubicBezTo>
                      <a:pt x="13420" y="11020"/>
                      <a:pt x="13206" y="10800"/>
                      <a:pt x="12941" y="10800"/>
                    </a:cubicBezTo>
                    <a:cubicBezTo>
                      <a:pt x="12675" y="10800"/>
                      <a:pt x="12461" y="11020"/>
                      <a:pt x="12461" y="11291"/>
                    </a:cubicBezTo>
                    <a:cubicBezTo>
                      <a:pt x="12461" y="11562"/>
                      <a:pt x="12675" y="11782"/>
                      <a:pt x="12941" y="11782"/>
                    </a:cubicBezTo>
                    <a:moveTo>
                      <a:pt x="10063" y="7855"/>
                    </a:moveTo>
                    <a:cubicBezTo>
                      <a:pt x="9798" y="7855"/>
                      <a:pt x="9584" y="8074"/>
                      <a:pt x="9584" y="8346"/>
                    </a:cubicBezTo>
                    <a:cubicBezTo>
                      <a:pt x="9584" y="8617"/>
                      <a:pt x="9798" y="8836"/>
                      <a:pt x="10063" y="8836"/>
                    </a:cubicBezTo>
                    <a:cubicBezTo>
                      <a:pt x="10328" y="8836"/>
                      <a:pt x="10543" y="8617"/>
                      <a:pt x="10543" y="8346"/>
                    </a:cubicBezTo>
                    <a:cubicBezTo>
                      <a:pt x="10543" y="8074"/>
                      <a:pt x="10328" y="7855"/>
                      <a:pt x="10063" y="7855"/>
                    </a:cubicBezTo>
                    <a:moveTo>
                      <a:pt x="1718" y="19842"/>
                    </a:moveTo>
                    <a:lnTo>
                      <a:pt x="3451" y="15392"/>
                    </a:lnTo>
                    <a:cubicBezTo>
                      <a:pt x="3684" y="15834"/>
                      <a:pt x="3973" y="16253"/>
                      <a:pt x="4312" y="16642"/>
                    </a:cubicBezTo>
                    <a:cubicBezTo>
                      <a:pt x="4824" y="17230"/>
                      <a:pt x="5418" y="17711"/>
                      <a:pt x="6061" y="18068"/>
                    </a:cubicBezTo>
                    <a:cubicBezTo>
                      <a:pt x="6061" y="18068"/>
                      <a:pt x="1718" y="19842"/>
                      <a:pt x="1718" y="19842"/>
                    </a:cubicBezTo>
                    <a:close/>
                    <a:moveTo>
                      <a:pt x="3717" y="12060"/>
                    </a:moveTo>
                    <a:lnTo>
                      <a:pt x="0" y="21600"/>
                    </a:lnTo>
                    <a:lnTo>
                      <a:pt x="9319" y="17795"/>
                    </a:lnTo>
                    <a:cubicBezTo>
                      <a:pt x="9153" y="17815"/>
                      <a:pt x="8987" y="17824"/>
                      <a:pt x="8822" y="17824"/>
                    </a:cubicBezTo>
                    <a:cubicBezTo>
                      <a:pt x="5971" y="17824"/>
                      <a:pt x="3389" y="15002"/>
                      <a:pt x="3717" y="12060"/>
                    </a:cubicBezTo>
                    <a:moveTo>
                      <a:pt x="16115" y="10657"/>
                    </a:moveTo>
                    <a:cubicBezTo>
                      <a:pt x="15925" y="10851"/>
                      <a:pt x="15627" y="11171"/>
                      <a:pt x="15280" y="11542"/>
                    </a:cubicBezTo>
                    <a:cubicBezTo>
                      <a:pt x="14662" y="12204"/>
                      <a:pt x="13712" y="13221"/>
                      <a:pt x="13147" y="13753"/>
                    </a:cubicBezTo>
                    <a:lnTo>
                      <a:pt x="7665" y="8141"/>
                    </a:lnTo>
                    <a:cubicBezTo>
                      <a:pt x="8185" y="7563"/>
                      <a:pt x="9179" y="6590"/>
                      <a:pt x="9825" y="5958"/>
                    </a:cubicBezTo>
                    <a:cubicBezTo>
                      <a:pt x="10188" y="5603"/>
                      <a:pt x="10500" y="5298"/>
                      <a:pt x="10690" y="5103"/>
                    </a:cubicBezTo>
                    <a:cubicBezTo>
                      <a:pt x="13284" y="2447"/>
                      <a:pt x="18271" y="993"/>
                      <a:pt x="20136" y="982"/>
                    </a:cubicBezTo>
                    <a:cubicBezTo>
                      <a:pt x="20132" y="2572"/>
                      <a:pt x="18824" y="7884"/>
                      <a:pt x="16115" y="10657"/>
                    </a:cubicBezTo>
                    <a:moveTo>
                      <a:pt x="12477" y="14563"/>
                    </a:moveTo>
                    <a:cubicBezTo>
                      <a:pt x="12127" y="15873"/>
                      <a:pt x="11665" y="17072"/>
                      <a:pt x="11154" y="18035"/>
                    </a:cubicBezTo>
                    <a:cubicBezTo>
                      <a:pt x="10943" y="17454"/>
                      <a:pt x="10642" y="16798"/>
                      <a:pt x="10214" y="16110"/>
                    </a:cubicBezTo>
                    <a:cubicBezTo>
                      <a:pt x="10035" y="15823"/>
                      <a:pt x="9728" y="15656"/>
                      <a:pt x="9405" y="15656"/>
                    </a:cubicBezTo>
                    <a:cubicBezTo>
                      <a:pt x="9329" y="15656"/>
                      <a:pt x="9252" y="15665"/>
                      <a:pt x="9176" y="15684"/>
                    </a:cubicBezTo>
                    <a:cubicBezTo>
                      <a:pt x="8990" y="15731"/>
                      <a:pt x="8799" y="15755"/>
                      <a:pt x="8610" y="15755"/>
                    </a:cubicBezTo>
                    <a:cubicBezTo>
                      <a:pt x="7905" y="15755"/>
                      <a:pt x="7217" y="15432"/>
                      <a:pt x="6621" y="14822"/>
                    </a:cubicBezTo>
                    <a:cubicBezTo>
                      <a:pt x="5861" y="14044"/>
                      <a:pt x="5561" y="13114"/>
                      <a:pt x="5779" y="12206"/>
                    </a:cubicBezTo>
                    <a:cubicBezTo>
                      <a:pt x="5877" y="11797"/>
                      <a:pt x="5709" y="11370"/>
                      <a:pt x="5363" y="11144"/>
                    </a:cubicBezTo>
                    <a:cubicBezTo>
                      <a:pt x="4690" y="10706"/>
                      <a:pt x="4050" y="10398"/>
                      <a:pt x="3482" y="10183"/>
                    </a:cubicBezTo>
                    <a:cubicBezTo>
                      <a:pt x="4423" y="9658"/>
                      <a:pt x="5594" y="9186"/>
                      <a:pt x="6874" y="8827"/>
                    </a:cubicBezTo>
                    <a:cubicBezTo>
                      <a:pt x="6900" y="8820"/>
                      <a:pt x="6921" y="8803"/>
                      <a:pt x="6946" y="8793"/>
                    </a:cubicBezTo>
                    <a:lnTo>
                      <a:pt x="12510" y="14490"/>
                    </a:lnTo>
                    <a:cubicBezTo>
                      <a:pt x="12501" y="14515"/>
                      <a:pt x="12484" y="14536"/>
                      <a:pt x="12477" y="14563"/>
                    </a:cubicBezTo>
                    <a:moveTo>
                      <a:pt x="20922" y="167"/>
                    </a:moveTo>
                    <a:cubicBezTo>
                      <a:pt x="20813" y="55"/>
                      <a:pt x="20545" y="0"/>
                      <a:pt x="20157" y="0"/>
                    </a:cubicBezTo>
                    <a:cubicBezTo>
                      <a:pt x="18131" y="0"/>
                      <a:pt x="12842" y="1511"/>
                      <a:pt x="10012" y="4409"/>
                    </a:cubicBezTo>
                    <a:cubicBezTo>
                      <a:pt x="9345" y="5092"/>
                      <a:pt x="7134" y="7175"/>
                      <a:pt x="6621" y="7880"/>
                    </a:cubicBezTo>
                    <a:cubicBezTo>
                      <a:pt x="4961" y="8346"/>
                      <a:pt x="2544" y="9277"/>
                      <a:pt x="1196" y="10657"/>
                    </a:cubicBezTo>
                    <a:cubicBezTo>
                      <a:pt x="1196" y="10657"/>
                      <a:pt x="2841" y="10663"/>
                      <a:pt x="4848" y="11972"/>
                    </a:cubicBezTo>
                    <a:cubicBezTo>
                      <a:pt x="4556" y="13190"/>
                      <a:pt x="4926" y="14475"/>
                      <a:pt x="5943" y="15516"/>
                    </a:cubicBezTo>
                    <a:cubicBezTo>
                      <a:pt x="6735" y="16327"/>
                      <a:pt x="7672" y="16737"/>
                      <a:pt x="8610" y="16737"/>
                    </a:cubicBezTo>
                    <a:cubicBezTo>
                      <a:pt x="8876" y="16737"/>
                      <a:pt x="9142" y="16704"/>
                      <a:pt x="9405" y="16637"/>
                    </a:cubicBezTo>
                    <a:cubicBezTo>
                      <a:pt x="10683" y="18692"/>
                      <a:pt x="10690" y="20376"/>
                      <a:pt x="10690" y="20376"/>
                    </a:cubicBezTo>
                    <a:cubicBezTo>
                      <a:pt x="12038" y="18996"/>
                      <a:pt x="12948" y="16521"/>
                      <a:pt x="13402" y="14822"/>
                    </a:cubicBezTo>
                    <a:cubicBezTo>
                      <a:pt x="14091" y="14297"/>
                      <a:pt x="16126" y="12034"/>
                      <a:pt x="16793" y="11351"/>
                    </a:cubicBezTo>
                    <a:cubicBezTo>
                      <a:pt x="20164" y="7900"/>
                      <a:pt x="21600" y="861"/>
                      <a:pt x="20922" y="167"/>
                    </a:cubicBezTo>
                  </a:path>
                </a:pathLst>
              </a:custGeom>
              <a:solidFill>
                <a:schemeClr val="bg2"/>
              </a:solidFill>
              <a:ln w="12700"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5" name="Picture 14" descr="A picture containing aircraft, balloon, transport&#10;&#10;Description automatically generated">
            <a:extLst>
              <a:ext uri="{FF2B5EF4-FFF2-40B4-BE49-F238E27FC236}">
                <a16:creationId xmlns:a16="http://schemas.microsoft.com/office/drawing/2014/main" id="{AAB31061-DB92-449B-87CD-0B3A8785D3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033" y="2868211"/>
            <a:ext cx="1926052" cy="196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8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287250" y="5692538"/>
            <a:ext cx="15712883" cy="402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The regional space community</a:t>
            </a:r>
            <a:br>
              <a:rPr lang="en-US" sz="2800" dirty="0"/>
            </a:br>
            <a:endParaRPr lang="en-US" sz="2800" dirty="0"/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SMEs in other industries who could and would like to support the space business</a:t>
            </a:r>
            <a:br>
              <a:rPr lang="en-US" sz="2800" dirty="0"/>
            </a:br>
            <a:endParaRPr lang="en-US" sz="2800" dirty="0"/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Academy in order to build excellence in specific areas needed in the space industry</a:t>
            </a:r>
            <a:endParaRPr lang="sv-SE" sz="2800" dirty="0"/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sz="2800" dirty="0"/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GB" sz="2400" dirty="0"/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GB" sz="2400" dirty="0">
              <a:latin typeface="+mj-lt"/>
              <a:ea typeface="Montserrat Light" charset="0"/>
              <a:cs typeface="Montserrat Light" charset="0"/>
            </a:endParaRPr>
          </a:p>
          <a:p>
            <a:pPr marL="342900" indent="-342900">
              <a:lnSpc>
                <a:spcPct val="14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2400" dirty="0">
              <a:latin typeface="+mj-lt"/>
              <a:ea typeface="Montserrat Light" charset="0"/>
              <a:cs typeface="Montserrat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07956" y="2873508"/>
            <a:ext cx="17907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tx2"/>
                </a:solidFill>
                <a:latin typeface="+mj-lt"/>
                <a:ea typeface="Montserrat" charset="0"/>
                <a:cs typeface="Montserrat" charset="0"/>
              </a:rPr>
              <a:t>TARGET GROUP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7956" y="4103477"/>
            <a:ext cx="984712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spc="300" dirty="0">
                <a:latin typeface="+mj-lt"/>
                <a:ea typeface="Montserrat" charset="0"/>
                <a:cs typeface="Montserrat" charset="0"/>
              </a:rPr>
              <a:t>FOR THE RIT 2021 PROJECT</a:t>
            </a:r>
          </a:p>
        </p:txBody>
      </p:sp>
    </p:spTree>
    <p:extLst>
      <p:ext uri="{BB962C8B-B14F-4D97-AF65-F5344CB8AC3E}">
        <p14:creationId xmlns:p14="http://schemas.microsoft.com/office/powerpoint/2010/main" val="2411880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37684</TotalTime>
  <Words>2514</Words>
  <Application>Microsoft Office PowerPoint</Application>
  <PresentationFormat>Custom</PresentationFormat>
  <Paragraphs>536</Paragraphs>
  <Slides>27</Slides>
  <Notes>23</Notes>
  <HiddenSlides>11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 Black</vt:lpstr>
      <vt:lpstr>Calibri</vt:lpstr>
      <vt:lpstr>Gill Sans</vt:lpstr>
      <vt:lpstr>Montserrat</vt:lpstr>
      <vt:lpstr>Montserrat Light</vt:lpstr>
      <vt:lpstr>Montserrat Semi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Peter Olofsson</dc:creator>
  <cp:keywords/>
  <dc:description/>
  <cp:lastModifiedBy>Aula</cp:lastModifiedBy>
  <cp:revision>7159</cp:revision>
  <cp:lastPrinted>2019-02-06T14:53:52Z</cp:lastPrinted>
  <dcterms:created xsi:type="dcterms:W3CDTF">2014-11-12T21:47:38Z</dcterms:created>
  <dcterms:modified xsi:type="dcterms:W3CDTF">2019-09-04T10:11:32Z</dcterms:modified>
  <cp:category/>
</cp:coreProperties>
</file>