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1" r:id="rId1"/>
  </p:sldMasterIdLst>
  <p:notesMasterIdLst>
    <p:notesMasterId r:id="rId21"/>
  </p:notesMasterIdLst>
  <p:handoutMasterIdLst>
    <p:handoutMasterId r:id="rId22"/>
  </p:handoutMasterIdLst>
  <p:sldIdLst>
    <p:sldId id="2668" r:id="rId2"/>
    <p:sldId id="3086" r:id="rId3"/>
    <p:sldId id="3084" r:id="rId4"/>
    <p:sldId id="3085" r:id="rId5"/>
    <p:sldId id="3075" r:id="rId6"/>
    <p:sldId id="3076" r:id="rId7"/>
    <p:sldId id="3081" r:id="rId8"/>
    <p:sldId id="3087" r:id="rId9"/>
    <p:sldId id="3064" r:id="rId10"/>
    <p:sldId id="3063" r:id="rId11"/>
    <p:sldId id="3082" r:id="rId12"/>
    <p:sldId id="3072" r:id="rId13"/>
    <p:sldId id="3067" r:id="rId14"/>
    <p:sldId id="3068" r:id="rId15"/>
    <p:sldId id="3069" r:id="rId16"/>
    <p:sldId id="3070" r:id="rId17"/>
    <p:sldId id="3071" r:id="rId18"/>
    <p:sldId id="3052" r:id="rId19"/>
    <p:sldId id="2871" r:id="rId20"/>
  </p:sldIdLst>
  <p:sldSz cx="24377650" cy="13716000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2" orient="horz" pos="4320" userDrawn="1">
          <p15:clr>
            <a:srgbClr val="A4A3A4"/>
          </p15:clr>
        </p15:guide>
        <p15:guide id="35" pos="14230" userDrawn="1">
          <p15:clr>
            <a:srgbClr val="A4A3A4"/>
          </p15:clr>
        </p15:guide>
        <p15:guide id="49" pos="1126" userDrawn="1">
          <p15:clr>
            <a:srgbClr val="A4A3A4"/>
          </p15:clr>
        </p15:guide>
        <p15:guide id="52" pos="76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A5A66"/>
    <a:srgbClr val="626162"/>
    <a:srgbClr val="C4D4E2"/>
    <a:srgbClr val="CFCFCF"/>
    <a:srgbClr val="373737"/>
    <a:srgbClr val="625556"/>
    <a:srgbClr val="E56F57"/>
    <a:srgbClr val="526A47"/>
    <a:srgbClr val="4458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72" autoAdjust="0"/>
    <p:restoredTop sz="96138" autoAdjust="0"/>
  </p:normalViewPr>
  <p:slideViewPr>
    <p:cSldViewPr snapToGrid="0" snapToObjects="1">
      <p:cViewPr varScale="1">
        <p:scale>
          <a:sx n="31" d="100"/>
          <a:sy n="31" d="100"/>
        </p:scale>
        <p:origin x="728" y="64"/>
      </p:cViewPr>
      <p:guideLst>
        <p:guide orient="horz" pos="4320"/>
        <p:guide pos="14230"/>
        <p:guide pos="1126"/>
        <p:guide pos="76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50" d="100"/>
        <a:sy n="50" d="100"/>
      </p:scale>
      <p:origin x="0" y="-2168"/>
    </p:cViewPr>
  </p:sorterViewPr>
  <p:notesViewPr>
    <p:cSldViewPr snapToGrid="0" snapToObjects="1" showGuides="1">
      <p:cViewPr varScale="1">
        <p:scale>
          <a:sx n="56" d="100"/>
          <a:sy n="56" d="100"/>
        </p:scale>
        <p:origin x="2600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35E4D0-6EB5-4916-8AAB-3A9AEB2939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D07D65-F17B-4EA2-B9BC-0531710125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4FBEE-643F-4718-BCF4-326A5B6C62B6}" type="datetimeFigureOut">
              <a:rPr lang="en-SE" smtClean="0"/>
              <a:t>09/02/2019</a:t>
            </a:fld>
            <a:endParaRPr lang="en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BE191F-FB61-40F0-9A54-12F9FE1427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6E3F60-E7CB-4912-827B-348CFDAF75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0C43C-55CC-425B-BD59-14E585B816B5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578057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ontserrat Light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ontserrat Light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9/2/2019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6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ontserrat Light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ontserrat Light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961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72EAF-DA87-4305-8DAF-42B9486F99F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700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400" dirty="0" err="1" smtClean="0"/>
              <a:t>Testbädd</a:t>
            </a:r>
            <a:r>
              <a:rPr lang="en-GB" sz="1400" dirty="0" smtClean="0"/>
              <a:t> </a:t>
            </a:r>
            <a:r>
              <a:rPr lang="en-GB" sz="1400" dirty="0" err="1" smtClean="0"/>
              <a:t>är</a:t>
            </a:r>
            <a:r>
              <a:rPr lang="en-GB" sz="1400" dirty="0" smtClean="0"/>
              <a:t> </a:t>
            </a:r>
            <a:r>
              <a:rPr lang="en-GB" sz="1400" dirty="0" err="1" smtClean="0"/>
              <a:t>en</a:t>
            </a:r>
            <a:r>
              <a:rPr lang="en-GB" sz="1400" dirty="0" smtClean="0"/>
              <a:t> </a:t>
            </a:r>
            <a:r>
              <a:rPr lang="en-GB" sz="1400" dirty="0" err="1" smtClean="0"/>
              <a:t>fysisk</a:t>
            </a:r>
            <a:r>
              <a:rPr lang="en-GB" sz="1400" baseline="0" dirty="0" smtClean="0"/>
              <a:t> </a:t>
            </a:r>
            <a:r>
              <a:rPr lang="en-GB" sz="1400" baseline="0" dirty="0" err="1" smtClean="0"/>
              <a:t>eller</a:t>
            </a:r>
            <a:r>
              <a:rPr lang="en-GB" sz="1400" baseline="0" dirty="0" smtClean="0"/>
              <a:t> </a:t>
            </a:r>
            <a:r>
              <a:rPr lang="en-GB" sz="1400" baseline="0" dirty="0" err="1" smtClean="0"/>
              <a:t>virtuell</a:t>
            </a:r>
            <a:r>
              <a:rPr lang="en-GB" sz="1400" baseline="0" dirty="0" smtClean="0"/>
              <a:t> </a:t>
            </a:r>
            <a:r>
              <a:rPr lang="en-GB" sz="1400" baseline="0" dirty="0" err="1" smtClean="0"/>
              <a:t>miljö</a:t>
            </a:r>
            <a:r>
              <a:rPr lang="en-GB" sz="1400" baseline="0" dirty="0" smtClean="0"/>
              <a:t>.</a:t>
            </a:r>
          </a:p>
          <a:p>
            <a:endParaRPr lang="en-GB" sz="1400" baseline="0" dirty="0" smtClean="0"/>
          </a:p>
          <a:p>
            <a:r>
              <a:rPr lang="en-GB" sz="1400" baseline="0" dirty="0" smtClean="0"/>
              <a:t>De </a:t>
            </a:r>
            <a:r>
              <a:rPr lang="en-GB" sz="1400" baseline="0" dirty="0" err="1" smtClean="0"/>
              <a:t>ska</a:t>
            </a:r>
            <a:r>
              <a:rPr lang="en-GB" sz="1400" baseline="0" dirty="0" smtClean="0"/>
              <a:t> </a:t>
            </a:r>
            <a:r>
              <a:rPr lang="en-GB" sz="1400" baseline="0" dirty="0" err="1" smtClean="0"/>
              <a:t>vara</a:t>
            </a:r>
            <a:r>
              <a:rPr lang="en-GB" sz="1400" baseline="0" dirty="0" smtClean="0"/>
              <a:t> </a:t>
            </a:r>
            <a:r>
              <a:rPr lang="en-GB" sz="1400" baseline="0" dirty="0" err="1" smtClean="0"/>
              <a:t>öppna</a:t>
            </a:r>
            <a:r>
              <a:rPr lang="en-GB" sz="1400" baseline="0" dirty="0" smtClean="0"/>
              <a:t> </a:t>
            </a:r>
            <a:r>
              <a:rPr lang="en-GB" sz="1400" baseline="0" dirty="0" err="1" smtClean="0"/>
              <a:t>för</a:t>
            </a:r>
            <a:r>
              <a:rPr lang="en-GB" sz="1400" baseline="0" dirty="0" smtClean="0"/>
              <a:t> </a:t>
            </a:r>
            <a:r>
              <a:rPr lang="en-GB" sz="1400" baseline="0" dirty="0" err="1" smtClean="0"/>
              <a:t>användare</a:t>
            </a:r>
            <a:r>
              <a:rPr lang="en-GB" sz="1400" baseline="0" dirty="0" smtClean="0"/>
              <a:t> </a:t>
            </a:r>
            <a:r>
              <a:rPr lang="en-GB" sz="1400" baseline="0" dirty="0" err="1" smtClean="0"/>
              <a:t>utanför</a:t>
            </a:r>
            <a:r>
              <a:rPr lang="en-GB" sz="1400" baseline="0" dirty="0" smtClean="0"/>
              <a:t> den </a:t>
            </a:r>
            <a:r>
              <a:rPr lang="en-GB" sz="1400" baseline="0" dirty="0" err="1" smtClean="0"/>
              <a:t>egna</a:t>
            </a:r>
            <a:r>
              <a:rPr lang="en-GB" sz="1400" baseline="0" dirty="0" smtClean="0"/>
              <a:t> </a:t>
            </a:r>
            <a:r>
              <a:rPr lang="en-GB" sz="1400" baseline="0" dirty="0" err="1" smtClean="0"/>
              <a:t>organisationen</a:t>
            </a:r>
            <a:r>
              <a:rPr lang="en-GB" sz="1400" baseline="0" dirty="0" smtClean="0"/>
              <a:t> </a:t>
            </a:r>
            <a:r>
              <a:rPr lang="en-GB" sz="1400" baseline="0" dirty="0" err="1" smtClean="0"/>
              <a:t>och</a:t>
            </a:r>
            <a:r>
              <a:rPr lang="en-GB" sz="1400" baseline="0" dirty="0" smtClean="0"/>
              <a:t> </a:t>
            </a:r>
            <a:r>
              <a:rPr lang="en-GB" sz="1400" baseline="0" dirty="0" err="1" smtClean="0"/>
              <a:t>kunna</a:t>
            </a:r>
            <a:r>
              <a:rPr lang="en-GB" sz="1400" baseline="0" dirty="0" smtClean="0"/>
              <a:t> </a:t>
            </a:r>
            <a:r>
              <a:rPr lang="en-GB" sz="1400" baseline="0" dirty="0" err="1" smtClean="0"/>
              <a:t>användas</a:t>
            </a:r>
            <a:r>
              <a:rPr lang="en-GB" sz="1400" baseline="0" dirty="0" smtClean="0"/>
              <a:t> under </a:t>
            </a:r>
            <a:r>
              <a:rPr lang="en-GB" sz="1400" baseline="0" dirty="0" err="1" smtClean="0"/>
              <a:t>längre</a:t>
            </a:r>
            <a:r>
              <a:rPr lang="en-GB" sz="1400" baseline="0" dirty="0" smtClean="0"/>
              <a:t> </a:t>
            </a:r>
            <a:r>
              <a:rPr lang="en-GB" sz="1400" baseline="0" dirty="0" err="1" smtClean="0"/>
              <a:t>tid</a:t>
            </a:r>
            <a:r>
              <a:rPr lang="en-GB" sz="1400" baseline="0" dirty="0" smtClean="0"/>
              <a:t> </a:t>
            </a:r>
            <a:r>
              <a:rPr lang="en-GB" sz="1400" baseline="0" dirty="0" err="1" smtClean="0"/>
              <a:t>av</a:t>
            </a:r>
            <a:r>
              <a:rPr lang="en-GB" sz="1400" baseline="0" dirty="0" smtClean="0"/>
              <a:t> </a:t>
            </a:r>
            <a:r>
              <a:rPr lang="en-GB" sz="1400" baseline="0" dirty="0" err="1" smtClean="0"/>
              <a:t>flera</a:t>
            </a:r>
            <a:r>
              <a:rPr lang="en-GB" sz="1400" baseline="0" dirty="0" smtClean="0"/>
              <a:t> </a:t>
            </a:r>
            <a:r>
              <a:rPr lang="en-GB" sz="1400" baseline="0" dirty="0" err="1" smtClean="0"/>
              <a:t>olika</a:t>
            </a:r>
            <a:r>
              <a:rPr lang="en-GB" sz="1400" baseline="0" dirty="0" smtClean="0"/>
              <a:t> </a:t>
            </a:r>
            <a:r>
              <a:rPr lang="en-GB" sz="1400" baseline="0" dirty="0" err="1" smtClean="0"/>
              <a:t>aktörer</a:t>
            </a:r>
            <a:r>
              <a:rPr lang="en-GB" sz="1400" baseline="0" dirty="0" smtClean="0"/>
              <a:t>.</a:t>
            </a:r>
            <a:endParaRPr lang="en-GB" sz="14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72EAF-DA87-4305-8DAF-42B9486F99F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78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72EAF-DA87-4305-8DAF-42B9486F99F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96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732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195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206" y="2244726"/>
            <a:ext cx="18283238" cy="4775200"/>
          </a:xfrm>
        </p:spPr>
        <p:txBody>
          <a:bodyPr anchor="b"/>
          <a:lstStyle>
            <a:lvl1pPr algn="ctr">
              <a:defRPr sz="1199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206" y="7204076"/>
            <a:ext cx="18283238" cy="3311524"/>
          </a:xfrm>
        </p:spPr>
        <p:txBody>
          <a:bodyPr/>
          <a:lstStyle>
            <a:lvl1pPr marL="0" indent="0" algn="ctr">
              <a:buNone/>
              <a:defRPr sz="4799"/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30125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47058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5256" y="730250"/>
            <a:ext cx="5256431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5963" y="730250"/>
            <a:ext cx="15464572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52868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ceholder-mi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7040127" y="6905371"/>
            <a:ext cx="4345051" cy="429768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2150724" y="6905371"/>
            <a:ext cx="4345051" cy="429768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89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0" y="0"/>
            <a:ext cx="11874826" cy="1374648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12502824" y="15240"/>
            <a:ext cx="11874826" cy="1370076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75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937875" cy="13716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000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0937874" y="0"/>
            <a:ext cx="13439776" cy="6858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0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25006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11158312" y="-1"/>
            <a:ext cx="13219338" cy="13715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-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477577" cy="13716000"/>
          </a:xfrm>
          <a:solidFill>
            <a:srgbClr val="F3F3F5"/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04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80606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267" y="3419477"/>
            <a:ext cx="21025723" cy="5705474"/>
          </a:xfrm>
        </p:spPr>
        <p:txBody>
          <a:bodyPr anchor="b"/>
          <a:lstStyle>
            <a:lvl1pPr>
              <a:defRPr sz="119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267" y="9178927"/>
            <a:ext cx="21025723" cy="3000374"/>
          </a:xfrm>
        </p:spPr>
        <p:txBody>
          <a:bodyPr/>
          <a:lstStyle>
            <a:lvl1pPr marL="0" indent="0">
              <a:buNone/>
              <a:defRPr sz="4799">
                <a:solidFill>
                  <a:schemeClr val="tx1">
                    <a:tint val="75000"/>
                  </a:schemeClr>
                </a:solidFill>
              </a:defRPr>
            </a:lvl1pPr>
            <a:lvl2pPr marL="914171" indent="0">
              <a:buNone/>
              <a:defRPr sz="3999">
                <a:solidFill>
                  <a:schemeClr val="tx1">
                    <a:tint val="75000"/>
                  </a:schemeClr>
                </a:solidFill>
              </a:defRPr>
            </a:lvl2pPr>
            <a:lvl3pPr marL="1828343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3pPr>
            <a:lvl4pPr marL="2742514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4pPr>
            <a:lvl5pPr marL="3656686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5pPr>
            <a:lvl6pPr marL="4570857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6pPr>
            <a:lvl7pPr marL="5485028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7pPr>
            <a:lvl8pPr marL="6399200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8pPr>
            <a:lvl9pPr marL="7313371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65546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5964" y="3651250"/>
            <a:ext cx="10360501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1185" y="3651250"/>
            <a:ext cx="10360501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29850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39" y="730251"/>
            <a:ext cx="21025723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139" y="3362326"/>
            <a:ext cx="10312888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139" y="5010150"/>
            <a:ext cx="10312888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1186" y="3362326"/>
            <a:ext cx="10363676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1186" y="5010150"/>
            <a:ext cx="103636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87855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58868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764DE79-268F-4C1A-8933-263129D2AF90}" type="datetimeFigureOut">
              <a:rPr lang="en-US" smtClean="0"/>
              <a:pPr/>
              <a:t>9/2/2019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501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</p:spPr>
        <p:txBody>
          <a:bodyPr anchor="b"/>
          <a:lstStyle>
            <a:lvl1pPr>
              <a:defRPr sz="63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3677" y="1974851"/>
            <a:ext cx="12341185" cy="9747250"/>
          </a:xfrm>
        </p:spPr>
        <p:txBody>
          <a:bodyPr/>
          <a:lstStyle>
            <a:lvl1pPr>
              <a:defRPr sz="6398"/>
            </a:lvl1pPr>
            <a:lvl2pPr>
              <a:defRPr sz="5599"/>
            </a:lvl2pPr>
            <a:lvl3pPr>
              <a:defRPr sz="4799"/>
            </a:lvl3pPr>
            <a:lvl4pPr>
              <a:defRPr sz="3999"/>
            </a:lvl4pPr>
            <a:lvl5pPr>
              <a:defRPr sz="3999"/>
            </a:lvl5pPr>
            <a:lvl6pPr>
              <a:defRPr sz="3999"/>
            </a:lvl6pPr>
            <a:lvl7pPr>
              <a:defRPr sz="3999"/>
            </a:lvl7pPr>
            <a:lvl8pPr>
              <a:defRPr sz="3999"/>
            </a:lvl8pPr>
            <a:lvl9pPr>
              <a:defRPr sz="3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87534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</p:spPr>
        <p:txBody>
          <a:bodyPr anchor="b"/>
          <a:lstStyle>
            <a:lvl1pPr>
              <a:defRPr sz="63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3677" y="1974851"/>
            <a:ext cx="12341185" cy="9747250"/>
          </a:xfrm>
        </p:spPr>
        <p:txBody>
          <a:bodyPr anchor="t"/>
          <a:lstStyle>
            <a:lvl1pPr marL="0" indent="0">
              <a:buNone/>
              <a:defRPr sz="6398"/>
            </a:lvl1pPr>
            <a:lvl2pPr marL="914171" indent="0">
              <a:buNone/>
              <a:defRPr sz="5599"/>
            </a:lvl2pPr>
            <a:lvl3pPr marL="1828343" indent="0">
              <a:buNone/>
              <a:defRPr sz="4799"/>
            </a:lvl3pPr>
            <a:lvl4pPr marL="2742514" indent="0">
              <a:buNone/>
              <a:defRPr sz="3999"/>
            </a:lvl4pPr>
            <a:lvl5pPr marL="3656686" indent="0">
              <a:buNone/>
              <a:defRPr sz="3999"/>
            </a:lvl5pPr>
            <a:lvl6pPr marL="4570857" indent="0">
              <a:buNone/>
              <a:defRPr sz="3999"/>
            </a:lvl6pPr>
            <a:lvl7pPr marL="5485028" indent="0">
              <a:buNone/>
              <a:defRPr sz="3999"/>
            </a:lvl7pPr>
            <a:lvl8pPr marL="6399200" indent="0">
              <a:buNone/>
              <a:defRPr sz="3999"/>
            </a:lvl8pPr>
            <a:lvl9pPr marL="7313371" indent="0">
              <a:buNone/>
              <a:defRPr sz="3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7673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3">
            <a:extLst>
              <a:ext uri="{FF2B5EF4-FFF2-40B4-BE49-F238E27FC236}">
                <a16:creationId xmlns:a16="http://schemas.microsoft.com/office/drawing/2014/main" id="{62268C6C-CAA0-4DFB-A9FC-541863F6F7B0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6992" y="371505"/>
            <a:ext cx="2444043" cy="10178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764DE79-268F-4C1A-8933-263129D2AF90}" type="datetimeFigureOut">
              <a:rPr lang="en-US" smtClean="0"/>
              <a:pPr/>
              <a:t>9/2/2019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9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101520-8917-4F3A-889F-22719FE4095B}"/>
              </a:ext>
            </a:extLst>
          </p:cNvPr>
          <p:cNvSpPr txBox="1"/>
          <p:nvPr userDrawn="1"/>
        </p:nvSpPr>
        <p:spPr>
          <a:xfrm>
            <a:off x="21110742" y="560128"/>
            <a:ext cx="2391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spc="0" dirty="0">
                <a:solidFill>
                  <a:schemeClr val="bg1"/>
                </a:solidFill>
                <a:latin typeface="Arial" panose="020B0604020202020204" pitchFamily="34" charset="0"/>
                <a:ea typeface="Montserrat" charset="0"/>
                <a:cs typeface="Arial" panose="020B0604020202020204" pitchFamily="34" charset="0"/>
              </a:rPr>
              <a:t>RIT 2021</a:t>
            </a:r>
          </a:p>
        </p:txBody>
      </p:sp>
    </p:spTree>
    <p:extLst>
      <p:ext uri="{BB962C8B-B14F-4D97-AF65-F5344CB8AC3E}">
        <p14:creationId xmlns:p14="http://schemas.microsoft.com/office/powerpoint/2010/main" val="3339845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  <p:sldLayoutId id="2147483967" r:id="rId12"/>
    <p:sldLayoutId id="2147483953" r:id="rId13"/>
    <p:sldLayoutId id="2147484073" r:id="rId14"/>
    <p:sldLayoutId id="2147484081" r:id="rId15"/>
    <p:sldLayoutId id="2147484133" r:id="rId16"/>
  </p:sldLayoutIdLst>
  <p:hf hdr="0" ft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086" indent="-457086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3712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285429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199600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113771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3">
            <a:extLst>
              <a:ext uri="{FF2B5EF4-FFF2-40B4-BE49-F238E27FC236}">
                <a16:creationId xmlns:a16="http://schemas.microsoft.com/office/drawing/2014/main" id="{44EBE91F-9BB8-4A03-A78A-51D457BB7D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28495" y="-39352"/>
            <a:ext cx="33106144" cy="137874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70013" y="3913577"/>
            <a:ext cx="1518985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spc="600" dirty="0">
                <a:solidFill>
                  <a:schemeClr val="bg1"/>
                </a:solidFill>
                <a:latin typeface="Arial Black" panose="020B0A04020102020204" pitchFamily="34" charset="0"/>
                <a:ea typeface="Montserrat" charset="0"/>
                <a:cs typeface="Arial" panose="020B0604020202020204" pitchFamily="34" charset="0"/>
              </a:rPr>
              <a:t>RIT2021</a:t>
            </a:r>
            <a:endParaRPr lang="en-US" sz="10000" b="1" spc="600" dirty="0">
              <a:solidFill>
                <a:schemeClr val="bg1"/>
              </a:solidFill>
              <a:latin typeface="Arial Black" panose="020B0A04020102020204" pitchFamily="34" charset="0"/>
              <a:ea typeface="Montserrat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589095" y="5803974"/>
            <a:ext cx="14756875" cy="584775"/>
            <a:chOff x="7829906" y="7863845"/>
            <a:chExt cx="11954742" cy="290966"/>
          </a:xfrm>
        </p:grpSpPr>
        <p:sp>
          <p:nvSpPr>
            <p:cNvPr id="11" name="TextBox 10"/>
            <p:cNvSpPr txBox="1"/>
            <p:nvPr/>
          </p:nvSpPr>
          <p:spPr>
            <a:xfrm>
              <a:off x="7829906" y="7863845"/>
              <a:ext cx="1583270" cy="2909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pc="600" dirty="0">
                  <a:solidFill>
                    <a:schemeClr val="bg1"/>
                  </a:solidFill>
                  <a:latin typeface="Arial" panose="020B0604020202020204" pitchFamily="34" charset="0"/>
                  <a:ea typeface="Montserrat" charset="0"/>
                  <a:cs typeface="Arial" panose="020B0604020202020204" pitchFamily="34" charset="0"/>
                </a:rPr>
                <a:t>SPACE</a:t>
              </a:r>
              <a:endParaRPr lang="en-US" sz="2400" b="1" spc="600" dirty="0">
                <a:solidFill>
                  <a:schemeClr val="bg1"/>
                </a:solidFill>
                <a:latin typeface="Arial" panose="020B0604020202020204" pitchFamily="34" charset="0"/>
                <a:ea typeface="Montserrat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317316" y="7863845"/>
              <a:ext cx="2810461" cy="2909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pc="600" dirty="0">
                  <a:solidFill>
                    <a:schemeClr val="bg1"/>
                  </a:solidFill>
                  <a:latin typeface="Arial" panose="020B0604020202020204" pitchFamily="34" charset="0"/>
                  <a:ea typeface="Montserrat" charset="0"/>
                  <a:cs typeface="Arial" panose="020B0604020202020204" pitchFamily="34" charset="0"/>
                </a:rPr>
                <a:t>INNOVATION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000232" y="7863845"/>
              <a:ext cx="2037785" cy="2909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pc="600" dirty="0">
                  <a:solidFill>
                    <a:schemeClr val="bg1"/>
                  </a:solidFill>
                  <a:latin typeface="Arial" panose="020B0604020202020204" pitchFamily="34" charset="0"/>
                  <a:ea typeface="Montserrat" charset="0"/>
                  <a:cs typeface="Arial" panose="020B0604020202020204" pitchFamily="34" charset="0"/>
                </a:rPr>
                <a:t>GROWTH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498894" y="7863845"/>
              <a:ext cx="3285754" cy="2909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pc="600" dirty="0">
                  <a:solidFill>
                    <a:schemeClr val="bg1"/>
                  </a:solidFill>
                  <a:latin typeface="Arial" panose="020B0604020202020204" pitchFamily="34" charset="0"/>
                  <a:ea typeface="Montserrat" charset="0"/>
                  <a:cs typeface="Arial" panose="020B0604020202020204" pitchFamily="34" charset="0"/>
                </a:rPr>
                <a:t>COOPERATION</a:t>
              </a:r>
              <a:endParaRPr lang="en-US" sz="2400" b="1" spc="600" dirty="0">
                <a:solidFill>
                  <a:schemeClr val="bg1"/>
                </a:solidFill>
                <a:latin typeface="Arial" panose="020B0604020202020204" pitchFamily="34" charset="0"/>
                <a:ea typeface="Montserrat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F736931-C4C6-43A9-84EE-3CEB22812F18}"/>
              </a:ext>
            </a:extLst>
          </p:cNvPr>
          <p:cNvSpPr txBox="1"/>
          <p:nvPr/>
        </p:nvSpPr>
        <p:spPr>
          <a:xfrm>
            <a:off x="5270013" y="6812991"/>
            <a:ext cx="156988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1500" dirty="0" smtClean="0">
                <a:solidFill>
                  <a:schemeClr val="bg1"/>
                </a:solidFill>
                <a:latin typeface="Arial" panose="020B0604020202020204" pitchFamily="34" charset="0"/>
                <a:ea typeface="Montserrat" charset="0"/>
                <a:cs typeface="Arial" panose="020B0604020202020204" pitchFamily="34" charset="0"/>
              </a:rPr>
              <a:t>Olle Persson  &amp; Margareta </a:t>
            </a:r>
            <a:r>
              <a:rPr lang="en-US" sz="2400" b="1" spc="1500" dirty="0" smtClean="0">
                <a:solidFill>
                  <a:schemeClr val="bg1"/>
                </a:solidFill>
                <a:latin typeface="Arial" panose="020B0604020202020204" pitchFamily="34" charset="0"/>
                <a:ea typeface="Montserrat" charset="0"/>
                <a:cs typeface="Arial" panose="020B0604020202020204" pitchFamily="34" charset="0"/>
              </a:rPr>
              <a:t>Bäckström Lindgren</a:t>
            </a:r>
            <a:endParaRPr lang="en-US" sz="2400" b="1" spc="1500" dirty="0">
              <a:solidFill>
                <a:schemeClr val="bg1"/>
              </a:solidFill>
              <a:latin typeface="Arial" panose="020B0604020202020204" pitchFamily="34" charset="0"/>
              <a:ea typeface="Montserrat" charset="0"/>
              <a:cs typeface="Arial" panose="020B0604020202020204" pitchFamily="34" charset="0"/>
            </a:endParaRPr>
          </a:p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1500" dirty="0" smtClean="0">
                <a:solidFill>
                  <a:schemeClr val="bg1"/>
                </a:solidFill>
                <a:latin typeface="Arial" panose="020B0604020202020204" pitchFamily="34" charset="0"/>
                <a:ea typeface="Montserrat" charset="0"/>
                <a:cs typeface="Arial" panose="020B0604020202020204" pitchFamily="34" charset="0"/>
              </a:rPr>
              <a:t>4-5 September 2019</a:t>
            </a:r>
            <a:endParaRPr lang="en-US" sz="2400" b="1" spc="1500" dirty="0">
              <a:solidFill>
                <a:schemeClr val="bg1"/>
              </a:solidFill>
              <a:latin typeface="Arial" panose="020B0604020202020204" pitchFamily="34" charset="0"/>
              <a:ea typeface="Montserrat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83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9600" dirty="0"/>
              <a:t>General </a:t>
            </a:r>
            <a:r>
              <a:rPr lang="en-US" sz="9600" dirty="0" smtClean="0"/>
              <a:t>principles:</a:t>
            </a:r>
            <a:br>
              <a:rPr lang="en-US" sz="9600" dirty="0" smtClean="0"/>
            </a:br>
            <a:r>
              <a:rPr lang="sv-SE" sz="9000" dirty="0" smtClean="0"/>
              <a:t>LTU Research </a:t>
            </a:r>
            <a:r>
              <a:rPr lang="sv-SE" sz="9000" dirty="0"/>
              <a:t>infrastructures</a:t>
            </a:r>
            <a:endParaRPr lang="sv-SE" sz="9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75964" y="4075043"/>
            <a:ext cx="21647198" cy="8277454"/>
          </a:xfrm>
        </p:spPr>
        <p:txBody>
          <a:bodyPr>
            <a:normAutofit/>
          </a:bodyPr>
          <a:lstStyle/>
          <a:p>
            <a:r>
              <a:rPr lang="en-US" sz="6600" dirty="0" smtClean="0"/>
              <a:t>Meet </a:t>
            </a:r>
            <a:r>
              <a:rPr lang="en-US" sz="6600" dirty="0"/>
              <a:t>the needs of research at </a:t>
            </a:r>
            <a:r>
              <a:rPr lang="en-US" sz="6600" dirty="0" smtClean="0"/>
              <a:t>universities</a:t>
            </a:r>
          </a:p>
          <a:p>
            <a:r>
              <a:rPr lang="en-US" sz="6600" dirty="0" smtClean="0"/>
              <a:t>Level </a:t>
            </a:r>
            <a:r>
              <a:rPr lang="en-US" sz="6600" dirty="0"/>
              <a:t>division for responsibility and control within the infrastructure</a:t>
            </a:r>
          </a:p>
          <a:p>
            <a:r>
              <a:rPr lang="en-US" sz="6600" dirty="0" smtClean="0"/>
              <a:t>Long </a:t>
            </a:r>
            <a:r>
              <a:rPr lang="en-US" sz="6600" dirty="0"/>
              <a:t>term (&lt;10 years) - economy and state of the art</a:t>
            </a:r>
          </a:p>
          <a:p>
            <a:r>
              <a:rPr lang="en-US" sz="6600" dirty="0" smtClean="0"/>
              <a:t>Systematics </a:t>
            </a:r>
            <a:r>
              <a:rPr lang="en-US" sz="6600" dirty="0"/>
              <a:t>for the university's </a:t>
            </a:r>
            <a:r>
              <a:rPr lang="en-US" sz="6600" dirty="0" smtClean="0"/>
              <a:t>priorities</a:t>
            </a:r>
            <a:endParaRPr lang="en-GB" sz="7465" dirty="0"/>
          </a:p>
        </p:txBody>
      </p:sp>
    </p:spTree>
    <p:extLst>
      <p:ext uri="{BB962C8B-B14F-4D97-AF65-F5344CB8AC3E}">
        <p14:creationId xmlns:p14="http://schemas.microsoft.com/office/powerpoint/2010/main" val="2816405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12000" dirty="0" err="1" smtClean="0"/>
              <a:t>Future</a:t>
            </a:r>
            <a:r>
              <a:rPr lang="sv-SE" sz="12000" dirty="0" smtClean="0"/>
              <a:t> LTU organisation</a:t>
            </a:r>
            <a:endParaRPr lang="sv-SE" sz="12000" dirty="0"/>
          </a:p>
        </p:txBody>
      </p:sp>
      <p:grpSp>
        <p:nvGrpSpPr>
          <p:cNvPr id="5" name="Grupp 4"/>
          <p:cNvGrpSpPr/>
          <p:nvPr/>
        </p:nvGrpSpPr>
        <p:grpSpPr>
          <a:xfrm>
            <a:off x="5277859" y="3594488"/>
            <a:ext cx="12780812" cy="9186750"/>
            <a:chOff x="3549743" y="1429902"/>
            <a:chExt cx="5514133" cy="3877977"/>
          </a:xfrm>
        </p:grpSpPr>
        <p:grpSp>
          <p:nvGrpSpPr>
            <p:cNvPr id="7" name="Grupp 6"/>
            <p:cNvGrpSpPr/>
            <p:nvPr/>
          </p:nvGrpSpPr>
          <p:grpSpPr>
            <a:xfrm>
              <a:off x="3549743" y="1429902"/>
              <a:ext cx="4756304" cy="3877977"/>
              <a:chOff x="4542971" y="1224951"/>
              <a:chExt cx="4756304" cy="3877977"/>
            </a:xfrm>
          </p:grpSpPr>
          <p:sp>
            <p:nvSpPr>
              <p:cNvPr id="11" name="Rounded Rectangle 1"/>
              <p:cNvSpPr/>
              <p:nvPr/>
            </p:nvSpPr>
            <p:spPr>
              <a:xfrm>
                <a:off x="4542971" y="3981356"/>
                <a:ext cx="4756304" cy="1121572"/>
              </a:xfrm>
              <a:prstGeom prst="round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v-SE" sz="4266" b="1" dirty="0"/>
              </a:p>
            </p:txBody>
          </p:sp>
          <p:sp>
            <p:nvSpPr>
              <p:cNvPr id="12" name="Rounded Rectangle 3"/>
              <p:cNvSpPr/>
              <p:nvPr/>
            </p:nvSpPr>
            <p:spPr>
              <a:xfrm>
                <a:off x="4542971" y="2608583"/>
                <a:ext cx="4756304" cy="1274556"/>
              </a:xfrm>
              <a:prstGeom prst="round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v-SE" sz="4266" b="1" dirty="0"/>
              </a:p>
            </p:txBody>
          </p:sp>
          <p:sp>
            <p:nvSpPr>
              <p:cNvPr id="13" name="Rounded Rectangle 4"/>
              <p:cNvSpPr/>
              <p:nvPr/>
            </p:nvSpPr>
            <p:spPr>
              <a:xfrm>
                <a:off x="4542971" y="1224951"/>
                <a:ext cx="4756304" cy="1278627"/>
              </a:xfrm>
              <a:prstGeom prst="round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v-SE" sz="4266" b="1" dirty="0"/>
              </a:p>
            </p:txBody>
          </p:sp>
          <p:sp>
            <p:nvSpPr>
              <p:cNvPr id="14" name="TextBox 5"/>
              <p:cNvSpPr txBox="1"/>
              <p:nvPr/>
            </p:nvSpPr>
            <p:spPr>
              <a:xfrm>
                <a:off x="4701425" y="2861140"/>
                <a:ext cx="4337997" cy="818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4800" dirty="0" smtClean="0">
                    <a:solidFill>
                      <a:srgbClr val="000000"/>
                    </a:solidFill>
                  </a:rPr>
                  <a:t> </a:t>
                </a:r>
                <a:r>
                  <a:rPr lang="sv-SE" sz="60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LTU </a:t>
                </a:r>
              </a:p>
              <a:p>
                <a:pPr algn="ctr"/>
                <a:r>
                  <a:rPr lang="sv-SE" sz="60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Research infrastructures</a:t>
                </a:r>
                <a:endParaRPr lang="sv-SE" sz="60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" name="TextBox 6"/>
              <p:cNvSpPr txBox="1"/>
              <p:nvPr/>
            </p:nvSpPr>
            <p:spPr>
              <a:xfrm>
                <a:off x="4752123" y="4069009"/>
                <a:ext cx="4236601" cy="818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60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Institutions </a:t>
                </a:r>
              </a:p>
              <a:p>
                <a:pPr algn="ctr"/>
                <a:r>
                  <a:rPr lang="sv-SE" sz="60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Lab and Equipment </a:t>
                </a:r>
                <a:endParaRPr lang="sv-SE" sz="60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" name="TextBox 7"/>
              <p:cNvSpPr txBox="1"/>
              <p:nvPr/>
            </p:nvSpPr>
            <p:spPr>
              <a:xfrm>
                <a:off x="4752124" y="1419154"/>
                <a:ext cx="4337997" cy="1441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60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National/international</a:t>
                </a:r>
              </a:p>
              <a:p>
                <a:pPr algn="ctr"/>
                <a:r>
                  <a:rPr lang="sv-SE" sz="60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Research infrastructures</a:t>
                </a:r>
                <a:endParaRPr lang="sv-SE" sz="60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endParaRPr lang="sv-SE" sz="5332" b="1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endParaRPr lang="sv-SE" sz="4266" dirty="0"/>
              </a:p>
            </p:txBody>
          </p:sp>
        </p:grpSp>
        <p:sp>
          <p:nvSpPr>
            <p:cNvPr id="8" name="textruta 7"/>
            <p:cNvSpPr txBox="1"/>
            <p:nvPr/>
          </p:nvSpPr>
          <p:spPr>
            <a:xfrm>
              <a:off x="8515197" y="4362372"/>
              <a:ext cx="548679" cy="731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664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1</a:t>
              </a:r>
              <a:endParaRPr lang="en-US" sz="10664" dirty="0">
                <a:solidFill>
                  <a:srgbClr val="FFC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9" name="textruta 8"/>
            <p:cNvSpPr txBox="1"/>
            <p:nvPr/>
          </p:nvSpPr>
          <p:spPr>
            <a:xfrm>
              <a:off x="8515197" y="1684494"/>
              <a:ext cx="548679" cy="731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664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  <p:sp>
          <p:nvSpPr>
            <p:cNvPr id="10" name="textruta 9"/>
            <p:cNvSpPr txBox="1"/>
            <p:nvPr/>
          </p:nvSpPr>
          <p:spPr>
            <a:xfrm>
              <a:off x="8515197" y="3066091"/>
              <a:ext cx="548679" cy="731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664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</p:grpSp>
      <p:sp>
        <p:nvSpPr>
          <p:cNvPr id="3" name="Right Arrow 2"/>
          <p:cNvSpPr/>
          <p:nvPr/>
        </p:nvSpPr>
        <p:spPr>
          <a:xfrm>
            <a:off x="1675963" y="7490423"/>
            <a:ext cx="2999601" cy="1471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Box 3"/>
          <p:cNvSpPr txBox="1"/>
          <p:nvPr/>
        </p:nvSpPr>
        <p:spPr>
          <a:xfrm>
            <a:off x="361324" y="9203967"/>
            <a:ext cx="456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dirty="0" smtClean="0">
                <a:solidFill>
                  <a:schemeClr val="accent1">
                    <a:lumMod val="75000"/>
                  </a:schemeClr>
                </a:solidFill>
              </a:rPr>
              <a:t>Implementation 2020 of the </a:t>
            </a:r>
            <a:r>
              <a:rPr lang="sv-SE" sz="3600" dirty="0" err="1" smtClean="0">
                <a:solidFill>
                  <a:schemeClr val="accent1">
                    <a:lumMod val="75000"/>
                  </a:schemeClr>
                </a:solidFill>
              </a:rPr>
              <a:t>results</a:t>
            </a:r>
            <a:r>
              <a:rPr lang="sv-SE" sz="3600" dirty="0" smtClean="0">
                <a:solidFill>
                  <a:schemeClr val="accent1">
                    <a:lumMod val="75000"/>
                  </a:schemeClr>
                </a:solidFill>
              </a:rPr>
              <a:t> from FOINFRA@LTU2018</a:t>
            </a:r>
            <a:endParaRPr lang="sv-SE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76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267" y="481752"/>
            <a:ext cx="21025723" cy="2214485"/>
          </a:xfrm>
        </p:spPr>
        <p:txBody>
          <a:bodyPr/>
          <a:lstStyle/>
          <a:p>
            <a:r>
              <a:rPr lang="sv-SE" dirty="0" err="1"/>
              <a:t>A</a:t>
            </a:r>
            <a:r>
              <a:rPr lang="sv-SE" dirty="0" err="1" smtClean="0"/>
              <a:t>valiable</a:t>
            </a:r>
            <a:r>
              <a:rPr lang="sv-SE" dirty="0" smtClean="0"/>
              <a:t> </a:t>
            </a:r>
            <a:r>
              <a:rPr lang="sv-SE" dirty="0" err="1" smtClean="0"/>
              <a:t>inst</a:t>
            </a:r>
            <a:r>
              <a:rPr lang="sv-SE" dirty="0" smtClean="0"/>
              <a:t> </a:t>
            </a:r>
            <a:r>
              <a:rPr lang="sv-SE" dirty="0" err="1" smtClean="0"/>
              <a:t>lab</a:t>
            </a:r>
            <a:r>
              <a:rPr lang="sv-SE" dirty="0" smtClean="0"/>
              <a:t> at LTU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318" y="9328225"/>
            <a:ext cx="6665957" cy="37496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0175" y="8586788"/>
            <a:ext cx="8382000" cy="4714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9211" y="9182100"/>
            <a:ext cx="4972050" cy="2828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8263" y="2892425"/>
            <a:ext cx="8382000" cy="5553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689" y="3291549"/>
            <a:ext cx="4191000" cy="64484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705" y="3713698"/>
            <a:ext cx="8382000" cy="5029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685" y="10480548"/>
            <a:ext cx="387667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SRT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5965" y="3651250"/>
            <a:ext cx="11724726" cy="8702676"/>
          </a:xfrm>
        </p:spPr>
        <p:txBody>
          <a:bodyPr>
            <a:normAutofit/>
          </a:bodyPr>
          <a:lstStyle/>
          <a:p>
            <a:r>
              <a:rPr lang="en-GB" sz="4400" dirty="0" smtClean="0"/>
              <a:t>Gender Contact Point</a:t>
            </a:r>
          </a:p>
          <a:p>
            <a:r>
              <a:rPr lang="en-GB" sz="4400" dirty="0" smtClean="0"/>
              <a:t>Arena for cooperation</a:t>
            </a:r>
          </a:p>
          <a:p>
            <a:r>
              <a:rPr lang="en-GB" sz="4400" dirty="0" err="1" smtClean="0"/>
              <a:t>Botnia</a:t>
            </a:r>
            <a:r>
              <a:rPr lang="en-GB" sz="4400" dirty="0" smtClean="0"/>
              <a:t> Living Lab</a:t>
            </a:r>
          </a:p>
          <a:p>
            <a:r>
              <a:rPr lang="en-GB" sz="4400" dirty="0" smtClean="0"/>
              <a:t>LTU security lab</a:t>
            </a:r>
          </a:p>
          <a:p>
            <a:r>
              <a:rPr lang="en-GB" sz="4400" dirty="0" smtClean="0"/>
              <a:t>Ultrasonic laboratory</a:t>
            </a:r>
          </a:p>
          <a:p>
            <a:r>
              <a:rPr lang="en-GB" sz="4400" dirty="0" smtClean="0"/>
              <a:t>FROST Lab</a:t>
            </a:r>
          </a:p>
          <a:p>
            <a:r>
              <a:rPr lang="en-GB" sz="4400" dirty="0" smtClean="0"/>
              <a:t>Nano SAT Lab</a:t>
            </a:r>
          </a:p>
          <a:p>
            <a:r>
              <a:rPr lang="en-GB" sz="4400" dirty="0" smtClean="0"/>
              <a:t>Meteorite Lab</a:t>
            </a:r>
          </a:p>
          <a:p>
            <a:r>
              <a:rPr lang="en-GB" sz="4400" dirty="0" smtClean="0"/>
              <a:t>Inspire Lab</a:t>
            </a:r>
          </a:p>
          <a:p>
            <a:r>
              <a:rPr lang="en-GB" sz="4400" dirty="0" smtClean="0"/>
              <a:t>Software defined Radio Lab</a:t>
            </a:r>
          </a:p>
          <a:p>
            <a:endParaRPr lang="en-GB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28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400" dirty="0" smtClean="0"/>
              <a:t>Machine Learning Lab</a:t>
            </a:r>
          </a:p>
          <a:p>
            <a:r>
              <a:rPr lang="en-GB" sz="4400" dirty="0" smtClean="0"/>
              <a:t>DEPICT LAB</a:t>
            </a:r>
          </a:p>
          <a:p>
            <a:r>
              <a:rPr lang="en-GB" sz="4400" dirty="0" smtClean="0"/>
              <a:t>Vehicle driving simulator </a:t>
            </a:r>
          </a:p>
          <a:p>
            <a:r>
              <a:rPr lang="en-GB" sz="4400" dirty="0" smtClean="0"/>
              <a:t>Design lab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919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4" y="320348"/>
            <a:ext cx="21025723" cy="2651126"/>
          </a:xfrm>
        </p:spPr>
        <p:txBody>
          <a:bodyPr/>
          <a:lstStyle/>
          <a:p>
            <a:r>
              <a:rPr lang="sv-SE" dirty="0" smtClean="0"/>
              <a:t>TVM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5964" y="2551641"/>
            <a:ext cx="11220229" cy="8499681"/>
          </a:xfrm>
        </p:spPr>
        <p:txBody>
          <a:bodyPr>
            <a:noAutofit/>
          </a:bodyPr>
          <a:lstStyle/>
          <a:p>
            <a:r>
              <a:rPr lang="en-GB" sz="4400" dirty="0" err="1" smtClean="0"/>
              <a:t>Pehr</a:t>
            </a:r>
            <a:r>
              <a:rPr lang="en-GB" sz="4400" dirty="0" smtClean="0"/>
              <a:t> </a:t>
            </a:r>
            <a:r>
              <a:rPr lang="en-GB" sz="4400" dirty="0" err="1" smtClean="0"/>
              <a:t>Högström</a:t>
            </a:r>
            <a:r>
              <a:rPr lang="en-GB" sz="4400" dirty="0" smtClean="0"/>
              <a:t> laboratory </a:t>
            </a:r>
          </a:p>
          <a:p>
            <a:r>
              <a:rPr lang="en-GB" sz="4400" dirty="0" smtClean="0"/>
              <a:t>Welding machine</a:t>
            </a:r>
          </a:p>
          <a:p>
            <a:r>
              <a:rPr lang="en-GB" sz="4400" dirty="0" smtClean="0"/>
              <a:t>CT lab</a:t>
            </a:r>
          </a:p>
          <a:p>
            <a:r>
              <a:rPr lang="en-GB" sz="4400" dirty="0" smtClean="0"/>
              <a:t>Raman microscope</a:t>
            </a:r>
          </a:p>
          <a:p>
            <a:r>
              <a:rPr lang="en-GB" sz="4400" dirty="0" smtClean="0"/>
              <a:t>Dynamic lab</a:t>
            </a:r>
          </a:p>
          <a:p>
            <a:r>
              <a:rPr lang="en-GB" sz="4400" dirty="0" smtClean="0"/>
              <a:t>Wood machining lab</a:t>
            </a:r>
          </a:p>
          <a:p>
            <a:r>
              <a:rPr lang="en-GB" sz="4400" dirty="0" smtClean="0"/>
              <a:t>Terrain vehicle platform</a:t>
            </a:r>
          </a:p>
          <a:p>
            <a:r>
              <a:rPr lang="en-GB" sz="4400" dirty="0" smtClean="0"/>
              <a:t>Sweep probe microscope (SPM, AFM) TVM</a:t>
            </a:r>
          </a:p>
          <a:p>
            <a:r>
              <a:rPr lang="en-GB" sz="4400" dirty="0" smtClean="0"/>
              <a:t>Surface Science and Interfacial Engineering (SUSIE) centrum</a:t>
            </a:r>
          </a:p>
          <a:p>
            <a:r>
              <a:rPr lang="en-GB" sz="4400" dirty="0" err="1" smtClean="0"/>
              <a:t>Tribolab</a:t>
            </a:r>
            <a:endParaRPr lang="en-GB" sz="4400" dirty="0" smtClean="0"/>
          </a:p>
          <a:p>
            <a:r>
              <a:rPr lang="en-GB" sz="4400" dirty="0" smtClean="0"/>
              <a:t>Flow mechanics lab</a:t>
            </a:r>
            <a:endParaRPr lang="en-GB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643677" y="2441365"/>
            <a:ext cx="7802333" cy="84996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 smtClean="0"/>
              <a:t>Laser lab</a:t>
            </a:r>
          </a:p>
          <a:p>
            <a:r>
              <a:rPr lang="en-GB" sz="4400" dirty="0" smtClean="0"/>
              <a:t>LTU Green Fuels</a:t>
            </a:r>
          </a:p>
          <a:p>
            <a:r>
              <a:rPr lang="en-GB" sz="4400" dirty="0" smtClean="0"/>
              <a:t>High energy laser laboratory</a:t>
            </a:r>
          </a:p>
          <a:p>
            <a:r>
              <a:rPr lang="en-GB" sz="4400" dirty="0" err="1" smtClean="0"/>
              <a:t>Microtomography</a:t>
            </a:r>
            <a:r>
              <a:rPr lang="en-GB" sz="4400" dirty="0" smtClean="0"/>
              <a:t> lab</a:t>
            </a:r>
          </a:p>
          <a:p>
            <a:r>
              <a:rPr lang="en-GB" sz="4400" dirty="0" smtClean="0"/>
              <a:t>Optical lab </a:t>
            </a:r>
          </a:p>
          <a:p>
            <a:r>
              <a:rPr lang="en-GB" sz="4400" dirty="0" err="1" smtClean="0"/>
              <a:t>Beräkningskluster</a:t>
            </a:r>
            <a:endParaRPr lang="en-GB" sz="4400" dirty="0" smtClean="0"/>
          </a:p>
          <a:p>
            <a:r>
              <a:rPr lang="en-GB" sz="4400" dirty="0" smtClean="0"/>
              <a:t>Wood science and engineering</a:t>
            </a:r>
          </a:p>
          <a:p>
            <a:r>
              <a:rPr lang="en-GB" sz="4400" dirty="0" smtClean="0"/>
              <a:t>Chemistry lab</a:t>
            </a:r>
          </a:p>
          <a:p>
            <a:r>
              <a:rPr lang="en-GB" sz="4400" dirty="0" smtClean="0"/>
              <a:t>TMTEST </a:t>
            </a:r>
          </a:p>
          <a:p>
            <a:r>
              <a:rPr lang="en-GB" sz="4400" dirty="0" smtClean="0"/>
              <a:t>Nano4Energy</a:t>
            </a:r>
          </a:p>
          <a:p>
            <a:r>
              <a:rPr lang="en-GB" sz="4400" dirty="0" smtClean="0"/>
              <a:t>ECO-lab</a:t>
            </a:r>
          </a:p>
          <a:p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58194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SBN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5965" y="3651250"/>
            <a:ext cx="10044088" cy="8702676"/>
          </a:xfrm>
        </p:spPr>
        <p:txBody>
          <a:bodyPr>
            <a:noAutofit/>
          </a:bodyPr>
          <a:lstStyle/>
          <a:p>
            <a:r>
              <a:rPr lang="en-GB" sz="4400" dirty="0" smtClean="0"/>
              <a:t>LTU Stress trailer</a:t>
            </a:r>
          </a:p>
          <a:p>
            <a:r>
              <a:rPr lang="en-GB" sz="4400" dirty="0" smtClean="0"/>
              <a:t>Sweep electron microscopy, SEM SBN</a:t>
            </a:r>
          </a:p>
          <a:p>
            <a:r>
              <a:rPr lang="en-GB" sz="4400" dirty="0" smtClean="0"/>
              <a:t>CBM Lab</a:t>
            </a:r>
          </a:p>
          <a:p>
            <a:r>
              <a:rPr lang="en-GB" sz="4400" dirty="0" err="1" smtClean="0"/>
              <a:t>eMaintenance</a:t>
            </a:r>
            <a:r>
              <a:rPr lang="en-GB" sz="4400" dirty="0" smtClean="0"/>
              <a:t> Lab</a:t>
            </a:r>
          </a:p>
          <a:p>
            <a:r>
              <a:rPr lang="en-GB" sz="4400" dirty="0" smtClean="0"/>
              <a:t>Micro sensor equipment</a:t>
            </a:r>
          </a:p>
          <a:p>
            <a:r>
              <a:rPr lang="en-GB" sz="4400" dirty="0" smtClean="0"/>
              <a:t>NMR, IR and Raman spectroscopy lab</a:t>
            </a:r>
          </a:p>
          <a:p>
            <a:r>
              <a:rPr lang="en-GB" sz="4400" dirty="0" smtClean="0"/>
              <a:t>MCE-Lab</a:t>
            </a:r>
          </a:p>
          <a:p>
            <a:r>
              <a:rPr lang="en-GB" sz="4400" dirty="0" smtClean="0"/>
              <a:t>Sound &amp; Vibration lab</a:t>
            </a:r>
          </a:p>
          <a:p>
            <a:r>
              <a:rPr lang="en-GB" sz="4400" dirty="0" smtClean="0"/>
              <a:t>HORIBA LA-960</a:t>
            </a:r>
            <a:endParaRPr lang="en-GB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GB" smtClean="0"/>
              <a:t>16</a:t>
            </a:fld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398042" y="3557844"/>
            <a:ext cx="10044088" cy="8702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 smtClean="0"/>
              <a:t>Mineral technique lab</a:t>
            </a:r>
          </a:p>
          <a:p>
            <a:r>
              <a:rPr lang="en-GB" sz="4400" dirty="0" smtClean="0"/>
              <a:t>Environmental and waste lab</a:t>
            </a:r>
          </a:p>
          <a:p>
            <a:r>
              <a:rPr lang="en-GB" sz="4400" dirty="0" smtClean="0"/>
              <a:t>Geophysical equipment</a:t>
            </a:r>
          </a:p>
          <a:p>
            <a:r>
              <a:rPr lang="en-GB" sz="4400" dirty="0" smtClean="0"/>
              <a:t>Infra red camera</a:t>
            </a:r>
          </a:p>
          <a:p>
            <a:r>
              <a:rPr lang="en-GB" sz="4400" dirty="0" smtClean="0"/>
              <a:t>Laser Ablation Inductively Coupled Plasma Mass Spectrometry</a:t>
            </a:r>
          </a:p>
          <a:p>
            <a:r>
              <a:rPr lang="en-GB" sz="4400" dirty="0" err="1" smtClean="0"/>
              <a:t>Biorefinery</a:t>
            </a:r>
            <a:r>
              <a:rPr lang="en-GB" sz="4400" dirty="0" smtClean="0"/>
              <a:t> laboratory</a:t>
            </a:r>
          </a:p>
          <a:p>
            <a:r>
              <a:rPr lang="en-GB" sz="4400" dirty="0" smtClean="0"/>
              <a:t>Geotechnical laboratory</a:t>
            </a:r>
          </a:p>
          <a:p>
            <a:r>
              <a:rPr lang="en-GB" sz="4400" dirty="0" smtClean="0"/>
              <a:t>Process Metallurgy lab</a:t>
            </a:r>
          </a:p>
          <a:p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421770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KKL - HLV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Human Health and Performance Lab - Movement </a:t>
            </a:r>
            <a:r>
              <a:rPr lang="en-US" sz="4400" dirty="0" smtClean="0"/>
              <a:t>Science</a:t>
            </a:r>
            <a:endParaRPr lang="sv-SE" sz="4400" dirty="0"/>
          </a:p>
          <a:p>
            <a:r>
              <a:rPr lang="en-US" sz="4400" dirty="0"/>
              <a:t>Human Health and Activity Lab HLV, SRT, ETS </a:t>
            </a:r>
            <a:r>
              <a:rPr lang="en-US" sz="4400" dirty="0" err="1" smtClean="0"/>
              <a:t>Luleå</a:t>
            </a:r>
            <a:endParaRPr lang="en-US" sz="4400" dirty="0" smtClean="0"/>
          </a:p>
          <a:p>
            <a:r>
              <a:rPr lang="en-US" sz="4400" dirty="0" err="1"/>
              <a:t>Tv</a:t>
            </a:r>
            <a:r>
              <a:rPr lang="en-US" sz="4400" dirty="0"/>
              <a:t> </a:t>
            </a:r>
            <a:r>
              <a:rPr lang="en-US" sz="4400" dirty="0" smtClean="0"/>
              <a:t>studio</a:t>
            </a:r>
            <a:endParaRPr lang="sv-SE" sz="4400" dirty="0"/>
          </a:p>
          <a:p>
            <a:r>
              <a:rPr lang="en-US" sz="4400" dirty="0" smtClean="0"/>
              <a:t>Radio studio</a:t>
            </a:r>
            <a:endParaRPr lang="sv-SE" sz="4400" dirty="0"/>
          </a:p>
          <a:p>
            <a:r>
              <a:rPr lang="en-US" sz="4400" dirty="0" smtClean="0"/>
              <a:t>Sound studio 1 &amp; 2</a:t>
            </a:r>
            <a:endParaRPr lang="sv-SE" sz="4400" dirty="0"/>
          </a:p>
          <a:p>
            <a:pPr marL="0" indent="0">
              <a:buNone/>
            </a:pPr>
            <a:endParaRPr lang="sv-SE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6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3">
            <a:extLst>
              <a:ext uri="{FF2B5EF4-FFF2-40B4-BE49-F238E27FC236}">
                <a16:creationId xmlns:a16="http://schemas.microsoft.com/office/drawing/2014/main" id="{44EBE91F-9BB8-4A03-A78A-51D457BB7D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28495" y="-71436"/>
            <a:ext cx="33106144" cy="137874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70013" y="3913577"/>
            <a:ext cx="1518985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spc="600" dirty="0">
                <a:solidFill>
                  <a:schemeClr val="bg1"/>
                </a:solidFill>
                <a:latin typeface="Arial Black" panose="020B0A04020102020204" pitchFamily="34" charset="0"/>
                <a:ea typeface="Montserrat" charset="0"/>
                <a:cs typeface="Arial" panose="020B0604020202020204" pitchFamily="34" charset="0"/>
              </a:rPr>
              <a:t>THANK YOU</a:t>
            </a:r>
            <a:endParaRPr lang="en-US" sz="10000" b="1" spc="600" dirty="0">
              <a:solidFill>
                <a:schemeClr val="bg1"/>
              </a:solidFill>
              <a:latin typeface="Arial Black" panose="020B0A04020102020204" pitchFamily="34" charset="0"/>
              <a:ea typeface="Montserrat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589095" y="5803974"/>
            <a:ext cx="14756875" cy="584775"/>
            <a:chOff x="7829906" y="7863845"/>
            <a:chExt cx="11954742" cy="290966"/>
          </a:xfrm>
        </p:grpSpPr>
        <p:sp>
          <p:nvSpPr>
            <p:cNvPr id="11" name="TextBox 10"/>
            <p:cNvSpPr txBox="1"/>
            <p:nvPr/>
          </p:nvSpPr>
          <p:spPr>
            <a:xfrm>
              <a:off x="7829906" y="7863845"/>
              <a:ext cx="1583270" cy="2909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pc="600" dirty="0">
                  <a:solidFill>
                    <a:schemeClr val="bg1"/>
                  </a:solidFill>
                  <a:latin typeface="Arial" panose="020B0604020202020204" pitchFamily="34" charset="0"/>
                  <a:ea typeface="Montserrat" charset="0"/>
                  <a:cs typeface="Arial" panose="020B0604020202020204" pitchFamily="34" charset="0"/>
                </a:rPr>
                <a:t>SPACE</a:t>
              </a:r>
              <a:endParaRPr lang="en-US" sz="2400" b="1" spc="600" dirty="0">
                <a:solidFill>
                  <a:schemeClr val="bg1"/>
                </a:solidFill>
                <a:latin typeface="Arial" panose="020B0604020202020204" pitchFamily="34" charset="0"/>
                <a:ea typeface="Montserrat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317316" y="7863845"/>
              <a:ext cx="2810461" cy="2909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pc="600" dirty="0">
                  <a:solidFill>
                    <a:schemeClr val="bg1"/>
                  </a:solidFill>
                  <a:latin typeface="Arial" panose="020B0604020202020204" pitchFamily="34" charset="0"/>
                  <a:ea typeface="Montserrat" charset="0"/>
                  <a:cs typeface="Arial" panose="020B0604020202020204" pitchFamily="34" charset="0"/>
                </a:rPr>
                <a:t>INNOVATION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000232" y="7863845"/>
              <a:ext cx="2037785" cy="2909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pc="600" dirty="0">
                  <a:solidFill>
                    <a:schemeClr val="bg1"/>
                  </a:solidFill>
                  <a:latin typeface="Arial" panose="020B0604020202020204" pitchFamily="34" charset="0"/>
                  <a:ea typeface="Montserrat" charset="0"/>
                  <a:cs typeface="Arial" panose="020B0604020202020204" pitchFamily="34" charset="0"/>
                </a:rPr>
                <a:t>GROWTH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498894" y="7863845"/>
              <a:ext cx="3285754" cy="2909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pc="600" dirty="0">
                  <a:solidFill>
                    <a:schemeClr val="bg1"/>
                  </a:solidFill>
                  <a:latin typeface="Arial" panose="020B0604020202020204" pitchFamily="34" charset="0"/>
                  <a:ea typeface="Montserrat" charset="0"/>
                  <a:cs typeface="Arial" panose="020B0604020202020204" pitchFamily="34" charset="0"/>
                </a:rPr>
                <a:t>COOPERATION</a:t>
              </a:r>
              <a:endParaRPr lang="en-US" sz="2400" b="1" spc="600" dirty="0">
                <a:solidFill>
                  <a:schemeClr val="bg1"/>
                </a:solidFill>
                <a:latin typeface="Arial" panose="020B0604020202020204" pitchFamily="34" charset="0"/>
                <a:ea typeface="Montserrat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510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239581" y="4043830"/>
            <a:ext cx="31923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600" dirty="0">
                <a:solidFill>
                  <a:schemeClr val="tx2"/>
                </a:solidFill>
                <a:latin typeface="Arial" panose="020B0604020202020204" pitchFamily="34" charset="0"/>
                <a:ea typeface="Montserrat" charset="0"/>
                <a:cs typeface="Arial" panose="020B0604020202020204" pitchFamily="34" charset="0"/>
              </a:rPr>
              <a:t>Operated by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56706" y="1724363"/>
            <a:ext cx="9302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tx2"/>
                </a:solidFill>
                <a:latin typeface="Arial" panose="020B0604020202020204" pitchFamily="34" charset="0"/>
                <a:ea typeface="Montserrat" charset="0"/>
                <a:cs typeface="Arial" panose="020B0604020202020204" pitchFamily="34" charset="0"/>
              </a:rPr>
              <a:t>RIT 2021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6477577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</p:txBody>
      </p:sp>
      <p:pic>
        <p:nvPicPr>
          <p:cNvPr id="11" name="Platshållare för bild 2">
            <a:extLst>
              <a:ext uri="{FF2B5EF4-FFF2-40B4-BE49-F238E27FC236}">
                <a16:creationId xmlns:a16="http://schemas.microsoft.com/office/drawing/2014/main" id="{51830122-CCA5-4D00-BDEE-18BC52AF3F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36"/>
          <a:stretch/>
        </p:blipFill>
        <p:spPr>
          <a:xfrm>
            <a:off x="17900073" y="-5480"/>
            <a:ext cx="6477577" cy="13716000"/>
          </a:xfrm>
          <a:prstGeom prst="rect">
            <a:avLst/>
          </a:prstGeom>
          <a:solidFill>
            <a:srgbClr val="F3F3F5"/>
          </a:solidFill>
        </p:spPr>
      </p:pic>
      <p:sp>
        <p:nvSpPr>
          <p:cNvPr id="16" name="TextBox 11">
            <a:extLst>
              <a:ext uri="{FF2B5EF4-FFF2-40B4-BE49-F238E27FC236}">
                <a16:creationId xmlns:a16="http://schemas.microsoft.com/office/drawing/2014/main" id="{2C9FEE3E-C502-4AA8-98B9-AF0B43C9A423}"/>
              </a:ext>
            </a:extLst>
          </p:cNvPr>
          <p:cNvSpPr txBox="1"/>
          <p:nvPr/>
        </p:nvSpPr>
        <p:spPr>
          <a:xfrm>
            <a:off x="7239582" y="7884481"/>
            <a:ext cx="618648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600" dirty="0">
                <a:solidFill>
                  <a:schemeClr val="tx2"/>
                </a:solidFill>
                <a:latin typeface="Arial" panose="020B0604020202020204" pitchFamily="34" charset="0"/>
                <a:ea typeface="Montserrat" charset="0"/>
                <a:cs typeface="Arial" panose="020B0604020202020204" pitchFamily="34" charset="0"/>
              </a:rPr>
              <a:t>Partners</a:t>
            </a:r>
          </a:p>
        </p:txBody>
      </p:sp>
      <p:pic>
        <p:nvPicPr>
          <p:cNvPr id="17" name="Platshållare för bild 2">
            <a:extLst>
              <a:ext uri="{FF2B5EF4-FFF2-40B4-BE49-F238E27FC236}">
                <a16:creationId xmlns:a16="http://schemas.microsoft.com/office/drawing/2014/main" id="{6C4AECFD-CB75-4FA4-8E16-9D0DB960B7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36"/>
          <a:stretch/>
        </p:blipFill>
        <p:spPr>
          <a:xfrm>
            <a:off x="0" y="5480"/>
            <a:ext cx="6477577" cy="13716000"/>
          </a:xfrm>
          <a:prstGeom prst="rect">
            <a:avLst/>
          </a:prstGeom>
          <a:solidFill>
            <a:srgbClr val="F3F3F5"/>
          </a:solidFill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733224BA-49D3-4E2A-8CAB-4300C350BB8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377" y="4759998"/>
            <a:ext cx="1841690" cy="906738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4D5D4F65-1045-4A47-8AA9-CB4D48022EE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377" y="6176878"/>
            <a:ext cx="3942382" cy="645565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0CC2F92B-F722-40CF-B159-6035E8361ED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825" y="6148861"/>
            <a:ext cx="2023121" cy="673581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F70AEA23-0E46-4347-BC5F-A8DD3FEEC27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6239" y="8809809"/>
            <a:ext cx="4636303" cy="527035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CF15D299-A86F-443D-877B-7E8C8444D68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907" y="4748978"/>
            <a:ext cx="906951" cy="913981"/>
          </a:xfrm>
          <a:prstGeom prst="rect">
            <a:avLst/>
          </a:prstGeom>
        </p:spPr>
      </p:pic>
      <p:sp>
        <p:nvSpPr>
          <p:cNvPr id="23" name="TextBox 11">
            <a:extLst>
              <a:ext uri="{FF2B5EF4-FFF2-40B4-BE49-F238E27FC236}">
                <a16:creationId xmlns:a16="http://schemas.microsoft.com/office/drawing/2014/main" id="{1571ABD4-E4E8-42F1-8ADD-32862B08C452}"/>
              </a:ext>
            </a:extLst>
          </p:cNvPr>
          <p:cNvSpPr txBox="1"/>
          <p:nvPr/>
        </p:nvSpPr>
        <p:spPr>
          <a:xfrm>
            <a:off x="7256706" y="10610881"/>
            <a:ext cx="618648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600" dirty="0">
                <a:solidFill>
                  <a:schemeClr val="tx2"/>
                </a:solidFill>
                <a:latin typeface="Arial" panose="020B0604020202020204" pitchFamily="34" charset="0"/>
                <a:ea typeface="Montserrat" charset="0"/>
                <a:cs typeface="Arial" panose="020B0604020202020204" pitchFamily="34" charset="0"/>
              </a:rPr>
              <a:t>Sponsors</a:t>
            </a:r>
          </a:p>
        </p:txBody>
      </p:sp>
      <p:pic>
        <p:nvPicPr>
          <p:cNvPr id="25" name="Bildobjekt 24">
            <a:extLst>
              <a:ext uri="{FF2B5EF4-FFF2-40B4-BE49-F238E27FC236}">
                <a16:creationId xmlns:a16="http://schemas.microsoft.com/office/drawing/2014/main" id="{4CD3964E-C790-4BDC-8AFF-7D7A70EC296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825" y="4692578"/>
            <a:ext cx="4801313" cy="1200328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F4BA66BB-4D4E-4B3A-9843-48AE03C2FBB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770" y="8763225"/>
            <a:ext cx="2087197" cy="681056"/>
          </a:xfrm>
          <a:prstGeom prst="rect">
            <a:avLst/>
          </a:prstGeom>
        </p:spPr>
      </p:pic>
      <p:pic>
        <p:nvPicPr>
          <p:cNvPr id="31" name="Bildobjekt 30">
            <a:extLst>
              <a:ext uri="{FF2B5EF4-FFF2-40B4-BE49-F238E27FC236}">
                <a16:creationId xmlns:a16="http://schemas.microsoft.com/office/drawing/2014/main" id="{C18362D9-048D-434C-8FE5-78F99E3103B8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377" y="8568928"/>
            <a:ext cx="971855" cy="971855"/>
          </a:xfrm>
          <a:prstGeom prst="rect">
            <a:avLst/>
          </a:prstGeom>
        </p:spPr>
      </p:pic>
      <p:pic>
        <p:nvPicPr>
          <p:cNvPr id="33" name="Bildobjekt 32">
            <a:extLst>
              <a:ext uri="{FF2B5EF4-FFF2-40B4-BE49-F238E27FC236}">
                <a16:creationId xmlns:a16="http://schemas.microsoft.com/office/drawing/2014/main" id="{A7D85323-BD2D-464F-8E60-EB62B316AC6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706" y="11321929"/>
            <a:ext cx="2273789" cy="785355"/>
          </a:xfrm>
          <a:prstGeom prst="rect">
            <a:avLst/>
          </a:prstGeom>
        </p:spPr>
      </p:pic>
      <p:pic>
        <p:nvPicPr>
          <p:cNvPr id="35" name="Bildobjekt 34">
            <a:extLst>
              <a:ext uri="{FF2B5EF4-FFF2-40B4-BE49-F238E27FC236}">
                <a16:creationId xmlns:a16="http://schemas.microsoft.com/office/drawing/2014/main" id="{C9BAF038-00E1-4AE2-A251-75AC475DD58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646649" y="11230315"/>
            <a:ext cx="1884330" cy="1205417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2ACF8430-AD24-4661-A98C-AAFDCE962898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003" y="11399568"/>
            <a:ext cx="1636472" cy="957182"/>
          </a:xfrm>
          <a:prstGeom prst="rect">
            <a:avLst/>
          </a:prstGeom>
        </p:spPr>
      </p:pic>
      <p:pic>
        <p:nvPicPr>
          <p:cNvPr id="36" name="Bildobjekt 35">
            <a:extLst>
              <a:ext uri="{FF2B5EF4-FFF2-40B4-BE49-F238E27FC236}">
                <a16:creationId xmlns:a16="http://schemas.microsoft.com/office/drawing/2014/main" id="{E060F65D-A0F5-431C-94C2-E706E80A753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589481" y="11493269"/>
            <a:ext cx="2454583" cy="769780"/>
          </a:xfrm>
          <a:prstGeom prst="rect">
            <a:avLst/>
          </a:prstGeom>
        </p:spPr>
      </p:pic>
      <p:pic>
        <p:nvPicPr>
          <p:cNvPr id="34" name="Bildobjekt 33">
            <a:extLst>
              <a:ext uri="{FF2B5EF4-FFF2-40B4-BE49-F238E27FC236}">
                <a16:creationId xmlns:a16="http://schemas.microsoft.com/office/drawing/2014/main" id="{B77816BE-6830-468B-828B-D3CDF6A6D8D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628723" y="11399568"/>
            <a:ext cx="1791571" cy="65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05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5963" y="1570799"/>
            <a:ext cx="21025723" cy="5705474"/>
          </a:xfrm>
        </p:spPr>
        <p:txBody>
          <a:bodyPr>
            <a:noAutofit/>
          </a:bodyPr>
          <a:lstStyle/>
          <a:p>
            <a:pPr algn="ctr"/>
            <a:r>
              <a:rPr lang="sv-SE" sz="11500" dirty="0"/>
              <a:t>Research infrastructures </a:t>
            </a:r>
            <a:r>
              <a:rPr lang="sv-SE" sz="11500" dirty="0" smtClean="0"/>
              <a:t/>
            </a:r>
            <a:br>
              <a:rPr lang="sv-SE" sz="11500" dirty="0" smtClean="0"/>
            </a:br>
            <a:r>
              <a:rPr lang="sv-SE" sz="11500" dirty="0" smtClean="0"/>
              <a:t>&amp; </a:t>
            </a:r>
            <a:r>
              <a:rPr lang="sv-SE" sz="11500" dirty="0" err="1" smtClean="0"/>
              <a:t>Testbeds</a:t>
            </a:r>
            <a:r>
              <a:rPr lang="sv-SE" sz="11500" dirty="0" smtClean="0"/>
              <a:t> </a:t>
            </a:r>
            <a:r>
              <a:rPr lang="sv-SE" sz="11500" dirty="0"/>
              <a:t/>
            </a:r>
            <a:br>
              <a:rPr lang="sv-SE" sz="11500" dirty="0"/>
            </a:br>
            <a:r>
              <a:rPr lang="sv-SE" sz="11500" dirty="0"/>
              <a:t>– </a:t>
            </a:r>
            <a:r>
              <a:rPr lang="en-GB" sz="11500" dirty="0"/>
              <a:t>Are there any differences? </a:t>
            </a:r>
            <a:endParaRPr lang="sv-SE" sz="14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62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330" y="922433"/>
            <a:ext cx="22348034" cy="2556270"/>
          </a:xfrm>
        </p:spPr>
        <p:txBody>
          <a:bodyPr>
            <a:normAutofit/>
          </a:bodyPr>
          <a:lstStyle/>
          <a:p>
            <a:pPr marL="0" indent="0" algn="ctr"/>
            <a:r>
              <a:rPr lang="sv-SE" sz="8800" dirty="0"/>
              <a:t>Research infrastructures </a:t>
            </a:r>
            <a:r>
              <a:rPr lang="sv-SE" sz="8800" dirty="0" smtClean="0"/>
              <a:t>&amp; </a:t>
            </a:r>
            <a:r>
              <a:rPr lang="sv-SE" sz="8800" dirty="0" err="1" smtClean="0"/>
              <a:t>Testbeds</a:t>
            </a:r>
            <a:r>
              <a:rPr lang="sv-SE" sz="8800" dirty="0" smtClean="0"/>
              <a:t> </a:t>
            </a:r>
            <a:br>
              <a:rPr lang="sv-SE" sz="8800" dirty="0" smtClean="0"/>
            </a:br>
            <a:r>
              <a:rPr lang="sv-SE" sz="8800" dirty="0" smtClean="0"/>
              <a:t>– </a:t>
            </a:r>
            <a:r>
              <a:rPr lang="en-GB" sz="8800" dirty="0"/>
              <a:t>Are there any differences? 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0" y="5010150"/>
            <a:ext cx="10312400" cy="7369175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sv-SE" dirty="0"/>
          </a:p>
        </p:txBody>
      </p:sp>
      <p:sp>
        <p:nvSpPr>
          <p:cNvPr id="9" name="Rounded Rectangle 8"/>
          <p:cNvSpPr/>
          <p:nvPr/>
        </p:nvSpPr>
        <p:spPr>
          <a:xfrm>
            <a:off x="4460588" y="4002090"/>
            <a:ext cx="9215656" cy="186814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Ministry of Enterprise and Innovation </a:t>
            </a:r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(</a:t>
            </a:r>
            <a:r>
              <a:rPr lang="en-US" sz="4000" b="1" dirty="0" err="1" smtClean="0">
                <a:solidFill>
                  <a:schemeClr val="tx1"/>
                </a:solidFill>
              </a:rPr>
              <a:t>Näringsdepartementet</a:t>
            </a:r>
            <a:r>
              <a:rPr lang="en-US" sz="4000" b="1" dirty="0">
                <a:solidFill>
                  <a:schemeClr val="tx1"/>
                </a:solidFill>
              </a:rPr>
              <a:t>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3957199" y="4077671"/>
            <a:ext cx="9389164" cy="186495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Ministry of </a:t>
            </a:r>
            <a:r>
              <a:rPr lang="en-US" sz="4000" b="1" dirty="0" smtClean="0">
                <a:solidFill>
                  <a:schemeClr val="tx1"/>
                </a:solidFill>
              </a:rPr>
              <a:t>Education and Research</a:t>
            </a:r>
          </a:p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(</a:t>
            </a:r>
            <a:r>
              <a:rPr lang="en-US" sz="4000" b="1" dirty="0" err="1" smtClean="0">
                <a:solidFill>
                  <a:schemeClr val="tx1"/>
                </a:solidFill>
              </a:rPr>
              <a:t>Utbildningsdepartementet</a:t>
            </a:r>
            <a:r>
              <a:rPr lang="en-US" sz="4000" b="1" dirty="0">
                <a:solidFill>
                  <a:schemeClr val="tx1"/>
                </a:solidFill>
              </a:rPr>
              <a:t>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639492" y="6338123"/>
            <a:ext cx="8897604" cy="206884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VINNOVA- Sweden´s innovation agency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957199" y="6319747"/>
            <a:ext cx="9389163" cy="208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4000" b="1" dirty="0">
                <a:solidFill>
                  <a:schemeClr val="tx1"/>
                </a:solidFill>
              </a:rPr>
              <a:t>Swedish Research </a:t>
            </a:r>
            <a:r>
              <a:rPr lang="sv-SE" sz="4000" b="1" dirty="0" smtClean="0">
                <a:solidFill>
                  <a:schemeClr val="tx1"/>
                </a:solidFill>
              </a:rPr>
              <a:t>Council (Vetenskapsrådet)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639492" y="8874858"/>
            <a:ext cx="8897604" cy="18711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TESTBED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3957198" y="8849690"/>
            <a:ext cx="9389163" cy="19360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Research infrastructures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98329" y="4002090"/>
            <a:ext cx="3181304" cy="178587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Department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98329" y="6386931"/>
            <a:ext cx="3083338" cy="190467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Funding Agency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34530" y="8890575"/>
            <a:ext cx="3083339" cy="17851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Definition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60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3" y="1247085"/>
            <a:ext cx="21025723" cy="2651126"/>
          </a:xfrm>
        </p:spPr>
        <p:txBody>
          <a:bodyPr>
            <a:normAutofit/>
          </a:bodyPr>
          <a:lstStyle/>
          <a:p>
            <a:r>
              <a:rPr lang="en-US" sz="9000" dirty="0" smtClean="0"/>
              <a:t>VR definition: Research Infrastructures </a:t>
            </a:r>
            <a:r>
              <a:rPr lang="en-US" sz="9000" dirty="0" smtClean="0"/>
              <a:t>in Sweden</a:t>
            </a:r>
            <a:endParaRPr lang="sv-SE" sz="9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0262" y="3717234"/>
            <a:ext cx="21111426" cy="86366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600" dirty="0"/>
          </a:p>
          <a:p>
            <a:r>
              <a:rPr lang="en-US" sz="6000" dirty="0"/>
              <a:t>Research infrastructures are </a:t>
            </a:r>
            <a:r>
              <a:rPr lang="en-US" sz="6000" b="1" dirty="0"/>
              <a:t>advanced tools for research</a:t>
            </a:r>
          </a:p>
          <a:p>
            <a:r>
              <a:rPr lang="en-US" sz="6000" dirty="0"/>
              <a:t>Researchers may need advanced tools to be able to carry out their research - so-called research infrastructure.</a:t>
            </a:r>
          </a:p>
          <a:p>
            <a:r>
              <a:rPr lang="en-US" sz="6000" dirty="0"/>
              <a:t>Examples are databases, research facilities, biobanks and large-scale calculation tools</a:t>
            </a:r>
            <a:r>
              <a:rPr lang="en-US" sz="6000" dirty="0" smtClean="0"/>
              <a:t>.</a:t>
            </a:r>
            <a:endParaRPr lang="en-US" sz="6000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8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65364" y="764763"/>
            <a:ext cx="21382819" cy="2867714"/>
          </a:xfrm>
        </p:spPr>
        <p:txBody>
          <a:bodyPr/>
          <a:lstStyle/>
          <a:p>
            <a:r>
              <a:rPr lang="en-US" dirty="0" smtClean="0"/>
              <a:t>VINNOVA -Testbeds the </a:t>
            </a:r>
            <a:r>
              <a:rPr lang="en-US" dirty="0"/>
              <a:t>Swedish </a:t>
            </a:r>
            <a:r>
              <a:rPr lang="en-US" dirty="0" smtClean="0"/>
              <a:t>concept </a:t>
            </a:r>
            <a:endParaRPr lang="en-GB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265363" y="4075044"/>
            <a:ext cx="21992201" cy="7908282"/>
          </a:xfrm>
        </p:spPr>
        <p:txBody>
          <a:bodyPr>
            <a:normAutofit/>
          </a:bodyPr>
          <a:lstStyle/>
          <a:p>
            <a:r>
              <a:rPr lang="en-US" sz="6000" dirty="0" smtClean="0"/>
              <a:t>Dates </a:t>
            </a:r>
            <a:r>
              <a:rPr lang="en-US" sz="6000" dirty="0"/>
              <a:t>back to April 2011in the </a:t>
            </a:r>
            <a:r>
              <a:rPr lang="en-US" sz="6000" b="1" dirty="0"/>
              <a:t>Ministry of Industry's </a:t>
            </a:r>
            <a:r>
              <a:rPr lang="en-US" sz="6000" dirty="0"/>
              <a:t>official </a:t>
            </a:r>
            <a:r>
              <a:rPr lang="en-US" sz="6000" dirty="0" smtClean="0"/>
              <a:t>documents.</a:t>
            </a:r>
          </a:p>
          <a:p>
            <a:r>
              <a:rPr lang="en-US" sz="6000" dirty="0" smtClean="0"/>
              <a:t>Served </a:t>
            </a:r>
            <a:r>
              <a:rPr lang="en-US" sz="6000" dirty="0"/>
              <a:t>as the </a:t>
            </a:r>
            <a:r>
              <a:rPr lang="en-US" sz="6000" b="1" dirty="0"/>
              <a:t>basis for the research and innovation</a:t>
            </a:r>
            <a:r>
              <a:rPr lang="en-US" sz="6000" dirty="0"/>
              <a:t> proposition </a:t>
            </a:r>
            <a:r>
              <a:rPr lang="en-US" sz="6000" dirty="0" smtClean="0"/>
              <a:t>in 2012.</a:t>
            </a:r>
          </a:p>
          <a:p>
            <a:r>
              <a:rPr lang="en-GB" sz="6000" dirty="0" smtClean="0"/>
              <a:t>Directions </a:t>
            </a:r>
            <a:r>
              <a:rPr lang="en-GB" sz="6000" dirty="0"/>
              <a:t>of </a:t>
            </a:r>
            <a:r>
              <a:rPr lang="en-GB" sz="6000" b="1" dirty="0" err="1"/>
              <a:t>Vinnova's</a:t>
            </a:r>
            <a:r>
              <a:rPr lang="en-GB" sz="6000" dirty="0"/>
              <a:t> (Sweden´s innovation agency) </a:t>
            </a:r>
            <a:r>
              <a:rPr lang="en-GB" sz="6000" b="1" dirty="0" smtClean="0"/>
              <a:t>strategies </a:t>
            </a:r>
            <a:r>
              <a:rPr lang="en-GB" sz="6000" b="1" dirty="0"/>
              <a:t>and priorities</a:t>
            </a:r>
            <a:r>
              <a:rPr lang="en-GB" sz="6000" dirty="0"/>
              <a:t>. </a:t>
            </a:r>
            <a:endParaRPr lang="en-GB" sz="6000" dirty="0" smtClean="0"/>
          </a:p>
          <a:p>
            <a:r>
              <a:rPr lang="en-GB" sz="6000" dirty="0" smtClean="0"/>
              <a:t>The </a:t>
            </a:r>
            <a:r>
              <a:rPr lang="en-GB" sz="6000" b="1" dirty="0" smtClean="0"/>
              <a:t>background</a:t>
            </a:r>
            <a:r>
              <a:rPr lang="en-GB" sz="6000" dirty="0" smtClean="0"/>
              <a:t> is that Sweden needs to increase its commercialisation of innovations.</a:t>
            </a:r>
          </a:p>
        </p:txBody>
      </p:sp>
    </p:spTree>
    <p:extLst>
      <p:ext uri="{BB962C8B-B14F-4D97-AF65-F5344CB8AC3E}">
        <p14:creationId xmlns:p14="http://schemas.microsoft.com/office/powerpoint/2010/main" val="1240550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33061" y="993913"/>
            <a:ext cx="19285364" cy="1778759"/>
          </a:xfrm>
        </p:spPr>
        <p:txBody>
          <a:bodyPr>
            <a:normAutofit fontScale="90000"/>
          </a:bodyPr>
          <a:lstStyle/>
          <a:p>
            <a:r>
              <a:rPr lang="en-US" dirty="0"/>
              <a:t>VINNOVA -Testbeds the Swedish concept 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33061" y="3113585"/>
            <a:ext cx="22498741" cy="9469354"/>
          </a:xfrm>
        </p:spPr>
        <p:txBody>
          <a:bodyPr>
            <a:normAutofit/>
          </a:bodyPr>
          <a:lstStyle/>
          <a:p>
            <a:r>
              <a:rPr lang="en-GB" sz="5400" b="1" dirty="0"/>
              <a:t>Innovation systems </a:t>
            </a:r>
            <a:r>
              <a:rPr lang="en-GB" sz="5400" dirty="0"/>
              <a:t>addressing major social challenges </a:t>
            </a:r>
            <a:r>
              <a:rPr lang="en-GB" sz="5400" b="1" dirty="0"/>
              <a:t>requires collaboration </a:t>
            </a:r>
            <a:r>
              <a:rPr lang="en-GB" sz="5400" dirty="0"/>
              <a:t>between the different actors.</a:t>
            </a:r>
          </a:p>
          <a:p>
            <a:r>
              <a:rPr lang="en-GB" sz="5400" b="1" dirty="0"/>
              <a:t>Experience exchange </a:t>
            </a:r>
            <a:r>
              <a:rPr lang="en-GB" sz="5400" dirty="0"/>
              <a:t>and knowledge is vital in the process from </a:t>
            </a:r>
            <a:r>
              <a:rPr lang="en-GB" sz="5400" b="1" dirty="0"/>
              <a:t>identification of needs to introduction </a:t>
            </a:r>
            <a:r>
              <a:rPr lang="en-GB" sz="5400" dirty="0"/>
              <a:t>of new products, services and processes </a:t>
            </a:r>
            <a:r>
              <a:rPr lang="en-GB" sz="5400" b="1" dirty="0"/>
              <a:t>in the market</a:t>
            </a:r>
            <a:r>
              <a:rPr lang="en-GB" sz="5400" dirty="0"/>
              <a:t>. </a:t>
            </a:r>
          </a:p>
          <a:p>
            <a:r>
              <a:rPr lang="en-GB" sz="5400" dirty="0"/>
              <a:t>Focus on </a:t>
            </a:r>
            <a:r>
              <a:rPr lang="en-GB" sz="5400" b="1" dirty="0"/>
              <a:t>collaboration with customers </a:t>
            </a:r>
            <a:r>
              <a:rPr lang="en-GB" sz="5400" dirty="0"/>
              <a:t>in the development and commercialisation process is something that has not been as pronounced earlier.</a:t>
            </a:r>
          </a:p>
          <a:p>
            <a:r>
              <a:rPr lang="en-GB" sz="5400" b="1" dirty="0"/>
              <a:t>Test and demonstration in real environments </a:t>
            </a:r>
            <a:r>
              <a:rPr lang="en-GB" sz="5400" dirty="0"/>
              <a:t>is an critical part in innovation and commercialisation processes. </a:t>
            </a:r>
          </a:p>
          <a:p>
            <a:r>
              <a:rPr lang="en-GB" sz="5400" b="1" dirty="0"/>
              <a:t>Testbed Sweden </a:t>
            </a:r>
            <a:r>
              <a:rPr lang="en-GB" sz="5400" dirty="0"/>
              <a:t>is our government´s industrialisation strategy.</a:t>
            </a:r>
          </a:p>
        </p:txBody>
      </p:sp>
    </p:spTree>
    <p:extLst>
      <p:ext uri="{BB962C8B-B14F-4D97-AF65-F5344CB8AC3E}">
        <p14:creationId xmlns:p14="http://schemas.microsoft.com/office/powerpoint/2010/main" val="295725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73224" y="1559429"/>
            <a:ext cx="18662237" cy="1531296"/>
          </a:xfrm>
        </p:spPr>
        <p:txBody>
          <a:bodyPr>
            <a:noAutofit/>
          </a:bodyPr>
          <a:lstStyle/>
          <a:p>
            <a:r>
              <a:rPr lang="en-GB" sz="9000" dirty="0" smtClean="0"/>
              <a:t>Feedback from a </a:t>
            </a:r>
            <a:r>
              <a:rPr lang="en-GB" sz="9000" dirty="0" smtClean="0"/>
              <a:t>Testbed manager </a:t>
            </a:r>
            <a:endParaRPr lang="en-GB" sz="9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212574" y="3647315"/>
            <a:ext cx="20494487" cy="9830145"/>
          </a:xfrm>
        </p:spPr>
        <p:txBody>
          <a:bodyPr/>
          <a:lstStyle/>
          <a:p>
            <a:pPr lvl="0"/>
            <a:r>
              <a:rPr lang="en-GB" sz="4400" dirty="0"/>
              <a:t>Prepare long-term </a:t>
            </a:r>
            <a:r>
              <a:rPr lang="en-GB" sz="4400" dirty="0"/>
              <a:t>funding, number of employees and their skills.</a:t>
            </a:r>
            <a:endParaRPr lang="sv-SE" sz="4400" dirty="0"/>
          </a:p>
          <a:p>
            <a:pPr lvl="0"/>
            <a:r>
              <a:rPr lang="en-GB" sz="4400" dirty="0"/>
              <a:t>Permanency among the employees in order to develop new projects/tests.</a:t>
            </a:r>
            <a:endParaRPr lang="sv-SE" sz="4400" dirty="0"/>
          </a:p>
          <a:p>
            <a:pPr lvl="0"/>
            <a:r>
              <a:rPr lang="en-GB" sz="4400" dirty="0"/>
              <a:t>Funding for basic investments and collaboration with local entrepreneurs </a:t>
            </a:r>
            <a:r>
              <a:rPr lang="en-GB" sz="4400" dirty="0"/>
              <a:t>to attract </a:t>
            </a:r>
            <a:r>
              <a:rPr lang="en-GB" sz="4400" dirty="0"/>
              <a:t>customers.</a:t>
            </a:r>
            <a:endParaRPr lang="sv-SE" sz="4400" dirty="0"/>
          </a:p>
          <a:p>
            <a:pPr lvl="0"/>
            <a:r>
              <a:rPr lang="en-GB" sz="4400" dirty="0"/>
              <a:t>High service, good basic offerings </a:t>
            </a:r>
            <a:r>
              <a:rPr lang="en-GB" sz="4400" dirty="0"/>
              <a:t>as well as </a:t>
            </a:r>
            <a:r>
              <a:rPr lang="en-GB" sz="4400" dirty="0"/>
              <a:t>unique offerings and flexibility to adjust to different needs/customers.</a:t>
            </a:r>
            <a:endParaRPr lang="sv-SE" sz="4400" dirty="0"/>
          </a:p>
          <a:p>
            <a:pPr lvl="0"/>
            <a:r>
              <a:rPr lang="en-GB" sz="4400" dirty="0"/>
              <a:t>Find the “</a:t>
            </a:r>
            <a:r>
              <a:rPr lang="en-GB" sz="4400" dirty="0"/>
              <a:t>extra quality” at </a:t>
            </a:r>
            <a:r>
              <a:rPr lang="en-GB" sz="4400" dirty="0"/>
              <a:t>the same cost as customer has to </a:t>
            </a:r>
            <a:r>
              <a:rPr lang="en-GB" sz="4400" dirty="0"/>
              <a:t>pay back home.</a:t>
            </a:r>
            <a:endParaRPr lang="sv-SE" sz="4400" dirty="0"/>
          </a:p>
          <a:p>
            <a:pPr lvl="0"/>
            <a:r>
              <a:rPr lang="en-GB" sz="4400" dirty="0"/>
              <a:t>Infrastructure </a:t>
            </a:r>
            <a:r>
              <a:rPr lang="en-GB" sz="4400" dirty="0"/>
              <a:t>around </a:t>
            </a:r>
            <a:r>
              <a:rPr lang="en-GB" sz="4400" dirty="0"/>
              <a:t>the </a:t>
            </a:r>
            <a:r>
              <a:rPr lang="en-GB" sz="4400" dirty="0"/>
              <a:t>company/researcher/customer visit depending </a:t>
            </a:r>
            <a:r>
              <a:rPr lang="en-GB" sz="4400" dirty="0"/>
              <a:t>on the timeframe of the service.</a:t>
            </a:r>
            <a:endParaRPr lang="sv-SE" sz="44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8768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63267" y="1471408"/>
            <a:ext cx="21025723" cy="5705474"/>
          </a:xfrm>
        </p:spPr>
        <p:txBody>
          <a:bodyPr anchor="ctr"/>
          <a:lstStyle/>
          <a:p>
            <a:r>
              <a:rPr lang="sv-SE" dirty="0" smtClean="0"/>
              <a:t>Project FOINFRA@LTU2018</a:t>
            </a:r>
            <a:endParaRPr lang="sv-S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6000" dirty="0" smtClean="0"/>
              <a:t> </a:t>
            </a:r>
            <a:endParaRPr lang="sv-SE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27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78399" y="1048304"/>
            <a:ext cx="22376732" cy="2986984"/>
          </a:xfrm>
        </p:spPr>
        <p:txBody>
          <a:bodyPr>
            <a:noAutofit/>
          </a:bodyPr>
          <a:lstStyle/>
          <a:p>
            <a:r>
              <a:rPr lang="sv-SE" sz="9000" dirty="0" smtClean="0"/>
              <a:t>Definition of a LTU </a:t>
            </a:r>
            <a:r>
              <a:rPr lang="sv-SE" sz="9000" dirty="0"/>
              <a:t>Research infrastructures</a:t>
            </a:r>
            <a:endParaRPr lang="en-GB" sz="9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431235" y="3717235"/>
            <a:ext cx="20987224" cy="9369794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A </a:t>
            </a:r>
            <a:r>
              <a:rPr lang="en-US" sz="6000" b="1" dirty="0"/>
              <a:t>facility </a:t>
            </a:r>
            <a:r>
              <a:rPr lang="en-US" sz="6000" dirty="0"/>
              <a:t>(equipment, installation, database, knowledge collection, services, virtual or other resource) with associated personnel expertise, which is necessary to conduct top quality research.</a:t>
            </a:r>
          </a:p>
          <a:p>
            <a:r>
              <a:rPr lang="en-US" sz="6000" b="1" dirty="0"/>
              <a:t>Local or part </a:t>
            </a:r>
            <a:r>
              <a:rPr lang="en-US" sz="6000" dirty="0"/>
              <a:t>of national or international </a:t>
            </a:r>
            <a:r>
              <a:rPr lang="en-US" sz="6000" dirty="0" smtClean="0"/>
              <a:t>infrastructure</a:t>
            </a:r>
            <a:endParaRPr lang="en-US" sz="6000" dirty="0"/>
          </a:p>
          <a:p>
            <a:r>
              <a:rPr lang="en-US" sz="6000" b="1" dirty="0"/>
              <a:t>Open and accessible to all researchers at LTU on equal </a:t>
            </a:r>
            <a:r>
              <a:rPr lang="en-US" sz="6000" b="1" dirty="0" smtClean="0"/>
              <a:t>terms</a:t>
            </a:r>
          </a:p>
          <a:p>
            <a:r>
              <a:rPr lang="en-US" sz="6000" b="1" dirty="0" smtClean="0"/>
              <a:t>Collaborative environment (internal and external)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83149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39383</TotalTime>
  <Words>715</Words>
  <Application>Microsoft Office PowerPoint</Application>
  <PresentationFormat>Custom</PresentationFormat>
  <Paragraphs>158</Paragraphs>
  <Slides>19</Slides>
  <Notes>6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Calibri</vt:lpstr>
      <vt:lpstr>Montserrat</vt:lpstr>
      <vt:lpstr>Montserrat Light</vt:lpstr>
      <vt:lpstr>Office Theme</vt:lpstr>
      <vt:lpstr>PowerPoint Presentation</vt:lpstr>
      <vt:lpstr>Research infrastructures  &amp; Testbeds  – Are there any differences? </vt:lpstr>
      <vt:lpstr>Research infrastructures &amp; Testbeds  – Are there any differences? </vt:lpstr>
      <vt:lpstr>VR definition: Research Infrastructures in Sweden</vt:lpstr>
      <vt:lpstr>VINNOVA -Testbeds the Swedish concept </vt:lpstr>
      <vt:lpstr>VINNOVA -Testbeds the Swedish concept </vt:lpstr>
      <vt:lpstr>Feedback from a Testbed manager </vt:lpstr>
      <vt:lpstr>Project FOINFRA@LTU2018</vt:lpstr>
      <vt:lpstr>Definition of a LTU Research infrastructures</vt:lpstr>
      <vt:lpstr>General principles: LTU Research infrastructures</vt:lpstr>
      <vt:lpstr>Future LTU organisation</vt:lpstr>
      <vt:lpstr>Avaliable inst lab at LTU</vt:lpstr>
      <vt:lpstr>SRT</vt:lpstr>
      <vt:lpstr>ETS</vt:lpstr>
      <vt:lpstr>TVM</vt:lpstr>
      <vt:lpstr>SBN</vt:lpstr>
      <vt:lpstr>KKL - HLV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Peter Olofsson</dc:creator>
  <cp:keywords/>
  <dc:description/>
  <cp:lastModifiedBy>Margareta Bäckström Lindgren</cp:lastModifiedBy>
  <cp:revision>7020</cp:revision>
  <cp:lastPrinted>2019-02-06T14:53:52Z</cp:lastPrinted>
  <dcterms:created xsi:type="dcterms:W3CDTF">2014-11-12T21:47:38Z</dcterms:created>
  <dcterms:modified xsi:type="dcterms:W3CDTF">2019-09-02T13:00:45Z</dcterms:modified>
  <cp:category/>
</cp:coreProperties>
</file>