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7" r:id="rId3"/>
    <p:sldId id="268" r:id="rId4"/>
    <p:sldId id="269" r:id="rId5"/>
    <p:sldId id="270" r:id="rId6"/>
    <p:sldId id="271" r:id="rId7"/>
    <p:sldId id="281" r:id="rId8"/>
    <p:sldId id="300" r:id="rId9"/>
    <p:sldId id="301" r:id="rId10"/>
    <p:sldId id="275" r:id="rId11"/>
    <p:sldId id="310" r:id="rId12"/>
    <p:sldId id="308" r:id="rId13"/>
    <p:sldId id="302" r:id="rId14"/>
    <p:sldId id="305" r:id="rId15"/>
    <p:sldId id="309" r:id="rId16"/>
    <p:sldId id="277" r:id="rId17"/>
    <p:sldId id="306" r:id="rId18"/>
    <p:sldId id="303" r:id="rId19"/>
    <p:sldId id="307" r:id="rId20"/>
    <p:sldId id="286" r:id="rId21"/>
    <p:sldId id="293" r:id="rId22"/>
    <p:sldId id="294" r:id="rId23"/>
    <p:sldId id="295" r:id="rId24"/>
    <p:sldId id="296" r:id="rId25"/>
    <p:sldId id="297" r:id="rId26"/>
    <p:sldId id="298" r:id="rId27"/>
    <p:sldId id="299" r:id="rId28"/>
  </p:sldIdLst>
  <p:sldSz cx="12192000" cy="6858000"/>
  <p:notesSz cx="6797675" cy="9926638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1851F"/>
    <a:srgbClr val="4472C4"/>
    <a:srgbClr val="1A2E52"/>
    <a:srgbClr val="162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967" autoAdjust="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08D99-2D59-4B89-804E-AA92686A8A04}" type="datetimeFigureOut">
              <a:rPr lang="sv-SE" smtClean="0"/>
              <a:t>2019-09-10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6049E-831C-449E-95EC-9C44CF55D8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4907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12AE-7423-4D86-9DAC-1017F3BE0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ECF3E2-0C80-44AF-A89C-6596C284F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122CD-912E-4699-BCFF-875ED5AF2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6A8-7D03-4669-88DA-3B659C69E437}" type="datetimeFigureOut">
              <a:rPr lang="en-SE" smtClean="0"/>
              <a:t>09/10/2019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9A0D8-6E82-4315-A0DC-F540F89E4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34552-FEC5-4E4D-859A-93E96A418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D45AA-3D46-4223-AA8D-4622C91670E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28045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0D610-4680-4252-A4D4-FC396982D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E98F1-2DA8-461D-8512-7385C761C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373BB-805B-4050-AE23-9A78BF83B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6A8-7D03-4669-88DA-3B659C69E437}" type="datetimeFigureOut">
              <a:rPr lang="en-SE" smtClean="0"/>
              <a:t>09/10/2019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C3645-3992-4AAD-A35D-BD80367EF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B55E-ED0B-48AD-B9AC-59E55FDA4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D45AA-3D46-4223-AA8D-4622C91670E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83212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7DD861-3C6E-413E-88BD-F7F6EFA3F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908F8-7618-43DA-AA8C-9AC6059B4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B97BC-9F44-4730-A1FC-25D72D13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6A8-7D03-4669-88DA-3B659C69E437}" type="datetimeFigureOut">
              <a:rPr lang="en-SE" smtClean="0"/>
              <a:t>09/10/2019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FA70A-B7E1-46E7-94EB-6021427EE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3CEDC-29CD-45C6-93D3-C78CFBD43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D45AA-3D46-4223-AA8D-4622C91670E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31914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74EBC-1206-4529-BE8E-595D44D7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A9E42-7FDD-4CCE-B58F-08F34FCC2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0C79-23E2-408C-8551-1793960E6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6A8-7D03-4669-88DA-3B659C69E437}" type="datetimeFigureOut">
              <a:rPr lang="en-SE" smtClean="0"/>
              <a:t>09/10/2019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1D934-E684-4838-A80D-F4E8D44A5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A401-ECC9-4A0E-8922-379BF89AA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D45AA-3D46-4223-AA8D-4622C91670E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9622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253C5-A89D-435D-907A-D6231A911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29D5C-C947-4C8A-9E8F-A290C002B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35D5E-E53F-4E51-86FF-6FB0499FA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6A8-7D03-4669-88DA-3B659C69E437}" type="datetimeFigureOut">
              <a:rPr lang="en-SE" smtClean="0"/>
              <a:t>09/10/2019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EC151-7659-4C85-99B0-66A2F593D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012CC-7FB7-4CB6-8AEA-DD567571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D45AA-3D46-4223-AA8D-4622C91670E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9137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08A3-078E-480C-A947-8965E9F2A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FD3EC-1924-493B-83F2-BCEEC8ED92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7882F-BE43-4B55-9189-21FBFA947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B0FCF-937A-4B5F-B70D-BB7BDC447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6A8-7D03-4669-88DA-3B659C69E437}" type="datetimeFigureOut">
              <a:rPr lang="en-SE" smtClean="0"/>
              <a:t>09/10/2019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412B06-A37E-460A-8E6A-D9ECF4671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A9C10-5F1A-47F5-9675-FEE45755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D45AA-3D46-4223-AA8D-4622C91670E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85576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D18E7-9FD5-4E46-96C5-8E61F28C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A8A14-39CA-4F54-BD45-D053C5A52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16CE15-5D57-4834-8C53-933AA110C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0F054-CF89-43BB-A96B-359A0C7AB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5F88DD-7DEC-4B4A-A4EB-3D34177686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F68DCD-BE2F-4F72-BF4C-AA36FB141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6A8-7D03-4669-88DA-3B659C69E437}" type="datetimeFigureOut">
              <a:rPr lang="en-SE" smtClean="0"/>
              <a:t>09/10/2019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E032C5-88F2-4A88-8979-32C5B4B4A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1B0745-C970-4665-B7E2-AAE388E56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D45AA-3D46-4223-AA8D-4622C91670E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76433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A96FC-36E4-4BA3-BDD8-4141E06DA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BAAD8-FBB9-452E-8308-BE055620D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6A8-7D03-4669-88DA-3B659C69E437}" type="datetimeFigureOut">
              <a:rPr lang="en-SE" smtClean="0"/>
              <a:t>09/10/2019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59815D-DD67-433E-A197-6010F21EC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4CA8C-56C9-4D5E-929E-DD0A43941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D45AA-3D46-4223-AA8D-4622C91670E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80743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9DFC62-72C7-43D4-B8EA-FD85E342A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6A8-7D03-4669-88DA-3B659C69E437}" type="datetimeFigureOut">
              <a:rPr lang="en-SE" smtClean="0"/>
              <a:t>09/10/2019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19F89E-55C4-4F62-AB81-947A39B32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A7B3B-EF8F-417E-9CC0-84B3ABCC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D45AA-3D46-4223-AA8D-4622C91670E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56391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174BF-F70D-43CA-BFF2-CCD85E52E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4742B-F3D6-413C-8137-6066CD93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6E5BF-7000-4594-9D73-DE0CBB44F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CDFDC-5B1A-461A-B1BB-AD7ABF3FA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6A8-7D03-4669-88DA-3B659C69E437}" type="datetimeFigureOut">
              <a:rPr lang="en-SE" smtClean="0"/>
              <a:t>09/10/2019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8F6EA-898B-43BE-B5C3-E0E7C198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EC656-13E9-4A74-AEA2-4783864A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D45AA-3D46-4223-AA8D-4622C91670E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0582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6C7E-275F-4C0B-917D-36C3FC9B5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0BFF82-49D9-4493-99F1-68F8D9B006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91D6B-8081-45CE-832F-75CE3C8B5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DDE8D-163E-413C-B0F8-55BD44FBB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36A8-7D03-4669-88DA-3B659C69E437}" type="datetimeFigureOut">
              <a:rPr lang="en-SE" smtClean="0"/>
              <a:t>09/10/2019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E7B32-189D-49DD-BF07-2BFFAABF1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9F82F-B2A9-411A-A6E5-E56E24C94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D45AA-3D46-4223-AA8D-4622C91670E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2420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EB034F-11CE-41FD-99D2-1D7DD09E8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716C3-FEBE-47E6-8259-E8347571A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E06FD-6549-4F35-B1EA-9E1B799465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C36A8-7D03-4669-88DA-3B659C69E437}" type="datetimeFigureOut">
              <a:rPr lang="en-SE" smtClean="0"/>
              <a:t>09/10/2019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0A10D-FB14-4EB5-B781-F39D20D73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7C9B5-04AE-47D0-8648-0EE965E27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D45AA-3D46-4223-AA8D-4622C91670E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79428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9C755A2-CC3B-4F06-AC13-840FECCD0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1" y="-748146"/>
            <a:ext cx="12265891" cy="919941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62ED68-10E6-42E6-849B-A8E6A34DB4B0}"/>
              </a:ext>
            </a:extLst>
          </p:cNvPr>
          <p:cNvSpPr txBox="1">
            <a:spLocks/>
          </p:cNvSpPr>
          <p:nvPr/>
        </p:nvSpPr>
        <p:spPr>
          <a:xfrm>
            <a:off x="1801805" y="2437507"/>
            <a:ext cx="8229600" cy="307660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sv-SE" sz="4400" dirty="0" err="1">
                <a:solidFill>
                  <a:schemeClr val="accent2"/>
                </a:solidFill>
              </a:rPr>
              <a:t>Success</a:t>
            </a:r>
            <a:r>
              <a:rPr lang="sv-SE" sz="4400" dirty="0">
                <a:solidFill>
                  <a:prstClr val="white"/>
                </a:solidFill>
              </a:rPr>
              <a:t> </a:t>
            </a:r>
            <a:r>
              <a:rPr lang="sv-SE" sz="4400" dirty="0" err="1">
                <a:solidFill>
                  <a:prstClr val="white"/>
                </a:solidFill>
              </a:rPr>
              <a:t>Factors</a:t>
            </a:r>
            <a:br>
              <a:rPr lang="sv-SE" sz="2800" dirty="0">
                <a:solidFill>
                  <a:prstClr val="white"/>
                </a:solidFill>
              </a:rPr>
            </a:br>
            <a:endParaRPr lang="sv-SE" sz="2800" dirty="0">
              <a:solidFill>
                <a:prstClr val="white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sv-SE" sz="2800" dirty="0">
                <a:solidFill>
                  <a:prstClr val="white"/>
                </a:solidFill>
              </a:rPr>
              <a:t>For </a:t>
            </a:r>
            <a:r>
              <a:rPr lang="sv-SE" sz="2800" dirty="0" err="1">
                <a:solidFill>
                  <a:prstClr val="white"/>
                </a:solidFill>
              </a:rPr>
              <a:t>creating</a:t>
            </a:r>
            <a:r>
              <a:rPr lang="sv-SE" sz="2800" dirty="0">
                <a:solidFill>
                  <a:prstClr val="white"/>
                </a:solidFill>
              </a:rPr>
              <a:t> test beds</a:t>
            </a:r>
          </a:p>
          <a:p>
            <a:pPr algn="ctr" fontAlgn="auto">
              <a:spcAft>
                <a:spcPts val="0"/>
              </a:spcAft>
              <a:defRPr/>
            </a:pPr>
            <a:endParaRPr lang="sv-SE" sz="2800" dirty="0">
              <a:solidFill>
                <a:prstClr val="white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sv-SE" sz="2000" dirty="0">
                <a:solidFill>
                  <a:prstClr val="white"/>
                </a:solidFill>
              </a:rPr>
              <a:t>Lisa Ek &amp; Niklas Grönberg</a:t>
            </a:r>
            <a:br>
              <a:rPr lang="sv-SE" sz="2000" dirty="0">
                <a:solidFill>
                  <a:prstClr val="white"/>
                </a:solidFill>
              </a:rPr>
            </a:br>
            <a:r>
              <a:rPr lang="sv-SE" sz="2000" dirty="0">
                <a:solidFill>
                  <a:prstClr val="white"/>
                </a:solidFill>
              </a:rPr>
              <a:t>LTU Business</a:t>
            </a:r>
          </a:p>
        </p:txBody>
      </p:sp>
    </p:spTree>
    <p:extLst>
      <p:ext uri="{BB962C8B-B14F-4D97-AF65-F5344CB8AC3E}">
        <p14:creationId xmlns:p14="http://schemas.microsoft.com/office/powerpoint/2010/main" val="978769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29D26E51-9009-4A0D-BCF5-5896D58BB39F}"/>
              </a:ext>
            </a:extLst>
          </p:cNvPr>
          <p:cNvSpPr/>
          <p:nvPr/>
        </p:nvSpPr>
        <p:spPr>
          <a:xfrm>
            <a:off x="-2635044" y="-855407"/>
            <a:ext cx="6120000" cy="612000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C6F29EC-1AF2-4CB9-858A-021DC14FFE2A}"/>
              </a:ext>
            </a:extLst>
          </p:cNvPr>
          <p:cNvSpPr txBox="1"/>
          <p:nvPr/>
        </p:nvSpPr>
        <p:spPr>
          <a:xfrm>
            <a:off x="127821" y="1789472"/>
            <a:ext cx="2949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>
                <a:solidFill>
                  <a:schemeClr val="bg1"/>
                </a:solidFill>
              </a:rPr>
              <a:t>No pain, no </a:t>
            </a:r>
            <a:r>
              <a:rPr lang="sv-SE" sz="4000" b="1" dirty="0" err="1">
                <a:solidFill>
                  <a:schemeClr val="bg1"/>
                </a:solidFill>
              </a:rPr>
              <a:t>gain</a:t>
            </a:r>
            <a:endParaRPr lang="sv-SE" sz="4000" b="1" dirty="0">
              <a:solidFill>
                <a:schemeClr val="bg1"/>
              </a:solidFill>
            </a:endParaRP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A115D157-6CAE-46DD-A5BF-4EBECE22171E}"/>
              </a:ext>
            </a:extLst>
          </p:cNvPr>
          <p:cNvSpPr txBox="1">
            <a:spLocks/>
          </p:cNvSpPr>
          <p:nvPr/>
        </p:nvSpPr>
        <p:spPr>
          <a:xfrm>
            <a:off x="3716594" y="602900"/>
            <a:ext cx="8311283" cy="53457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800" b="0" dirty="0">
                <a:solidFill>
                  <a:prstClr val="white"/>
                </a:solidFill>
              </a:rPr>
              <a:t>The basics: </a:t>
            </a:r>
            <a:r>
              <a:rPr lang="en-US" sz="2800" b="0" dirty="0">
                <a:solidFill>
                  <a:schemeClr val="accent2"/>
                </a:solidFill>
              </a:rPr>
              <a:t>you need ’customers’ to survive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Breaking peoples’ habits are hard, how can you make them change? </a:t>
            </a:r>
            <a:r>
              <a:rPr lang="en-US" sz="2000" dirty="0">
                <a:solidFill>
                  <a:prstClr val="white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accent2"/>
                </a:solidFill>
                <a:sym typeface="Wingdings" panose="05000000000000000000" pitchFamily="2" charset="2"/>
              </a:rPr>
              <a:t>find their pain points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Organizations that succeed with identifying pain points are 28 % more likely to close a sale¹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Classic </a:t>
            </a:r>
            <a:r>
              <a:rPr lang="en-US" sz="2000" dirty="0">
                <a:solidFill>
                  <a:schemeClr val="accent2"/>
                </a:solidFill>
              </a:rPr>
              <a:t>test and demo pain points</a:t>
            </a:r>
            <a:r>
              <a:rPr lang="en-US" sz="2000" dirty="0">
                <a:solidFill>
                  <a:prstClr val="white"/>
                </a:solidFill>
              </a:rPr>
              <a:t>: waiting time, high costs, low quality, remote locations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So how do you find the pain points? </a:t>
            </a:r>
            <a:r>
              <a:rPr lang="en-US" sz="2000" dirty="0">
                <a:solidFill>
                  <a:schemeClr val="accent2"/>
                </a:solidFill>
              </a:rPr>
              <a:t>You ask!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an art form!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different customer segments --&lt; are there new? How can trends and regulations help?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customers, potential customers, lost customers, your own organization, industry experts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Sometimes you need to </a:t>
            </a:r>
            <a:r>
              <a:rPr lang="en-US" sz="2000" dirty="0">
                <a:solidFill>
                  <a:schemeClr val="accent2"/>
                </a:solidFill>
              </a:rPr>
              <a:t>ask bluntly </a:t>
            </a:r>
            <a:r>
              <a:rPr lang="en-US" sz="2000" dirty="0">
                <a:solidFill>
                  <a:prstClr val="white"/>
                </a:solidFill>
              </a:rPr>
              <a:t>– “what are you willing to pay”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Expression of interest, letters-of-intent etc. are not good enough</a:t>
            </a:r>
            <a:endParaRPr lang="en-US" sz="1800" b="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200" dirty="0">
              <a:solidFill>
                <a:prstClr val="white"/>
              </a:solidFill>
              <a:sym typeface="Wingdings" panose="05000000000000000000" pitchFamily="2" charset="2"/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200" dirty="0">
              <a:solidFill>
                <a:prstClr val="white"/>
              </a:solidFill>
            </a:endParaRPr>
          </a:p>
        </p:txBody>
      </p:sp>
      <p:pic>
        <p:nvPicPr>
          <p:cNvPr id="45" name="Bildobjekt 44">
            <a:extLst>
              <a:ext uri="{FF2B5EF4-FFF2-40B4-BE49-F238E27FC236}">
                <a16:creationId xmlns:a16="http://schemas.microsoft.com/office/drawing/2014/main" id="{36FAD42B-1FA4-4FE5-9AEA-02AB487C1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05" y="5561716"/>
            <a:ext cx="5769151" cy="1143883"/>
          </a:xfrm>
          <a:prstGeom prst="rect">
            <a:avLst/>
          </a:prstGeom>
        </p:spPr>
      </p:pic>
      <p:sp>
        <p:nvSpPr>
          <p:cNvPr id="46" name="Rektangel 45">
            <a:extLst>
              <a:ext uri="{FF2B5EF4-FFF2-40B4-BE49-F238E27FC236}">
                <a16:creationId xmlns:a16="http://schemas.microsoft.com/office/drawing/2014/main" id="{523DC2A2-8A04-4488-9DF8-08AC37C7FB46}"/>
              </a:ext>
            </a:extLst>
          </p:cNvPr>
          <p:cNvSpPr/>
          <p:nvPr/>
        </p:nvSpPr>
        <p:spPr>
          <a:xfrm>
            <a:off x="3313471" y="5591213"/>
            <a:ext cx="3937820" cy="1143883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BCB626B5-55C3-4530-8715-DE3BAAF4D597}"/>
              </a:ext>
            </a:extLst>
          </p:cNvPr>
          <p:cNvSpPr/>
          <p:nvPr/>
        </p:nvSpPr>
        <p:spPr>
          <a:xfrm>
            <a:off x="39331" y="5397910"/>
            <a:ext cx="2359740" cy="1381430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EFDE83C-2D36-4331-AE55-2397E995EC70}"/>
              </a:ext>
            </a:extLst>
          </p:cNvPr>
          <p:cNvSpPr txBox="1"/>
          <p:nvPr/>
        </p:nvSpPr>
        <p:spPr>
          <a:xfrm>
            <a:off x="9337726" y="6621193"/>
            <a:ext cx="4188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bg1"/>
                </a:solidFill>
              </a:rPr>
              <a:t>¹ </a:t>
            </a:r>
            <a:r>
              <a:rPr lang="sv-SE" sz="1050" dirty="0" err="1">
                <a:solidFill>
                  <a:schemeClr val="bg1"/>
                </a:solidFill>
              </a:rPr>
              <a:t>Salesforce</a:t>
            </a:r>
            <a:r>
              <a:rPr lang="sv-SE" sz="1050" dirty="0">
                <a:solidFill>
                  <a:schemeClr val="bg1"/>
                </a:solidFill>
              </a:rPr>
              <a:t> Work.com and The TAS Group </a:t>
            </a:r>
            <a:r>
              <a:rPr lang="sv-SE" sz="1050" dirty="0" err="1">
                <a:solidFill>
                  <a:schemeClr val="bg1"/>
                </a:solidFill>
              </a:rPr>
              <a:t>report</a:t>
            </a:r>
            <a:endParaRPr lang="sv-SE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0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29D26E51-9009-4A0D-BCF5-5896D58BB39F}"/>
              </a:ext>
            </a:extLst>
          </p:cNvPr>
          <p:cNvSpPr/>
          <p:nvPr/>
        </p:nvSpPr>
        <p:spPr>
          <a:xfrm>
            <a:off x="-2635044" y="-855407"/>
            <a:ext cx="6120000" cy="612000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C6F29EC-1AF2-4CB9-858A-021DC14FFE2A}"/>
              </a:ext>
            </a:extLst>
          </p:cNvPr>
          <p:cNvSpPr txBox="1"/>
          <p:nvPr/>
        </p:nvSpPr>
        <p:spPr>
          <a:xfrm>
            <a:off x="127821" y="1789472"/>
            <a:ext cx="2949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>
                <a:solidFill>
                  <a:schemeClr val="bg1"/>
                </a:solidFill>
              </a:rPr>
              <a:t>No pain, no </a:t>
            </a:r>
            <a:r>
              <a:rPr lang="sv-SE" sz="4000" b="1" dirty="0" err="1">
                <a:solidFill>
                  <a:schemeClr val="bg1"/>
                </a:solidFill>
              </a:rPr>
              <a:t>gain</a:t>
            </a:r>
            <a:endParaRPr lang="sv-SE" sz="4000" b="1" dirty="0">
              <a:solidFill>
                <a:schemeClr val="bg1"/>
              </a:solidFill>
            </a:endParaRP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A115D157-6CAE-46DD-A5BF-4EBECE22171E}"/>
              </a:ext>
            </a:extLst>
          </p:cNvPr>
          <p:cNvSpPr txBox="1">
            <a:spLocks/>
          </p:cNvSpPr>
          <p:nvPr/>
        </p:nvSpPr>
        <p:spPr>
          <a:xfrm>
            <a:off x="3716594" y="602900"/>
            <a:ext cx="7993625" cy="53457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rgbClr val="E1851F"/>
                </a:solidFill>
              </a:rPr>
              <a:t>Example: </a:t>
            </a:r>
            <a:r>
              <a:rPr lang="en-US" sz="2800" b="0" dirty="0">
                <a:solidFill>
                  <a:schemeClr val="bg1"/>
                </a:solidFill>
              </a:rPr>
              <a:t>Open pit and mining processing plant</a:t>
            </a:r>
          </a:p>
        </p:txBody>
      </p:sp>
      <p:pic>
        <p:nvPicPr>
          <p:cNvPr id="45" name="Bildobjekt 44">
            <a:extLst>
              <a:ext uri="{FF2B5EF4-FFF2-40B4-BE49-F238E27FC236}">
                <a16:creationId xmlns:a16="http://schemas.microsoft.com/office/drawing/2014/main" id="{36FAD42B-1FA4-4FE5-9AEA-02AB487C1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05" y="5561716"/>
            <a:ext cx="5769151" cy="1143883"/>
          </a:xfrm>
          <a:prstGeom prst="rect">
            <a:avLst/>
          </a:prstGeom>
        </p:spPr>
      </p:pic>
      <p:sp>
        <p:nvSpPr>
          <p:cNvPr id="46" name="Rektangel 45">
            <a:extLst>
              <a:ext uri="{FF2B5EF4-FFF2-40B4-BE49-F238E27FC236}">
                <a16:creationId xmlns:a16="http://schemas.microsoft.com/office/drawing/2014/main" id="{523DC2A2-8A04-4488-9DF8-08AC37C7FB46}"/>
              </a:ext>
            </a:extLst>
          </p:cNvPr>
          <p:cNvSpPr/>
          <p:nvPr/>
        </p:nvSpPr>
        <p:spPr>
          <a:xfrm>
            <a:off x="3313471" y="5456903"/>
            <a:ext cx="3937820" cy="1278194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BCB626B5-55C3-4530-8715-DE3BAAF4D597}"/>
              </a:ext>
            </a:extLst>
          </p:cNvPr>
          <p:cNvSpPr/>
          <p:nvPr/>
        </p:nvSpPr>
        <p:spPr>
          <a:xfrm>
            <a:off x="39331" y="5397910"/>
            <a:ext cx="2359740" cy="1381430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E2A78CD-0AA0-4D28-B637-5EA4BD6AE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433" y="3027525"/>
            <a:ext cx="2375896" cy="154531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B85F738-9F90-45FB-B37A-A219A42F9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399" y="3091324"/>
            <a:ext cx="3846512" cy="1500341"/>
          </a:xfrm>
          <a:prstGeom prst="rect">
            <a:avLst/>
          </a:prstGeom>
        </p:spPr>
      </p:pic>
      <p:sp>
        <p:nvSpPr>
          <p:cNvPr id="7" name="Likbent triangel 6">
            <a:extLst>
              <a:ext uri="{FF2B5EF4-FFF2-40B4-BE49-F238E27FC236}">
                <a16:creationId xmlns:a16="http://schemas.microsoft.com/office/drawing/2014/main" id="{E21EB4FE-EA2C-47AA-BE97-4E2ACF7D63FE}"/>
              </a:ext>
            </a:extLst>
          </p:cNvPr>
          <p:cNvSpPr/>
          <p:nvPr/>
        </p:nvSpPr>
        <p:spPr>
          <a:xfrm rot="5400000">
            <a:off x="6113208" y="3566654"/>
            <a:ext cx="1460088" cy="501445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33DF604-0DE9-4966-AE25-129CF8C90695}"/>
              </a:ext>
            </a:extLst>
          </p:cNvPr>
          <p:cNvSpPr/>
          <p:nvPr/>
        </p:nvSpPr>
        <p:spPr>
          <a:xfrm>
            <a:off x="3834581" y="2192594"/>
            <a:ext cx="2438400" cy="43261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Customer</a:t>
            </a:r>
            <a:r>
              <a:rPr lang="sv-SE" dirty="0"/>
              <a:t> </a:t>
            </a:r>
            <a:r>
              <a:rPr lang="sv-SE" dirty="0" err="1"/>
              <a:t>segmentation</a:t>
            </a:r>
            <a:endParaRPr lang="sv-SE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5892CF3-0046-483C-9124-F50BE2CB93BA}"/>
              </a:ext>
            </a:extLst>
          </p:cNvPr>
          <p:cNvSpPr/>
          <p:nvPr/>
        </p:nvSpPr>
        <p:spPr>
          <a:xfrm>
            <a:off x="7502014" y="2192594"/>
            <a:ext cx="3834580" cy="43261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Interview</a:t>
            </a:r>
            <a:r>
              <a:rPr lang="sv-SE" dirty="0"/>
              <a:t> score </a:t>
            </a:r>
            <a:r>
              <a:rPr lang="sv-SE" dirty="0" err="1"/>
              <a:t>sheet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7756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29D26E51-9009-4A0D-BCF5-5896D58BB39F}"/>
              </a:ext>
            </a:extLst>
          </p:cNvPr>
          <p:cNvSpPr/>
          <p:nvPr/>
        </p:nvSpPr>
        <p:spPr>
          <a:xfrm>
            <a:off x="-2635044" y="-855407"/>
            <a:ext cx="6120000" cy="612000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C6F29EC-1AF2-4CB9-858A-021DC14FFE2A}"/>
              </a:ext>
            </a:extLst>
          </p:cNvPr>
          <p:cNvSpPr txBox="1"/>
          <p:nvPr/>
        </p:nvSpPr>
        <p:spPr>
          <a:xfrm>
            <a:off x="127821" y="1789472"/>
            <a:ext cx="2949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>
                <a:solidFill>
                  <a:schemeClr val="bg1"/>
                </a:solidFill>
              </a:rPr>
              <a:t>No pain, no </a:t>
            </a:r>
            <a:r>
              <a:rPr lang="sv-SE" sz="4000" b="1" dirty="0" err="1">
                <a:solidFill>
                  <a:schemeClr val="bg1"/>
                </a:solidFill>
              </a:rPr>
              <a:t>gain</a:t>
            </a:r>
            <a:endParaRPr lang="sv-SE" sz="4000" b="1" dirty="0">
              <a:solidFill>
                <a:schemeClr val="bg1"/>
              </a:solidFill>
            </a:endParaRP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A115D157-6CAE-46DD-A5BF-4EBECE22171E}"/>
              </a:ext>
            </a:extLst>
          </p:cNvPr>
          <p:cNvSpPr txBox="1">
            <a:spLocks/>
          </p:cNvSpPr>
          <p:nvPr/>
        </p:nvSpPr>
        <p:spPr>
          <a:xfrm>
            <a:off x="3716594" y="602900"/>
            <a:ext cx="7993625" cy="53457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rgbClr val="E1851F"/>
                </a:solidFill>
              </a:rPr>
              <a:t>Example: </a:t>
            </a:r>
            <a:r>
              <a:rPr lang="en-US" sz="2800" b="0" dirty="0">
                <a:solidFill>
                  <a:schemeClr val="bg1"/>
                </a:solidFill>
              </a:rPr>
              <a:t>Integrated test organization within mining</a:t>
            </a:r>
          </a:p>
        </p:txBody>
      </p:sp>
      <p:pic>
        <p:nvPicPr>
          <p:cNvPr id="45" name="Bildobjekt 44">
            <a:extLst>
              <a:ext uri="{FF2B5EF4-FFF2-40B4-BE49-F238E27FC236}">
                <a16:creationId xmlns:a16="http://schemas.microsoft.com/office/drawing/2014/main" id="{36FAD42B-1FA4-4FE5-9AEA-02AB487C1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05" y="5561716"/>
            <a:ext cx="5769151" cy="1143883"/>
          </a:xfrm>
          <a:prstGeom prst="rect">
            <a:avLst/>
          </a:prstGeom>
        </p:spPr>
      </p:pic>
      <p:sp>
        <p:nvSpPr>
          <p:cNvPr id="46" name="Rektangel 45">
            <a:extLst>
              <a:ext uri="{FF2B5EF4-FFF2-40B4-BE49-F238E27FC236}">
                <a16:creationId xmlns:a16="http://schemas.microsoft.com/office/drawing/2014/main" id="{523DC2A2-8A04-4488-9DF8-08AC37C7FB46}"/>
              </a:ext>
            </a:extLst>
          </p:cNvPr>
          <p:cNvSpPr/>
          <p:nvPr/>
        </p:nvSpPr>
        <p:spPr>
          <a:xfrm>
            <a:off x="3313471" y="5456903"/>
            <a:ext cx="3937820" cy="1278194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BCB626B5-55C3-4530-8715-DE3BAAF4D597}"/>
              </a:ext>
            </a:extLst>
          </p:cNvPr>
          <p:cNvSpPr/>
          <p:nvPr/>
        </p:nvSpPr>
        <p:spPr>
          <a:xfrm>
            <a:off x="39331" y="5397910"/>
            <a:ext cx="2359740" cy="1381430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26" name="Picture 2" descr="Bildresultat fÃ¶r mining innovation">
            <a:extLst>
              <a:ext uri="{FF2B5EF4-FFF2-40B4-BE49-F238E27FC236}">
                <a16:creationId xmlns:a16="http://schemas.microsoft.com/office/drawing/2014/main" id="{0E53E535-5DF3-41FA-AEB2-C3CBDAD5C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710" y="2105332"/>
            <a:ext cx="6098458" cy="304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242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29D26E51-9009-4A0D-BCF5-5896D58BB39F}"/>
              </a:ext>
            </a:extLst>
          </p:cNvPr>
          <p:cNvSpPr/>
          <p:nvPr/>
        </p:nvSpPr>
        <p:spPr>
          <a:xfrm>
            <a:off x="-2635044" y="-855407"/>
            <a:ext cx="6120000" cy="612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C6F29EC-1AF2-4CB9-858A-021DC14FFE2A}"/>
              </a:ext>
            </a:extLst>
          </p:cNvPr>
          <p:cNvSpPr txBox="1"/>
          <p:nvPr/>
        </p:nvSpPr>
        <p:spPr>
          <a:xfrm>
            <a:off x="-29492" y="1661652"/>
            <a:ext cx="3136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>
                <a:solidFill>
                  <a:schemeClr val="bg1"/>
                </a:solidFill>
              </a:rPr>
              <a:t>Check </a:t>
            </a:r>
            <a:r>
              <a:rPr lang="sv-SE" sz="4000" b="1" dirty="0" err="1">
                <a:solidFill>
                  <a:schemeClr val="bg1"/>
                </a:solidFill>
              </a:rPr>
              <a:t>out</a:t>
            </a:r>
            <a:r>
              <a:rPr lang="sv-SE" sz="4000" b="1" dirty="0">
                <a:solidFill>
                  <a:schemeClr val="bg1"/>
                </a:solidFill>
              </a:rPr>
              <a:t> the </a:t>
            </a:r>
            <a:r>
              <a:rPr lang="sv-SE" sz="4000" b="1" dirty="0" err="1">
                <a:solidFill>
                  <a:schemeClr val="bg1"/>
                </a:solidFill>
              </a:rPr>
              <a:t>competition</a:t>
            </a:r>
            <a:endParaRPr lang="sv-SE" sz="4000" b="1" dirty="0">
              <a:solidFill>
                <a:schemeClr val="bg1"/>
              </a:solidFill>
            </a:endParaRP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A115D157-6CAE-46DD-A5BF-4EBECE22171E}"/>
              </a:ext>
            </a:extLst>
          </p:cNvPr>
          <p:cNvSpPr txBox="1">
            <a:spLocks/>
          </p:cNvSpPr>
          <p:nvPr/>
        </p:nvSpPr>
        <p:spPr>
          <a:xfrm>
            <a:off x="3707296" y="596348"/>
            <a:ext cx="8203599" cy="5168348"/>
          </a:xfrm>
          <a:prstGeom prst="rect">
            <a:avLst/>
          </a:prstGeom>
        </p:spPr>
        <p:txBody>
          <a:bodyPr anchor="t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b="0" dirty="0">
                <a:solidFill>
                  <a:prstClr val="white"/>
                </a:solidFill>
              </a:rPr>
              <a:t>Understand the competitive landscape and find your position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E1851F"/>
                </a:solidFill>
              </a:rPr>
              <a:t>There is always competition </a:t>
            </a:r>
            <a:r>
              <a:rPr lang="en-US" sz="2400" dirty="0">
                <a:solidFill>
                  <a:prstClr val="white"/>
                </a:solidFill>
              </a:rPr>
              <a:t>– </a:t>
            </a:r>
            <a:r>
              <a:rPr lang="en-US" sz="2400" b="0" dirty="0">
                <a:solidFill>
                  <a:prstClr val="white"/>
                </a:solidFill>
              </a:rPr>
              <a:t>the trick is to find the sweet spot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competition, indirect competition and common practice [which sometimes is not conducting any tests at all]</a:t>
            </a:r>
          </a:p>
          <a:p>
            <a:pPr lvl="1">
              <a:defRPr/>
            </a:pPr>
            <a:endParaRPr lang="en-US" sz="21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Having a </a:t>
            </a:r>
            <a:r>
              <a:rPr lang="en-US" sz="2400" dirty="0">
                <a:solidFill>
                  <a:srgbClr val="E1851F"/>
                </a:solidFill>
              </a:rPr>
              <a:t>structured process </a:t>
            </a:r>
            <a:r>
              <a:rPr lang="en-US" sz="2400" dirty="0">
                <a:solidFill>
                  <a:prstClr val="white"/>
                </a:solidFill>
              </a:rPr>
              <a:t>will help in focusing your effort where it really matters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how the target segments currently solve their needs - what is most important? 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advantages and disadvantages of current solutions?</a:t>
            </a:r>
          </a:p>
          <a:p>
            <a:pPr marL="971550" lvl="1" indent="-514350">
              <a:buFont typeface="+mj-lt"/>
              <a:buAutoNum type="arabicPeriod"/>
              <a:defRPr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  <a:defRPr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  <a:defRPr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any un-met needs that we can serve and/or are there weak points where we could have competitive advantages?</a:t>
            </a:r>
          </a:p>
          <a:p>
            <a:pPr lvl="1">
              <a:defRPr/>
            </a:pPr>
            <a:endParaRPr lang="en-US" dirty="0">
              <a:solidFill>
                <a:prstClr val="white"/>
              </a:solidFill>
            </a:endParaRPr>
          </a:p>
          <a:p>
            <a:pPr lvl="1">
              <a:defRPr/>
            </a:pPr>
            <a:r>
              <a:rPr lang="en-US" sz="2400" dirty="0">
                <a:solidFill>
                  <a:prstClr val="white"/>
                </a:solidFill>
              </a:rPr>
              <a:t> 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E1851F"/>
                </a:solidFill>
              </a:rPr>
              <a:t>Remember: </a:t>
            </a:r>
            <a:r>
              <a:rPr lang="en-US" sz="2400" b="0" dirty="0">
                <a:solidFill>
                  <a:prstClr val="white"/>
                </a:solidFill>
              </a:rPr>
              <a:t>You don’t have to be best at everything, but you need to be different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b="0" dirty="0">
              <a:solidFill>
                <a:prstClr val="white"/>
              </a:solidFill>
            </a:endParaRP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b="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prstClr val="white"/>
              </a:solidFill>
              <a:sym typeface="Wingdings" panose="05000000000000000000" pitchFamily="2" charset="2"/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sv-SE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sv-SE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5" name="Bildobjekt 44">
            <a:extLst>
              <a:ext uri="{FF2B5EF4-FFF2-40B4-BE49-F238E27FC236}">
                <a16:creationId xmlns:a16="http://schemas.microsoft.com/office/drawing/2014/main" id="{39A2D276-AB4E-4F70-9F26-D9805967C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05" y="5561716"/>
            <a:ext cx="5769151" cy="1143883"/>
          </a:xfrm>
          <a:prstGeom prst="rect">
            <a:avLst/>
          </a:prstGeom>
        </p:spPr>
      </p:pic>
      <p:sp>
        <p:nvSpPr>
          <p:cNvPr id="46" name="Rektangel 45">
            <a:extLst>
              <a:ext uri="{FF2B5EF4-FFF2-40B4-BE49-F238E27FC236}">
                <a16:creationId xmlns:a16="http://schemas.microsoft.com/office/drawing/2014/main" id="{7A7F92EC-4BDE-4FB8-BFB3-DD855DB9A9CE}"/>
              </a:ext>
            </a:extLst>
          </p:cNvPr>
          <p:cNvSpPr/>
          <p:nvPr/>
        </p:nvSpPr>
        <p:spPr>
          <a:xfrm>
            <a:off x="4286865" y="5655365"/>
            <a:ext cx="2964426" cy="1079732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A25CC5EE-576B-4EAF-B956-807DEB381E6A}"/>
              </a:ext>
            </a:extLst>
          </p:cNvPr>
          <p:cNvSpPr/>
          <p:nvPr/>
        </p:nvSpPr>
        <p:spPr>
          <a:xfrm>
            <a:off x="39330" y="5397910"/>
            <a:ext cx="3323301" cy="1381430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D50C4A1-F5C2-4149-A5EA-F837BE1FFC03}"/>
              </a:ext>
            </a:extLst>
          </p:cNvPr>
          <p:cNvSpPr/>
          <p:nvPr/>
        </p:nvSpPr>
        <p:spPr>
          <a:xfrm rot="10800000">
            <a:off x="4703843" y="3707295"/>
            <a:ext cx="5114774" cy="198784"/>
          </a:xfrm>
          <a:prstGeom prst="triangle">
            <a:avLst/>
          </a:prstGeom>
          <a:solidFill>
            <a:srgbClr val="E18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0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29D26E51-9009-4A0D-BCF5-5896D58BB39F}"/>
              </a:ext>
            </a:extLst>
          </p:cNvPr>
          <p:cNvSpPr/>
          <p:nvPr/>
        </p:nvSpPr>
        <p:spPr>
          <a:xfrm>
            <a:off x="-2635044" y="-855407"/>
            <a:ext cx="6120000" cy="612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C6F29EC-1AF2-4CB9-858A-021DC14FFE2A}"/>
              </a:ext>
            </a:extLst>
          </p:cNvPr>
          <p:cNvSpPr txBox="1"/>
          <p:nvPr/>
        </p:nvSpPr>
        <p:spPr>
          <a:xfrm>
            <a:off x="-29492" y="1661652"/>
            <a:ext cx="3136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>
                <a:solidFill>
                  <a:schemeClr val="bg1"/>
                </a:solidFill>
              </a:rPr>
              <a:t>Check </a:t>
            </a:r>
            <a:r>
              <a:rPr lang="sv-SE" sz="4000" b="1" dirty="0" err="1">
                <a:solidFill>
                  <a:schemeClr val="bg1"/>
                </a:solidFill>
              </a:rPr>
              <a:t>out</a:t>
            </a:r>
            <a:r>
              <a:rPr lang="sv-SE" sz="4000" b="1" dirty="0">
                <a:solidFill>
                  <a:schemeClr val="bg1"/>
                </a:solidFill>
              </a:rPr>
              <a:t> the </a:t>
            </a:r>
            <a:r>
              <a:rPr lang="sv-SE" sz="4000" b="1" dirty="0" err="1">
                <a:solidFill>
                  <a:schemeClr val="bg1"/>
                </a:solidFill>
              </a:rPr>
              <a:t>competition</a:t>
            </a:r>
            <a:endParaRPr lang="sv-SE" sz="4000" b="1" dirty="0">
              <a:solidFill>
                <a:schemeClr val="bg1"/>
              </a:solidFill>
            </a:endParaRPr>
          </a:p>
        </p:txBody>
      </p:sp>
      <p:pic>
        <p:nvPicPr>
          <p:cNvPr id="45" name="Bildobjekt 44">
            <a:extLst>
              <a:ext uri="{FF2B5EF4-FFF2-40B4-BE49-F238E27FC236}">
                <a16:creationId xmlns:a16="http://schemas.microsoft.com/office/drawing/2014/main" id="{39A2D276-AB4E-4F70-9F26-D9805967C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05" y="5561716"/>
            <a:ext cx="5769151" cy="1143883"/>
          </a:xfrm>
          <a:prstGeom prst="rect">
            <a:avLst/>
          </a:prstGeom>
        </p:spPr>
      </p:pic>
      <p:sp>
        <p:nvSpPr>
          <p:cNvPr id="46" name="Rektangel 45">
            <a:extLst>
              <a:ext uri="{FF2B5EF4-FFF2-40B4-BE49-F238E27FC236}">
                <a16:creationId xmlns:a16="http://schemas.microsoft.com/office/drawing/2014/main" id="{7A7F92EC-4BDE-4FB8-BFB3-DD855DB9A9CE}"/>
              </a:ext>
            </a:extLst>
          </p:cNvPr>
          <p:cNvSpPr/>
          <p:nvPr/>
        </p:nvSpPr>
        <p:spPr>
          <a:xfrm>
            <a:off x="4286865" y="5655365"/>
            <a:ext cx="2964426" cy="1079732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A25CC5EE-576B-4EAF-B956-807DEB381E6A}"/>
              </a:ext>
            </a:extLst>
          </p:cNvPr>
          <p:cNvSpPr/>
          <p:nvPr/>
        </p:nvSpPr>
        <p:spPr>
          <a:xfrm>
            <a:off x="39330" y="5397910"/>
            <a:ext cx="3323301" cy="1381430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4129AE-3078-428C-8F89-99E31199AA88}"/>
              </a:ext>
            </a:extLst>
          </p:cNvPr>
          <p:cNvSpPr txBox="1">
            <a:spLocks/>
          </p:cNvSpPr>
          <p:nvPr/>
        </p:nvSpPr>
        <p:spPr>
          <a:xfrm>
            <a:off x="3716594" y="602900"/>
            <a:ext cx="8259096" cy="53457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rgbClr val="E1851F"/>
                </a:solidFill>
              </a:rPr>
              <a:t>Example: </a:t>
            </a:r>
            <a:r>
              <a:rPr lang="en-US" sz="2800" b="0" dirty="0">
                <a:solidFill>
                  <a:schemeClr val="bg1"/>
                </a:solidFill>
              </a:rPr>
              <a:t>The competition of a test site for construction and tunneling</a:t>
            </a:r>
          </a:p>
          <a:p>
            <a:pPr fontAlgn="auto">
              <a:spcAft>
                <a:spcPts val="0"/>
              </a:spcAft>
              <a:defRPr/>
            </a:pPr>
            <a:endParaRPr lang="en-US" sz="2800" b="0" dirty="0">
              <a:solidFill>
                <a:schemeClr val="bg1"/>
              </a:solidFill>
            </a:endParaRP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How are construction companies testing new innovations to increase their efficiency?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srgbClr val="E1851F"/>
                </a:solidFill>
                <a:sym typeface="Wingdings" panose="05000000000000000000" pitchFamily="2" charset="2"/>
              </a:rPr>
              <a:t>	</a:t>
            </a:r>
            <a:r>
              <a:rPr lang="en-US" sz="2000" dirty="0">
                <a:solidFill>
                  <a:srgbClr val="E1851F"/>
                </a:solidFill>
              </a:rPr>
              <a:t> In their own current projects – focusing on method and process</a:t>
            </a:r>
          </a:p>
          <a:p>
            <a:pPr fontAlgn="auto">
              <a:spcAft>
                <a:spcPts val="0"/>
              </a:spcAft>
              <a:defRPr/>
            </a:pPr>
            <a:endParaRPr lang="en-US" sz="2000" dirty="0">
              <a:solidFill>
                <a:srgbClr val="E1851F"/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So, are there any areas where external tests are needed?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srgbClr val="E1851F"/>
                </a:solidFill>
                <a:sym typeface="Wingdings" panose="05000000000000000000" pitchFamily="2" charset="2"/>
              </a:rPr>
              <a:t>	</a:t>
            </a:r>
            <a:r>
              <a:rPr lang="en-US" sz="2000" dirty="0">
                <a:solidFill>
                  <a:srgbClr val="E1851F"/>
                </a:solidFill>
              </a:rPr>
              <a:t> Immature innovations needs to be tested in challenging areas</a:t>
            </a:r>
          </a:p>
          <a:p>
            <a:pPr fontAlgn="auto">
              <a:spcAft>
                <a:spcPts val="0"/>
              </a:spcAft>
              <a:defRPr/>
            </a:pPr>
            <a:endParaRPr lang="en-US" sz="2000" dirty="0">
              <a:solidFill>
                <a:srgbClr val="E1851F"/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How is this solved today?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srgbClr val="E1851F"/>
                </a:solidFill>
                <a:sym typeface="Wingdings" panose="05000000000000000000" pitchFamily="2" charset="2"/>
              </a:rPr>
              <a:t>	</a:t>
            </a:r>
            <a:r>
              <a:rPr lang="en-US" sz="2000" dirty="0">
                <a:solidFill>
                  <a:srgbClr val="E1851F"/>
                </a:solidFill>
              </a:rPr>
              <a:t> Mainly lab-scale tests performed in joint research projects</a:t>
            </a:r>
          </a:p>
          <a:p>
            <a:pPr fontAlgn="auto">
              <a:spcAft>
                <a:spcPts val="0"/>
              </a:spcAft>
              <a:defRPr/>
            </a:pPr>
            <a:endParaRPr lang="en-US" sz="2000" dirty="0">
              <a:solidFill>
                <a:srgbClr val="E1851F"/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Can we bridge lab-scale and operational environments with our site?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srgbClr val="E1851F"/>
                </a:solidFill>
                <a:sym typeface="Wingdings" panose="05000000000000000000" pitchFamily="2" charset="2"/>
              </a:rPr>
              <a:t>	</a:t>
            </a:r>
            <a:r>
              <a:rPr lang="en-US" sz="2000" dirty="0">
                <a:solidFill>
                  <a:srgbClr val="E1851F"/>
                </a:solidFill>
              </a:rPr>
              <a:t> Yes, albeit for small volumes for now, it would be unique in Sweden</a:t>
            </a:r>
            <a:endParaRPr lang="en-US" sz="20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39294F-FB2D-431F-B065-1489A3829B14}"/>
              </a:ext>
            </a:extLst>
          </p:cNvPr>
          <p:cNvSpPr txBox="1"/>
          <p:nvPr/>
        </p:nvSpPr>
        <p:spPr>
          <a:xfrm>
            <a:off x="10776858" y="116784"/>
            <a:ext cx="130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[Sanitized]</a:t>
            </a:r>
          </a:p>
        </p:txBody>
      </p:sp>
      <p:sp>
        <p:nvSpPr>
          <p:cNvPr id="5" name="AutoShape 2" descr="Bildresultat fÃ¶r tunneling icon">
            <a:extLst>
              <a:ext uri="{FF2B5EF4-FFF2-40B4-BE49-F238E27FC236}">
                <a16:creationId xmlns:a16="http://schemas.microsoft.com/office/drawing/2014/main" id="{82CC5719-D913-4663-BCC0-11A72A9CAC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Bildresultat fÃ¶r tunneling icon">
            <a:extLst>
              <a:ext uri="{FF2B5EF4-FFF2-40B4-BE49-F238E27FC236}">
                <a16:creationId xmlns:a16="http://schemas.microsoft.com/office/drawing/2014/main" id="{B121EE30-4855-49E8-9B2E-AF13B7370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301" y="1042786"/>
            <a:ext cx="637750" cy="63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29D26E51-9009-4A0D-BCF5-5896D58BB39F}"/>
              </a:ext>
            </a:extLst>
          </p:cNvPr>
          <p:cNvSpPr/>
          <p:nvPr/>
        </p:nvSpPr>
        <p:spPr>
          <a:xfrm>
            <a:off x="-2635044" y="-855407"/>
            <a:ext cx="6120000" cy="612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C6F29EC-1AF2-4CB9-858A-021DC14FFE2A}"/>
              </a:ext>
            </a:extLst>
          </p:cNvPr>
          <p:cNvSpPr txBox="1"/>
          <p:nvPr/>
        </p:nvSpPr>
        <p:spPr>
          <a:xfrm>
            <a:off x="-29492" y="1661652"/>
            <a:ext cx="3136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>
                <a:solidFill>
                  <a:schemeClr val="bg1"/>
                </a:solidFill>
              </a:rPr>
              <a:t>Check </a:t>
            </a:r>
            <a:r>
              <a:rPr lang="sv-SE" sz="4000" b="1" dirty="0" err="1">
                <a:solidFill>
                  <a:schemeClr val="bg1"/>
                </a:solidFill>
              </a:rPr>
              <a:t>out</a:t>
            </a:r>
            <a:r>
              <a:rPr lang="sv-SE" sz="4000" b="1" dirty="0">
                <a:solidFill>
                  <a:schemeClr val="bg1"/>
                </a:solidFill>
              </a:rPr>
              <a:t> the </a:t>
            </a:r>
            <a:r>
              <a:rPr lang="sv-SE" sz="4000" b="1" dirty="0" err="1">
                <a:solidFill>
                  <a:schemeClr val="bg1"/>
                </a:solidFill>
              </a:rPr>
              <a:t>competition</a:t>
            </a:r>
            <a:endParaRPr lang="sv-SE" sz="4000" b="1" dirty="0">
              <a:solidFill>
                <a:schemeClr val="bg1"/>
              </a:solidFill>
            </a:endParaRPr>
          </a:p>
        </p:txBody>
      </p:sp>
      <p:pic>
        <p:nvPicPr>
          <p:cNvPr id="45" name="Bildobjekt 44">
            <a:extLst>
              <a:ext uri="{FF2B5EF4-FFF2-40B4-BE49-F238E27FC236}">
                <a16:creationId xmlns:a16="http://schemas.microsoft.com/office/drawing/2014/main" id="{39A2D276-AB4E-4F70-9F26-D9805967C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05" y="5561716"/>
            <a:ext cx="5769151" cy="1143883"/>
          </a:xfrm>
          <a:prstGeom prst="rect">
            <a:avLst/>
          </a:prstGeom>
        </p:spPr>
      </p:pic>
      <p:sp>
        <p:nvSpPr>
          <p:cNvPr id="46" name="Rektangel 45">
            <a:extLst>
              <a:ext uri="{FF2B5EF4-FFF2-40B4-BE49-F238E27FC236}">
                <a16:creationId xmlns:a16="http://schemas.microsoft.com/office/drawing/2014/main" id="{7A7F92EC-4BDE-4FB8-BFB3-DD855DB9A9CE}"/>
              </a:ext>
            </a:extLst>
          </p:cNvPr>
          <p:cNvSpPr/>
          <p:nvPr/>
        </p:nvSpPr>
        <p:spPr>
          <a:xfrm>
            <a:off x="4286865" y="5655365"/>
            <a:ext cx="2964426" cy="1079732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A25CC5EE-576B-4EAF-B956-807DEB381E6A}"/>
              </a:ext>
            </a:extLst>
          </p:cNvPr>
          <p:cNvSpPr/>
          <p:nvPr/>
        </p:nvSpPr>
        <p:spPr>
          <a:xfrm>
            <a:off x="39330" y="5397910"/>
            <a:ext cx="3323301" cy="1381430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4129AE-3078-428C-8F89-99E31199AA88}"/>
              </a:ext>
            </a:extLst>
          </p:cNvPr>
          <p:cNvSpPr txBox="1">
            <a:spLocks/>
          </p:cNvSpPr>
          <p:nvPr/>
        </p:nvSpPr>
        <p:spPr>
          <a:xfrm>
            <a:off x="3716594" y="602900"/>
            <a:ext cx="7993625" cy="53457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rgbClr val="E1851F"/>
                </a:solidFill>
              </a:rPr>
              <a:t>Example: </a:t>
            </a:r>
            <a:r>
              <a:rPr lang="en-US" sz="2800" b="0" dirty="0">
                <a:solidFill>
                  <a:schemeClr val="bg1"/>
                </a:solidFill>
              </a:rPr>
              <a:t>Mineral processing test site</a:t>
            </a:r>
          </a:p>
          <a:p>
            <a:pPr fontAlgn="auto">
              <a:spcAft>
                <a:spcPts val="0"/>
              </a:spcAft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AutoShape 2" descr="Bildresultat fÃ¶r tunneling icon">
            <a:extLst>
              <a:ext uri="{FF2B5EF4-FFF2-40B4-BE49-F238E27FC236}">
                <a16:creationId xmlns:a16="http://schemas.microsoft.com/office/drawing/2014/main" id="{82CC5719-D913-4663-BCC0-11A72A9CAC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Bildresultat fÃ¶r mineral processing test plant">
            <a:extLst>
              <a:ext uri="{FF2B5EF4-FFF2-40B4-BE49-F238E27FC236}">
                <a16:creationId xmlns:a16="http://schemas.microsoft.com/office/drawing/2014/main" id="{094D5427-4EE5-41B1-B891-67BA03D34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41" y="2074606"/>
            <a:ext cx="5624052" cy="281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447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29D26E51-9009-4A0D-BCF5-5896D58BB39F}"/>
              </a:ext>
            </a:extLst>
          </p:cNvPr>
          <p:cNvSpPr/>
          <p:nvPr/>
        </p:nvSpPr>
        <p:spPr>
          <a:xfrm>
            <a:off x="-2635044" y="-855407"/>
            <a:ext cx="6120000" cy="61200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C6F29EC-1AF2-4CB9-858A-021DC14FFE2A}"/>
              </a:ext>
            </a:extLst>
          </p:cNvPr>
          <p:cNvSpPr txBox="1"/>
          <p:nvPr/>
        </p:nvSpPr>
        <p:spPr>
          <a:xfrm>
            <a:off x="0" y="1199536"/>
            <a:ext cx="2949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>
                <a:solidFill>
                  <a:prstClr val="white"/>
                </a:solidFill>
              </a:rPr>
              <a:t>Bird in the hand is </a:t>
            </a:r>
            <a:r>
              <a:rPr lang="sv-SE" sz="4000" b="1" dirty="0" err="1">
                <a:solidFill>
                  <a:prstClr val="white"/>
                </a:solidFill>
              </a:rPr>
              <a:t>worth</a:t>
            </a:r>
            <a:r>
              <a:rPr lang="sv-SE" sz="4000" b="1" dirty="0">
                <a:solidFill>
                  <a:prstClr val="white"/>
                </a:solidFill>
              </a:rPr>
              <a:t> </a:t>
            </a:r>
            <a:r>
              <a:rPr lang="sv-SE" sz="4000" b="1" dirty="0" err="1">
                <a:solidFill>
                  <a:prstClr val="white"/>
                </a:solidFill>
              </a:rPr>
              <a:t>two</a:t>
            </a:r>
            <a:r>
              <a:rPr lang="sv-SE" sz="4000" b="1" dirty="0">
                <a:solidFill>
                  <a:prstClr val="white"/>
                </a:solidFill>
              </a:rPr>
              <a:t> in the bush</a:t>
            </a:r>
            <a:endParaRPr lang="sv-SE" sz="4000" b="1" dirty="0">
              <a:solidFill>
                <a:schemeClr val="bg1"/>
              </a:solidFill>
            </a:endParaRPr>
          </a:p>
        </p:txBody>
      </p:sp>
      <p:pic>
        <p:nvPicPr>
          <p:cNvPr id="45" name="Bildobjekt 44">
            <a:extLst>
              <a:ext uri="{FF2B5EF4-FFF2-40B4-BE49-F238E27FC236}">
                <a16:creationId xmlns:a16="http://schemas.microsoft.com/office/drawing/2014/main" id="{5033BBFC-411D-41CB-A323-22C2DED78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05" y="5561716"/>
            <a:ext cx="5769151" cy="1143883"/>
          </a:xfrm>
          <a:prstGeom prst="rect">
            <a:avLst/>
          </a:prstGeom>
        </p:spPr>
      </p:pic>
      <p:sp>
        <p:nvSpPr>
          <p:cNvPr id="46" name="Rektangel 45">
            <a:extLst>
              <a:ext uri="{FF2B5EF4-FFF2-40B4-BE49-F238E27FC236}">
                <a16:creationId xmlns:a16="http://schemas.microsoft.com/office/drawing/2014/main" id="{070FFBB2-7798-4BC9-83A0-F7987EF07382}"/>
              </a:ext>
            </a:extLst>
          </p:cNvPr>
          <p:cNvSpPr/>
          <p:nvPr/>
        </p:nvSpPr>
        <p:spPr>
          <a:xfrm>
            <a:off x="5240594" y="5456903"/>
            <a:ext cx="2010697" cy="1278194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71B7E94B-7C9E-4C29-B810-AB106EDB97D2}"/>
              </a:ext>
            </a:extLst>
          </p:cNvPr>
          <p:cNvSpPr/>
          <p:nvPr/>
        </p:nvSpPr>
        <p:spPr>
          <a:xfrm>
            <a:off x="68827" y="5397910"/>
            <a:ext cx="4227869" cy="1381430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84119BE-9612-4F48-AA52-374B4CD85E86}"/>
              </a:ext>
            </a:extLst>
          </p:cNvPr>
          <p:cNvSpPr txBox="1">
            <a:spLocks/>
          </p:cNvSpPr>
          <p:nvPr/>
        </p:nvSpPr>
        <p:spPr>
          <a:xfrm>
            <a:off x="3628103" y="678426"/>
            <a:ext cx="5181599" cy="521109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Acquiring a new customer can cost five times more than retaining an existing customer¹ - for a testbed, maybe even more?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2"/>
                </a:solidFill>
              </a:rPr>
              <a:t>The most successful testbed succeed in getting long-term commitments </a:t>
            </a:r>
            <a:r>
              <a:rPr lang="en-US" sz="2000" dirty="0">
                <a:solidFill>
                  <a:prstClr val="white"/>
                </a:solidFill>
              </a:rPr>
              <a:t>from some key customers/partners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preferably in the form of booked occupancy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Another important way of lowering risk is to </a:t>
            </a:r>
            <a:r>
              <a:rPr lang="en-US" sz="2000" dirty="0">
                <a:solidFill>
                  <a:schemeClr val="accent2"/>
                </a:solidFill>
              </a:rPr>
              <a:t>diversify the testbed’s income streams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grants, commercial test campaigns, upscaling projects, conferences, events etc.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200" dirty="0">
              <a:solidFill>
                <a:prstClr val="white"/>
              </a:solidFill>
              <a:sym typeface="Wingdings" panose="05000000000000000000" pitchFamily="2" charset="2"/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C6ED872-6DAE-4A4E-B35D-89E15C2E8E6D}"/>
              </a:ext>
            </a:extLst>
          </p:cNvPr>
          <p:cNvSpPr txBox="1"/>
          <p:nvPr/>
        </p:nvSpPr>
        <p:spPr>
          <a:xfrm>
            <a:off x="11066043" y="6604084"/>
            <a:ext cx="14140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schemeClr val="bg1"/>
                </a:solidFill>
              </a:rPr>
              <a:t>¹ </a:t>
            </a:r>
            <a:r>
              <a:rPr lang="sv-SE" sz="1050" dirty="0" err="1">
                <a:solidFill>
                  <a:schemeClr val="bg1"/>
                </a:solidFill>
              </a:rPr>
              <a:t>Invesp</a:t>
            </a:r>
            <a:r>
              <a:rPr lang="sv-SE" sz="1050" dirty="0">
                <a:solidFill>
                  <a:schemeClr val="bg1"/>
                </a:solidFill>
              </a:rPr>
              <a:t> </a:t>
            </a:r>
            <a:r>
              <a:rPr lang="sv-SE" sz="1050" dirty="0" err="1">
                <a:solidFill>
                  <a:schemeClr val="bg1"/>
                </a:solidFill>
              </a:rPr>
              <a:t>statistics</a:t>
            </a:r>
            <a:endParaRPr lang="sv-SE" sz="1050" dirty="0">
              <a:solidFill>
                <a:schemeClr val="bg1"/>
              </a:solidFill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3CEB53C-C410-4CCB-9F3F-713EEFDF8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79"/>
          <a:stretch/>
        </p:blipFill>
        <p:spPr>
          <a:xfrm>
            <a:off x="8976850" y="755547"/>
            <a:ext cx="2692487" cy="254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8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29D26E51-9009-4A0D-BCF5-5896D58BB39F}"/>
              </a:ext>
            </a:extLst>
          </p:cNvPr>
          <p:cNvSpPr/>
          <p:nvPr/>
        </p:nvSpPr>
        <p:spPr>
          <a:xfrm>
            <a:off x="-2635044" y="-855407"/>
            <a:ext cx="6120000" cy="61200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C6F29EC-1AF2-4CB9-858A-021DC14FFE2A}"/>
              </a:ext>
            </a:extLst>
          </p:cNvPr>
          <p:cNvSpPr txBox="1"/>
          <p:nvPr/>
        </p:nvSpPr>
        <p:spPr>
          <a:xfrm>
            <a:off x="0" y="1199536"/>
            <a:ext cx="2949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>
                <a:solidFill>
                  <a:prstClr val="white"/>
                </a:solidFill>
              </a:rPr>
              <a:t>Bird in the hand is </a:t>
            </a:r>
            <a:r>
              <a:rPr lang="sv-SE" sz="4000" b="1" dirty="0" err="1">
                <a:solidFill>
                  <a:prstClr val="white"/>
                </a:solidFill>
              </a:rPr>
              <a:t>worth</a:t>
            </a:r>
            <a:r>
              <a:rPr lang="sv-SE" sz="4000" b="1" dirty="0">
                <a:solidFill>
                  <a:prstClr val="white"/>
                </a:solidFill>
              </a:rPr>
              <a:t> </a:t>
            </a:r>
            <a:r>
              <a:rPr lang="sv-SE" sz="4000" b="1" dirty="0" err="1">
                <a:solidFill>
                  <a:prstClr val="white"/>
                </a:solidFill>
              </a:rPr>
              <a:t>two</a:t>
            </a:r>
            <a:r>
              <a:rPr lang="sv-SE" sz="4000" b="1" dirty="0">
                <a:solidFill>
                  <a:prstClr val="white"/>
                </a:solidFill>
              </a:rPr>
              <a:t> in the bush</a:t>
            </a:r>
            <a:endParaRPr lang="sv-SE" sz="4000" b="1" dirty="0">
              <a:solidFill>
                <a:schemeClr val="bg1"/>
              </a:solidFill>
            </a:endParaRPr>
          </a:p>
        </p:txBody>
      </p:sp>
      <p:pic>
        <p:nvPicPr>
          <p:cNvPr id="45" name="Bildobjekt 44">
            <a:extLst>
              <a:ext uri="{FF2B5EF4-FFF2-40B4-BE49-F238E27FC236}">
                <a16:creationId xmlns:a16="http://schemas.microsoft.com/office/drawing/2014/main" id="{5033BBFC-411D-41CB-A323-22C2DED78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05" y="5561716"/>
            <a:ext cx="5769151" cy="1143883"/>
          </a:xfrm>
          <a:prstGeom prst="rect">
            <a:avLst/>
          </a:prstGeom>
        </p:spPr>
      </p:pic>
      <p:sp>
        <p:nvSpPr>
          <p:cNvPr id="46" name="Rektangel 45">
            <a:extLst>
              <a:ext uri="{FF2B5EF4-FFF2-40B4-BE49-F238E27FC236}">
                <a16:creationId xmlns:a16="http://schemas.microsoft.com/office/drawing/2014/main" id="{070FFBB2-7798-4BC9-83A0-F7987EF07382}"/>
              </a:ext>
            </a:extLst>
          </p:cNvPr>
          <p:cNvSpPr/>
          <p:nvPr/>
        </p:nvSpPr>
        <p:spPr>
          <a:xfrm>
            <a:off x="5240594" y="5456903"/>
            <a:ext cx="2010697" cy="1278194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71B7E94B-7C9E-4C29-B810-AB106EDB97D2}"/>
              </a:ext>
            </a:extLst>
          </p:cNvPr>
          <p:cNvSpPr/>
          <p:nvPr/>
        </p:nvSpPr>
        <p:spPr>
          <a:xfrm>
            <a:off x="68827" y="5397910"/>
            <a:ext cx="4227869" cy="1381430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5340366-634E-4EF2-96F0-FD58E5C1D212}"/>
              </a:ext>
            </a:extLst>
          </p:cNvPr>
          <p:cNvSpPr txBox="1">
            <a:spLocks/>
          </p:cNvSpPr>
          <p:nvPr/>
        </p:nvSpPr>
        <p:spPr>
          <a:xfrm>
            <a:off x="3716594" y="602900"/>
            <a:ext cx="7993625" cy="53457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rgbClr val="E1851F"/>
                </a:solidFill>
              </a:rPr>
              <a:t>Example: </a:t>
            </a:r>
            <a:r>
              <a:rPr lang="en-US" sz="2800" b="0" dirty="0">
                <a:solidFill>
                  <a:schemeClr val="bg1"/>
                </a:solidFill>
              </a:rPr>
              <a:t>Car and traffic safety test industry</a:t>
            </a:r>
          </a:p>
        </p:txBody>
      </p:sp>
      <p:pic>
        <p:nvPicPr>
          <p:cNvPr id="1026" name="Picture 2" descr="Bildresultat fÃ¶r car testing winter">
            <a:extLst>
              <a:ext uri="{FF2B5EF4-FFF2-40B4-BE49-F238E27FC236}">
                <a16:creationId xmlns:a16="http://schemas.microsoft.com/office/drawing/2014/main" id="{07524E71-3BFB-44B1-837C-3DC43B9E0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81" y="3073694"/>
            <a:ext cx="4119138" cy="2741358"/>
          </a:xfrm>
          <a:prstGeom prst="rect">
            <a:avLst/>
          </a:prstGeom>
          <a:noFill/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B50B66-E885-4A4F-BC63-7051B5E639F8}"/>
              </a:ext>
            </a:extLst>
          </p:cNvPr>
          <p:cNvGrpSpPr/>
          <p:nvPr/>
        </p:nvGrpSpPr>
        <p:grpSpPr>
          <a:xfrm>
            <a:off x="3565021" y="1527039"/>
            <a:ext cx="4639624" cy="3437403"/>
            <a:chOff x="3565021" y="1527039"/>
            <a:chExt cx="4639624" cy="3437403"/>
          </a:xfrm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30" name="Picture 6" descr="Bildresultat fÃ¶r asta zero">
              <a:extLst>
                <a:ext uri="{FF2B5EF4-FFF2-40B4-BE49-F238E27FC236}">
                  <a16:creationId xmlns:a16="http://schemas.microsoft.com/office/drawing/2014/main" id="{3AEE06A1-2A32-450A-9613-E11BA0BF58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5021" y="1527039"/>
              <a:ext cx="4639624" cy="2883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Bildresultat fÃ¶r asta zero">
              <a:extLst>
                <a:ext uri="{FF2B5EF4-FFF2-40B4-BE49-F238E27FC236}">
                  <a16:creationId xmlns:a16="http://schemas.microsoft.com/office/drawing/2014/main" id="{EC781EE6-4B83-48B9-AFB2-2F45A492C2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5021" y="4404777"/>
              <a:ext cx="4639624" cy="559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8440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29D26E51-9009-4A0D-BCF5-5896D58BB39F}"/>
              </a:ext>
            </a:extLst>
          </p:cNvPr>
          <p:cNvSpPr/>
          <p:nvPr/>
        </p:nvSpPr>
        <p:spPr>
          <a:xfrm>
            <a:off x="-2635044" y="-855407"/>
            <a:ext cx="6120000" cy="612000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C6F29EC-1AF2-4CB9-858A-021DC14FFE2A}"/>
              </a:ext>
            </a:extLst>
          </p:cNvPr>
          <p:cNvSpPr txBox="1"/>
          <p:nvPr/>
        </p:nvSpPr>
        <p:spPr>
          <a:xfrm>
            <a:off x="0" y="1533831"/>
            <a:ext cx="2949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 err="1">
                <a:solidFill>
                  <a:schemeClr val="bg1"/>
                </a:solidFill>
              </a:rPr>
              <a:t>Too</a:t>
            </a:r>
            <a:r>
              <a:rPr lang="sv-SE" sz="4000" b="1" dirty="0">
                <a:solidFill>
                  <a:schemeClr val="bg1"/>
                </a:solidFill>
              </a:rPr>
              <a:t> </a:t>
            </a:r>
            <a:r>
              <a:rPr lang="sv-SE" sz="4000" b="1" dirty="0" err="1">
                <a:solidFill>
                  <a:schemeClr val="bg1"/>
                </a:solidFill>
              </a:rPr>
              <a:t>many</a:t>
            </a:r>
            <a:r>
              <a:rPr lang="sv-SE" sz="4000" b="1" dirty="0">
                <a:solidFill>
                  <a:schemeClr val="bg1"/>
                </a:solidFill>
              </a:rPr>
              <a:t> </a:t>
            </a:r>
            <a:r>
              <a:rPr lang="sv-SE" sz="4000" b="1" dirty="0" err="1">
                <a:solidFill>
                  <a:schemeClr val="bg1"/>
                </a:solidFill>
              </a:rPr>
              <a:t>cooks</a:t>
            </a:r>
            <a:r>
              <a:rPr lang="sv-SE" sz="40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A115D157-6CAE-46DD-A5BF-4EBECE22171E}"/>
              </a:ext>
            </a:extLst>
          </p:cNvPr>
          <p:cNvSpPr txBox="1">
            <a:spLocks/>
          </p:cNvSpPr>
          <p:nvPr/>
        </p:nvSpPr>
        <p:spPr>
          <a:xfrm>
            <a:off x="3716594" y="639097"/>
            <a:ext cx="7993625" cy="47391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prstClr val="white"/>
                </a:solidFill>
              </a:rPr>
              <a:t>The long term success needs a strong and aligned foundation</a:t>
            </a: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One or a few strong owners with clear synergetic long term ownership-rationales needed </a:t>
            </a:r>
          </a:p>
          <a:p>
            <a:pPr>
              <a:defRPr/>
            </a:pPr>
            <a:r>
              <a:rPr lang="en-US" sz="2000" dirty="0">
                <a:solidFill>
                  <a:prstClr val="white"/>
                </a:solidFill>
                <a:sym typeface="Wingdings" panose="05000000000000000000" pitchFamily="2" charset="2"/>
              </a:rPr>
              <a:t>	 </a:t>
            </a:r>
            <a:r>
              <a:rPr lang="en-US" sz="2000" dirty="0">
                <a:solidFill>
                  <a:schemeClr val="accent2"/>
                </a:solidFill>
                <a:sym typeface="Wingdings" panose="05000000000000000000" pitchFamily="2" charset="2"/>
              </a:rPr>
              <a:t>Align the ownership strategy as early as possible</a:t>
            </a:r>
          </a:p>
          <a:p>
            <a:pPr>
              <a:defRPr/>
            </a:pPr>
            <a:endParaRPr lang="en-US" sz="2000" dirty="0">
              <a:solidFill>
                <a:schemeClr val="accent2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Leverage a dedicated management team and clear goals to enable agility and fast reaction time</a:t>
            </a:r>
          </a:p>
          <a:p>
            <a:pPr>
              <a:defRPr/>
            </a:pPr>
            <a:r>
              <a:rPr lang="en-US" sz="2000" dirty="0">
                <a:solidFill>
                  <a:prstClr val="white"/>
                </a:solidFill>
                <a:sym typeface="Wingdings" panose="05000000000000000000" pitchFamily="2" charset="2"/>
              </a:rPr>
              <a:t>	 </a:t>
            </a:r>
            <a:r>
              <a:rPr lang="en-US" sz="2000" dirty="0">
                <a:solidFill>
                  <a:schemeClr val="accent2"/>
                </a:solidFill>
                <a:sym typeface="Wingdings" panose="05000000000000000000" pitchFamily="2" charset="2"/>
              </a:rPr>
              <a:t>Find the right champions to handle business operations</a:t>
            </a:r>
          </a:p>
          <a:p>
            <a:pPr>
              <a:defRPr/>
            </a:pPr>
            <a:endParaRPr lang="en-US" sz="2000" dirty="0">
              <a:solidFill>
                <a:schemeClr val="accent2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Business thinking is always needed!</a:t>
            </a:r>
          </a:p>
          <a:p>
            <a:pPr>
              <a:defRPr/>
            </a:pPr>
            <a:r>
              <a:rPr lang="en-US" sz="2000" dirty="0">
                <a:solidFill>
                  <a:prstClr val="white"/>
                </a:solidFill>
                <a:sym typeface="Wingdings" panose="05000000000000000000" pitchFamily="2" charset="2"/>
              </a:rPr>
              <a:t>	 </a:t>
            </a:r>
            <a:r>
              <a:rPr lang="en-US" sz="2000" dirty="0">
                <a:solidFill>
                  <a:schemeClr val="accent2"/>
                </a:solidFill>
                <a:sym typeface="Wingdings" panose="05000000000000000000" pitchFamily="2" charset="2"/>
              </a:rPr>
              <a:t>Ensure long term strategic view</a:t>
            </a:r>
            <a:endParaRPr lang="en-US" sz="20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b="0" dirty="0">
              <a:solidFill>
                <a:prstClr val="white"/>
              </a:solidFill>
            </a:endParaRP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b="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prstClr val="white"/>
              </a:solidFill>
              <a:sym typeface="Wingdings" panose="05000000000000000000" pitchFamily="2" charset="2"/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sv-SE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sv-SE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5" name="Bildobjekt 44">
            <a:extLst>
              <a:ext uri="{FF2B5EF4-FFF2-40B4-BE49-F238E27FC236}">
                <a16:creationId xmlns:a16="http://schemas.microsoft.com/office/drawing/2014/main" id="{9BBE6E81-4D02-4BAF-8D3D-C4DF910C5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05" y="5561716"/>
            <a:ext cx="5769151" cy="1143883"/>
          </a:xfrm>
          <a:prstGeom prst="rect">
            <a:avLst/>
          </a:prstGeom>
        </p:spPr>
      </p:pic>
      <p:sp>
        <p:nvSpPr>
          <p:cNvPr id="47" name="Rektangel 46">
            <a:extLst>
              <a:ext uri="{FF2B5EF4-FFF2-40B4-BE49-F238E27FC236}">
                <a16:creationId xmlns:a16="http://schemas.microsoft.com/office/drawing/2014/main" id="{8178C64C-1A91-4DA8-A355-BB3F6B9CA65D}"/>
              </a:ext>
            </a:extLst>
          </p:cNvPr>
          <p:cNvSpPr/>
          <p:nvPr/>
        </p:nvSpPr>
        <p:spPr>
          <a:xfrm>
            <a:off x="39330" y="5397910"/>
            <a:ext cx="5201263" cy="1381430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6222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29D26E51-9009-4A0D-BCF5-5896D58BB39F}"/>
              </a:ext>
            </a:extLst>
          </p:cNvPr>
          <p:cNvSpPr/>
          <p:nvPr/>
        </p:nvSpPr>
        <p:spPr>
          <a:xfrm>
            <a:off x="-2635044" y="-855407"/>
            <a:ext cx="6120000" cy="612000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C6F29EC-1AF2-4CB9-858A-021DC14FFE2A}"/>
              </a:ext>
            </a:extLst>
          </p:cNvPr>
          <p:cNvSpPr txBox="1"/>
          <p:nvPr/>
        </p:nvSpPr>
        <p:spPr>
          <a:xfrm>
            <a:off x="0" y="1533831"/>
            <a:ext cx="2949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 err="1">
                <a:solidFill>
                  <a:schemeClr val="bg1"/>
                </a:solidFill>
              </a:rPr>
              <a:t>Too</a:t>
            </a:r>
            <a:r>
              <a:rPr lang="sv-SE" sz="4000" b="1" dirty="0">
                <a:solidFill>
                  <a:schemeClr val="bg1"/>
                </a:solidFill>
              </a:rPr>
              <a:t> </a:t>
            </a:r>
            <a:r>
              <a:rPr lang="sv-SE" sz="4000" b="1" dirty="0" err="1">
                <a:solidFill>
                  <a:schemeClr val="bg1"/>
                </a:solidFill>
              </a:rPr>
              <a:t>many</a:t>
            </a:r>
            <a:r>
              <a:rPr lang="sv-SE" sz="4000" b="1" dirty="0">
                <a:solidFill>
                  <a:schemeClr val="bg1"/>
                </a:solidFill>
              </a:rPr>
              <a:t> </a:t>
            </a:r>
            <a:r>
              <a:rPr lang="sv-SE" sz="4000" b="1" dirty="0" err="1">
                <a:solidFill>
                  <a:schemeClr val="bg1"/>
                </a:solidFill>
              </a:rPr>
              <a:t>cooks</a:t>
            </a:r>
            <a:r>
              <a:rPr lang="sv-SE" sz="40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45" name="Bildobjekt 44">
            <a:extLst>
              <a:ext uri="{FF2B5EF4-FFF2-40B4-BE49-F238E27FC236}">
                <a16:creationId xmlns:a16="http://schemas.microsoft.com/office/drawing/2014/main" id="{9BBE6E81-4D02-4BAF-8D3D-C4DF910C5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05" y="5561716"/>
            <a:ext cx="5769151" cy="1143883"/>
          </a:xfrm>
          <a:prstGeom prst="rect">
            <a:avLst/>
          </a:prstGeom>
        </p:spPr>
      </p:pic>
      <p:sp>
        <p:nvSpPr>
          <p:cNvPr id="47" name="Rektangel 46">
            <a:extLst>
              <a:ext uri="{FF2B5EF4-FFF2-40B4-BE49-F238E27FC236}">
                <a16:creationId xmlns:a16="http://schemas.microsoft.com/office/drawing/2014/main" id="{8178C64C-1A91-4DA8-A355-BB3F6B9CA65D}"/>
              </a:ext>
            </a:extLst>
          </p:cNvPr>
          <p:cNvSpPr/>
          <p:nvPr/>
        </p:nvSpPr>
        <p:spPr>
          <a:xfrm>
            <a:off x="39330" y="5397910"/>
            <a:ext cx="5201263" cy="1381430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9C56DD-9FBE-4A87-9FEA-AE60228E06B1}"/>
              </a:ext>
            </a:extLst>
          </p:cNvPr>
          <p:cNvSpPr txBox="1">
            <a:spLocks/>
          </p:cNvSpPr>
          <p:nvPr/>
        </p:nvSpPr>
        <p:spPr>
          <a:xfrm>
            <a:off x="3716594" y="602900"/>
            <a:ext cx="7993625" cy="53457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rgbClr val="E1851F"/>
                </a:solidFill>
              </a:rPr>
              <a:t>Example: </a:t>
            </a:r>
            <a:r>
              <a:rPr lang="en-US" sz="2800" b="0" dirty="0">
                <a:solidFill>
                  <a:schemeClr val="bg1"/>
                </a:solidFill>
              </a:rPr>
              <a:t>The problem of having very fragmented ownership incentives</a:t>
            </a:r>
          </a:p>
        </p:txBody>
      </p:sp>
      <p:pic>
        <p:nvPicPr>
          <p:cNvPr id="2052" name="Picture 4" descr="Bildresultat fÃ¶r missing puzzle pieces">
            <a:extLst>
              <a:ext uri="{FF2B5EF4-FFF2-40B4-BE49-F238E27FC236}">
                <a16:creationId xmlns:a16="http://schemas.microsoft.com/office/drawing/2014/main" id="{F16A3793-1EA8-46EE-B31B-B4E9908D2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1" b="5778"/>
          <a:stretch/>
        </p:blipFill>
        <p:spPr bwMode="auto">
          <a:xfrm>
            <a:off x="4730603" y="2021778"/>
            <a:ext cx="4619874" cy="3117982"/>
          </a:xfrm>
          <a:prstGeom prst="rect">
            <a:avLst/>
          </a:prstGeom>
          <a:noFill/>
          <a:effectLst>
            <a:outerShdw blurRad="50800" dist="165100" dir="2700000" algn="tl" rotWithShape="0">
              <a:schemeClr val="bg1">
                <a:alpha val="1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Bildresultat fÃ¶r one strong owner icon">
            <a:extLst>
              <a:ext uri="{FF2B5EF4-FFF2-40B4-BE49-F238E27FC236}">
                <a16:creationId xmlns:a16="http://schemas.microsoft.com/office/drawing/2014/main" id="{0EF8AD45-A522-4A80-8F3C-AC70931011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B79C36-5394-4593-8AAB-AF6CDBD82478}"/>
              </a:ext>
            </a:extLst>
          </p:cNvPr>
          <p:cNvSpPr txBox="1"/>
          <p:nvPr/>
        </p:nvSpPr>
        <p:spPr>
          <a:xfrm>
            <a:off x="10776858" y="116784"/>
            <a:ext cx="130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[Sanitized]</a:t>
            </a:r>
          </a:p>
        </p:txBody>
      </p:sp>
    </p:spTree>
    <p:extLst>
      <p:ext uri="{BB962C8B-B14F-4D97-AF65-F5344CB8AC3E}">
        <p14:creationId xmlns:p14="http://schemas.microsoft.com/office/powerpoint/2010/main" val="208494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028" name="Picture 4" descr="Bildresultat fÃ¶r explosion in space">
            <a:extLst>
              <a:ext uri="{FF2B5EF4-FFF2-40B4-BE49-F238E27FC236}">
                <a16:creationId xmlns:a16="http://schemas.microsoft.com/office/drawing/2014/main" id="{E62E3FA5-3BF4-4CA8-A649-C4213FE36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879A27B-B22E-4A0B-AC53-850F5496B4DD}"/>
              </a:ext>
            </a:extLst>
          </p:cNvPr>
          <p:cNvSpPr txBox="1">
            <a:spLocks/>
          </p:cNvSpPr>
          <p:nvPr/>
        </p:nvSpPr>
        <p:spPr>
          <a:xfrm>
            <a:off x="7511845" y="1156412"/>
            <a:ext cx="4286865" cy="493958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sv-SE" sz="2800" dirty="0">
                <a:solidFill>
                  <a:prstClr val="white"/>
                </a:solidFill>
              </a:rPr>
              <a:t>The </a:t>
            </a:r>
            <a:r>
              <a:rPr lang="sv-SE" sz="2800" dirty="0" err="1">
                <a:solidFill>
                  <a:prstClr val="white"/>
                </a:solidFill>
              </a:rPr>
              <a:t>whole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idea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behind</a:t>
            </a:r>
            <a:r>
              <a:rPr lang="sv-SE" sz="2800" dirty="0">
                <a:solidFill>
                  <a:prstClr val="white"/>
                </a:solidFill>
              </a:rPr>
              <a:t> a </a:t>
            </a:r>
            <a:r>
              <a:rPr lang="sv-SE" sz="2800" dirty="0" err="1">
                <a:solidFill>
                  <a:prstClr val="white"/>
                </a:solidFill>
              </a:rPr>
              <a:t>testbed</a:t>
            </a:r>
            <a:r>
              <a:rPr lang="sv-SE" sz="2800" dirty="0">
                <a:solidFill>
                  <a:prstClr val="white"/>
                </a:solidFill>
              </a:rPr>
              <a:t> is to </a:t>
            </a:r>
            <a:r>
              <a:rPr lang="sv-SE" sz="2800" dirty="0" err="1">
                <a:solidFill>
                  <a:prstClr val="white"/>
                </a:solidFill>
              </a:rPr>
              <a:t>provide</a:t>
            </a:r>
            <a:r>
              <a:rPr lang="sv-SE" sz="2800" dirty="0">
                <a:solidFill>
                  <a:prstClr val="white"/>
                </a:solidFill>
              </a:rPr>
              <a:t> a space </a:t>
            </a:r>
            <a:r>
              <a:rPr lang="sv-SE" sz="2800" dirty="0" err="1">
                <a:solidFill>
                  <a:prstClr val="white"/>
                </a:solidFill>
              </a:rPr>
              <a:t>where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testing</a:t>
            </a:r>
            <a:r>
              <a:rPr lang="sv-SE" sz="2800" dirty="0">
                <a:solidFill>
                  <a:prstClr val="white"/>
                </a:solidFill>
              </a:rPr>
              <a:t> to </a:t>
            </a:r>
            <a:r>
              <a:rPr lang="sv-SE" sz="2800" dirty="0" err="1">
                <a:solidFill>
                  <a:prstClr val="white"/>
                </a:solidFill>
              </a:rPr>
              <a:t>aviod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failure</a:t>
            </a:r>
            <a:r>
              <a:rPr lang="sv-SE" sz="2800" dirty="0">
                <a:solidFill>
                  <a:prstClr val="white"/>
                </a:solidFill>
              </a:rPr>
              <a:t> is </a:t>
            </a:r>
            <a:r>
              <a:rPr lang="sv-SE" sz="2800" dirty="0" err="1">
                <a:solidFill>
                  <a:prstClr val="white"/>
                </a:solidFill>
              </a:rPr>
              <a:t>allowed</a:t>
            </a:r>
            <a:r>
              <a:rPr lang="sv-SE" sz="2800" dirty="0">
                <a:solidFill>
                  <a:prstClr val="white"/>
                </a:solidFill>
              </a:rPr>
              <a:t>, </a:t>
            </a:r>
            <a:r>
              <a:rPr lang="sv-SE" sz="2800" dirty="0" err="1">
                <a:solidFill>
                  <a:prstClr val="white"/>
                </a:solidFill>
              </a:rPr>
              <a:t>but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how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can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we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>
                <a:solidFill>
                  <a:schemeClr val="accent2"/>
                </a:solidFill>
              </a:rPr>
              <a:t>make sure </a:t>
            </a:r>
            <a:r>
              <a:rPr lang="sv-SE" sz="2800" dirty="0" err="1">
                <a:solidFill>
                  <a:schemeClr val="accent2"/>
                </a:solidFill>
              </a:rPr>
              <a:t>that</a:t>
            </a:r>
            <a:r>
              <a:rPr lang="sv-SE" sz="2800" dirty="0">
                <a:solidFill>
                  <a:schemeClr val="accent2"/>
                </a:solidFill>
              </a:rPr>
              <a:t> the </a:t>
            </a:r>
            <a:r>
              <a:rPr lang="sv-SE" sz="2800" dirty="0" err="1">
                <a:solidFill>
                  <a:schemeClr val="accent2"/>
                </a:solidFill>
              </a:rPr>
              <a:t>testbed</a:t>
            </a:r>
            <a:r>
              <a:rPr lang="sv-SE" sz="2800" dirty="0">
                <a:solidFill>
                  <a:schemeClr val="accent2"/>
                </a:solidFill>
              </a:rPr>
              <a:t> </a:t>
            </a:r>
            <a:r>
              <a:rPr lang="sv-SE" sz="2800" dirty="0" err="1">
                <a:solidFill>
                  <a:schemeClr val="accent2"/>
                </a:solidFill>
              </a:rPr>
              <a:t>itself</a:t>
            </a:r>
            <a:r>
              <a:rPr lang="sv-SE" sz="2800" dirty="0">
                <a:solidFill>
                  <a:schemeClr val="accent2"/>
                </a:solidFill>
              </a:rPr>
              <a:t> is a </a:t>
            </a:r>
            <a:r>
              <a:rPr lang="sv-SE" sz="2800" dirty="0" err="1">
                <a:solidFill>
                  <a:schemeClr val="accent2"/>
                </a:solidFill>
              </a:rPr>
              <a:t>success</a:t>
            </a:r>
            <a:r>
              <a:rPr lang="sv-SE" sz="2800" dirty="0">
                <a:solidFill>
                  <a:prstClr val="white"/>
                </a:solidFill>
              </a:rPr>
              <a:t> and not a </a:t>
            </a:r>
            <a:r>
              <a:rPr lang="sv-SE" sz="2800" dirty="0" err="1">
                <a:solidFill>
                  <a:prstClr val="white"/>
                </a:solidFill>
              </a:rPr>
              <a:t>failure</a:t>
            </a:r>
            <a:r>
              <a:rPr lang="sv-SE" sz="2800" dirty="0">
                <a:solidFill>
                  <a:prstClr val="white"/>
                </a:solidFill>
              </a:rPr>
              <a:t>?</a:t>
            </a:r>
            <a:br>
              <a:rPr lang="sv-SE" sz="2800" dirty="0">
                <a:solidFill>
                  <a:prstClr val="white"/>
                </a:solidFill>
              </a:rPr>
            </a:br>
            <a:endParaRPr lang="sv-SE" sz="2800" dirty="0">
              <a:solidFill>
                <a:prstClr val="white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endParaRPr lang="sv-SE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75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028" name="Picture 4" descr="Bildresultat fÃ¶r explosion in space">
            <a:extLst>
              <a:ext uri="{FF2B5EF4-FFF2-40B4-BE49-F238E27FC236}">
                <a16:creationId xmlns:a16="http://schemas.microsoft.com/office/drawing/2014/main" id="{E62E3FA5-3BF4-4CA8-A649-C4213FE36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879A27B-B22E-4A0B-AC53-850F5496B4DD}"/>
              </a:ext>
            </a:extLst>
          </p:cNvPr>
          <p:cNvSpPr txBox="1">
            <a:spLocks/>
          </p:cNvSpPr>
          <p:nvPr/>
        </p:nvSpPr>
        <p:spPr>
          <a:xfrm>
            <a:off x="7511845" y="1156412"/>
            <a:ext cx="4286865" cy="493958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800" dirty="0">
                <a:solidFill>
                  <a:prstClr val="white"/>
                </a:solidFill>
              </a:rPr>
              <a:t>Questions?</a:t>
            </a:r>
            <a:br>
              <a:rPr lang="en-US" sz="2800" dirty="0">
                <a:solidFill>
                  <a:prstClr val="white"/>
                </a:solidFill>
              </a:rPr>
            </a:br>
            <a:endParaRPr lang="en-US" sz="2800" dirty="0">
              <a:solidFill>
                <a:prstClr val="white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43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9C755A2-CC3B-4F06-AC13-840FECCD0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1" y="-748146"/>
            <a:ext cx="12265891" cy="919941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62ED68-10E6-42E6-849B-A8E6A34DB4B0}"/>
              </a:ext>
            </a:extLst>
          </p:cNvPr>
          <p:cNvSpPr txBox="1">
            <a:spLocks/>
          </p:cNvSpPr>
          <p:nvPr/>
        </p:nvSpPr>
        <p:spPr>
          <a:xfrm>
            <a:off x="1801805" y="2345147"/>
            <a:ext cx="8229600" cy="307660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sv-SE" sz="4400" dirty="0">
                <a:solidFill>
                  <a:schemeClr val="accent2"/>
                </a:solidFill>
              </a:rPr>
              <a:t>Workshop</a:t>
            </a:r>
            <a:br>
              <a:rPr lang="sv-SE" sz="2800" dirty="0">
                <a:solidFill>
                  <a:prstClr val="white"/>
                </a:solidFill>
              </a:rPr>
            </a:br>
            <a:endParaRPr lang="sv-SE" sz="2800" dirty="0">
              <a:solidFill>
                <a:prstClr val="white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sv-SE" sz="2800" dirty="0" err="1">
                <a:solidFill>
                  <a:prstClr val="white"/>
                </a:solidFill>
              </a:rPr>
              <a:t>How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can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we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further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develop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our</a:t>
            </a:r>
            <a:r>
              <a:rPr lang="sv-SE" sz="2800" dirty="0">
                <a:solidFill>
                  <a:prstClr val="white"/>
                </a:solidFill>
              </a:rPr>
              <a:t> Space </a:t>
            </a:r>
            <a:r>
              <a:rPr lang="sv-SE" sz="2800" dirty="0" err="1">
                <a:solidFill>
                  <a:prstClr val="white"/>
                </a:solidFill>
              </a:rPr>
              <a:t>Testbeds</a:t>
            </a:r>
            <a:r>
              <a:rPr lang="sv-SE" sz="2800" dirty="0">
                <a:solidFill>
                  <a:prstClr val="white"/>
                </a:solidFill>
              </a:rPr>
              <a:t>?</a:t>
            </a:r>
          </a:p>
          <a:p>
            <a:pPr algn="ctr" fontAlgn="auto">
              <a:spcAft>
                <a:spcPts val="0"/>
              </a:spcAft>
              <a:defRPr/>
            </a:pPr>
            <a:endParaRPr lang="sv-SE" sz="2800" dirty="0">
              <a:solidFill>
                <a:prstClr val="white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sv-SE" sz="2000" dirty="0">
                <a:solidFill>
                  <a:prstClr val="white"/>
                </a:solidFill>
              </a:rPr>
              <a:t>Lisa Ek &amp; Niklas Grönberg</a:t>
            </a:r>
            <a:br>
              <a:rPr lang="sv-SE" sz="2000" dirty="0">
                <a:solidFill>
                  <a:prstClr val="white"/>
                </a:solidFill>
              </a:rPr>
            </a:br>
            <a:r>
              <a:rPr lang="sv-SE" sz="2000" dirty="0">
                <a:solidFill>
                  <a:prstClr val="white"/>
                </a:solidFill>
              </a:rPr>
              <a:t>LTU Business</a:t>
            </a:r>
          </a:p>
        </p:txBody>
      </p:sp>
    </p:spTree>
    <p:extLst>
      <p:ext uri="{BB962C8B-B14F-4D97-AF65-F5344CB8AC3E}">
        <p14:creationId xmlns:p14="http://schemas.microsoft.com/office/powerpoint/2010/main" val="352681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1266" name="Picture 2" descr="Bildresultat fÃ¶r space">
            <a:extLst>
              <a:ext uri="{FF2B5EF4-FFF2-40B4-BE49-F238E27FC236}">
                <a16:creationId xmlns:a16="http://schemas.microsoft.com/office/drawing/2014/main" id="{73C2AAA9-12E3-4F95-9943-12C30B10D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76"/>
          <a:stretch/>
        </p:blipFill>
        <p:spPr bwMode="auto">
          <a:xfrm>
            <a:off x="-353961" y="0"/>
            <a:ext cx="125459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FCAC092-C4AE-43C0-8466-E41B1EFFB192}"/>
              </a:ext>
            </a:extLst>
          </p:cNvPr>
          <p:cNvSpPr txBox="1">
            <a:spLocks/>
          </p:cNvSpPr>
          <p:nvPr/>
        </p:nvSpPr>
        <p:spPr>
          <a:xfrm>
            <a:off x="422787" y="2339310"/>
            <a:ext cx="3982063" cy="493958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sv-SE" sz="2800" dirty="0">
                <a:solidFill>
                  <a:prstClr val="white"/>
                </a:solidFill>
              </a:rPr>
              <a:t>The </a:t>
            </a:r>
            <a:r>
              <a:rPr lang="sv-SE" sz="2800" dirty="0" err="1">
                <a:solidFill>
                  <a:prstClr val="white"/>
                </a:solidFill>
              </a:rPr>
              <a:t>aim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of</a:t>
            </a:r>
            <a:r>
              <a:rPr lang="sv-SE" sz="2800" dirty="0">
                <a:solidFill>
                  <a:prstClr val="white"/>
                </a:solidFill>
              </a:rPr>
              <a:t> the workshop is to </a:t>
            </a:r>
            <a:r>
              <a:rPr lang="sv-SE" sz="2800" dirty="0" err="1">
                <a:solidFill>
                  <a:prstClr val="white"/>
                </a:solidFill>
              </a:rPr>
              <a:t>use</a:t>
            </a:r>
            <a:r>
              <a:rPr lang="sv-SE" sz="2800" dirty="0">
                <a:solidFill>
                  <a:prstClr val="white"/>
                </a:solidFill>
              </a:rPr>
              <a:t> the </a:t>
            </a:r>
            <a:r>
              <a:rPr lang="sv-SE" sz="2800" dirty="0" err="1">
                <a:solidFill>
                  <a:schemeClr val="accent2"/>
                </a:solidFill>
              </a:rPr>
              <a:t>success</a:t>
            </a:r>
            <a:r>
              <a:rPr lang="sv-SE" sz="2800" dirty="0">
                <a:solidFill>
                  <a:schemeClr val="accent2"/>
                </a:solidFill>
              </a:rPr>
              <a:t> </a:t>
            </a:r>
            <a:r>
              <a:rPr lang="sv-SE" sz="2800" dirty="0" err="1">
                <a:solidFill>
                  <a:schemeClr val="accent2"/>
                </a:solidFill>
              </a:rPr>
              <a:t>factors</a:t>
            </a:r>
            <a:r>
              <a:rPr lang="sv-SE" sz="2800" dirty="0">
                <a:solidFill>
                  <a:schemeClr val="accent2"/>
                </a:solidFill>
              </a:rPr>
              <a:t> in relation to the </a:t>
            </a:r>
            <a:r>
              <a:rPr lang="sv-SE" sz="2800" dirty="0" err="1">
                <a:solidFill>
                  <a:schemeClr val="accent2"/>
                </a:solidFill>
              </a:rPr>
              <a:t>existing</a:t>
            </a:r>
            <a:r>
              <a:rPr lang="sv-SE" sz="2800" dirty="0">
                <a:solidFill>
                  <a:schemeClr val="accent2"/>
                </a:solidFill>
              </a:rPr>
              <a:t> space </a:t>
            </a:r>
            <a:r>
              <a:rPr lang="sv-SE" sz="2800" dirty="0" err="1">
                <a:solidFill>
                  <a:schemeClr val="accent2"/>
                </a:solidFill>
              </a:rPr>
              <a:t>testbeds</a:t>
            </a:r>
            <a:r>
              <a:rPr lang="sv-SE" sz="2800" dirty="0">
                <a:solidFill>
                  <a:schemeClr val="accent2"/>
                </a:solidFill>
              </a:rPr>
              <a:t> </a:t>
            </a:r>
            <a:r>
              <a:rPr lang="sv-SE" sz="2800" dirty="0">
                <a:solidFill>
                  <a:prstClr val="white"/>
                </a:solidFill>
              </a:rPr>
              <a:t>and </a:t>
            </a:r>
            <a:r>
              <a:rPr lang="sv-SE" sz="2800" dirty="0" err="1">
                <a:solidFill>
                  <a:prstClr val="white"/>
                </a:solidFill>
              </a:rPr>
              <a:t>see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if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we</a:t>
            </a:r>
            <a:r>
              <a:rPr lang="sv-SE" sz="2800" dirty="0">
                <a:solidFill>
                  <a:prstClr val="white"/>
                </a:solidFill>
              </a:rPr>
              <a:t> by </a:t>
            </a:r>
            <a:r>
              <a:rPr lang="sv-SE" sz="2800" dirty="0" err="1">
                <a:solidFill>
                  <a:prstClr val="white"/>
                </a:solidFill>
              </a:rPr>
              <a:t>that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can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develop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them</a:t>
            </a:r>
            <a:r>
              <a:rPr lang="sv-SE" sz="2800" dirty="0">
                <a:solidFill>
                  <a:prstClr val="white"/>
                </a:solidFill>
              </a:rPr>
              <a:t> </a:t>
            </a:r>
            <a:r>
              <a:rPr lang="sv-SE" sz="2800" dirty="0" err="1">
                <a:solidFill>
                  <a:prstClr val="white"/>
                </a:solidFill>
              </a:rPr>
              <a:t>further</a:t>
            </a:r>
            <a:br>
              <a:rPr lang="sv-SE" sz="2800" dirty="0">
                <a:solidFill>
                  <a:prstClr val="white"/>
                </a:solidFill>
              </a:rPr>
            </a:br>
            <a:endParaRPr lang="sv-SE" sz="2800" dirty="0">
              <a:solidFill>
                <a:prstClr val="white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endParaRPr lang="sv-SE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129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F1567ECA-FBC5-4D7C-A373-9E62E2216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138"/>
            <a:ext cx="10515600" cy="1325563"/>
          </a:xfrm>
        </p:spPr>
        <p:txBody>
          <a:bodyPr/>
          <a:lstStyle/>
          <a:p>
            <a:pPr algn="ctr"/>
            <a:r>
              <a:rPr lang="sv-S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be </a:t>
            </a:r>
            <a:r>
              <a:rPr lang="sv-S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divided</a:t>
            </a: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532E1C1E-FC36-4A24-907B-6E12192E9D32}"/>
              </a:ext>
            </a:extLst>
          </p:cNvPr>
          <p:cNvSpPr/>
          <p:nvPr/>
        </p:nvSpPr>
        <p:spPr>
          <a:xfrm>
            <a:off x="904567" y="2045109"/>
            <a:ext cx="1980000" cy="198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dirty="0" err="1">
                <a:solidFill>
                  <a:schemeClr val="bg1"/>
                </a:solidFill>
              </a:rPr>
              <a:t>Testbeds</a:t>
            </a:r>
            <a:r>
              <a:rPr lang="sv-SE" sz="2000" dirty="0">
                <a:solidFill>
                  <a:schemeClr val="bg1"/>
                </a:solidFill>
              </a:rPr>
              <a:t> at Space Campus in Kiruna and Luleå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5343F144-FF30-4DF8-B2B8-54395A3F5D2F}"/>
              </a:ext>
            </a:extLst>
          </p:cNvPr>
          <p:cNvSpPr/>
          <p:nvPr/>
        </p:nvSpPr>
        <p:spPr>
          <a:xfrm>
            <a:off x="3670708" y="2045109"/>
            <a:ext cx="1980000" cy="198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dirty="0" err="1">
                <a:solidFill>
                  <a:schemeClr val="bg1"/>
                </a:solidFill>
              </a:rPr>
              <a:t>Testbed</a:t>
            </a:r>
            <a:r>
              <a:rPr lang="sv-SE" sz="2000" dirty="0">
                <a:solidFill>
                  <a:schemeClr val="bg1"/>
                </a:solidFill>
              </a:rPr>
              <a:t> Esrange</a:t>
            </a: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8F2C8C20-4EB4-4C90-9361-4D3A66F0E60F}"/>
              </a:ext>
            </a:extLst>
          </p:cNvPr>
          <p:cNvSpPr/>
          <p:nvPr/>
        </p:nvSpPr>
        <p:spPr>
          <a:xfrm>
            <a:off x="6436849" y="2045109"/>
            <a:ext cx="1980000" cy="198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dirty="0">
                <a:solidFill>
                  <a:schemeClr val="bg1"/>
                </a:solidFill>
              </a:rPr>
              <a:t>The National Space Data Lab</a:t>
            </a: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8FF847F2-6356-41A7-9B1E-2432E508BBD7}"/>
              </a:ext>
            </a:extLst>
          </p:cNvPr>
          <p:cNvSpPr/>
          <p:nvPr/>
        </p:nvSpPr>
        <p:spPr>
          <a:xfrm>
            <a:off x="9202991" y="2045109"/>
            <a:ext cx="1980000" cy="19800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dirty="0">
                <a:solidFill>
                  <a:schemeClr val="bg1"/>
                </a:solidFill>
              </a:rPr>
              <a:t>Students and innovations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B61F58-4838-4DB2-9863-8E5BD45FA06E}"/>
              </a:ext>
            </a:extLst>
          </p:cNvPr>
          <p:cNvSpPr txBox="1">
            <a:spLocks/>
          </p:cNvSpPr>
          <p:nvPr/>
        </p:nvSpPr>
        <p:spPr>
          <a:xfrm>
            <a:off x="8485239" y="4277032"/>
            <a:ext cx="3500284" cy="15731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sv-SE" sz="1600" dirty="0">
              <a:solidFill>
                <a:prstClr val="white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sv-SE" sz="1600" dirty="0">
                <a:solidFill>
                  <a:prstClr val="white"/>
                </a:solidFill>
              </a:rPr>
              <a:t>Team </a:t>
            </a:r>
            <a:r>
              <a:rPr lang="sv-SE" sz="1600" dirty="0" err="1">
                <a:solidFill>
                  <a:prstClr val="white"/>
                </a:solidFill>
              </a:rPr>
              <a:t>leader</a:t>
            </a:r>
            <a:r>
              <a:rPr lang="sv-SE" sz="1600" dirty="0">
                <a:solidFill>
                  <a:prstClr val="white"/>
                </a:solidFill>
              </a:rPr>
              <a:t>: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sv-SE" sz="1600" dirty="0" err="1">
                <a:solidFill>
                  <a:prstClr val="white"/>
                </a:solidFill>
              </a:rPr>
              <a:t>Christoper</a:t>
            </a:r>
            <a:r>
              <a:rPr lang="sv-SE" sz="1600" dirty="0">
                <a:solidFill>
                  <a:prstClr val="white"/>
                </a:solidFill>
              </a:rPr>
              <a:t> Frisk </a:t>
            </a:r>
            <a:br>
              <a:rPr lang="sv-SE" sz="1600" dirty="0">
                <a:solidFill>
                  <a:prstClr val="white"/>
                </a:solidFill>
              </a:rPr>
            </a:br>
            <a:r>
              <a:rPr lang="sv-SE" sz="1600" dirty="0">
                <a:solidFill>
                  <a:prstClr val="white"/>
                </a:solidFill>
              </a:rPr>
              <a:t>and Emil Svanberg</a:t>
            </a:r>
          </a:p>
          <a:p>
            <a:pPr algn="ctr" fontAlgn="auto">
              <a:spcAft>
                <a:spcPts val="0"/>
              </a:spcAft>
              <a:defRPr/>
            </a:pPr>
            <a:endParaRPr lang="sv-SE" sz="18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sv-SE" sz="11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sv-SE" sz="11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sv-SE" sz="11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en-US" sz="11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A7C6B1-77B0-4967-B712-B2066F2BCBF5}"/>
              </a:ext>
            </a:extLst>
          </p:cNvPr>
          <p:cNvSpPr txBox="1">
            <a:spLocks/>
          </p:cNvSpPr>
          <p:nvPr/>
        </p:nvSpPr>
        <p:spPr>
          <a:xfrm>
            <a:off x="5663381" y="4277032"/>
            <a:ext cx="3500284" cy="131752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sv-SE" sz="1600" dirty="0">
              <a:solidFill>
                <a:prstClr val="white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sv-SE" sz="1600" dirty="0">
                <a:solidFill>
                  <a:prstClr val="white"/>
                </a:solidFill>
              </a:rPr>
              <a:t>Team </a:t>
            </a:r>
            <a:r>
              <a:rPr lang="sv-SE" sz="1600" dirty="0" err="1">
                <a:solidFill>
                  <a:prstClr val="white"/>
                </a:solidFill>
              </a:rPr>
              <a:t>leader</a:t>
            </a:r>
            <a:r>
              <a:rPr lang="sv-SE" sz="1600" dirty="0">
                <a:solidFill>
                  <a:prstClr val="white"/>
                </a:solidFill>
              </a:rPr>
              <a:t>: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sv-SE" sz="1600" dirty="0">
                <a:solidFill>
                  <a:prstClr val="white"/>
                </a:solidFill>
              </a:rPr>
              <a:t>Ann-Christin Eriksson</a:t>
            </a:r>
          </a:p>
          <a:p>
            <a:pPr algn="ctr" fontAlgn="auto">
              <a:spcAft>
                <a:spcPts val="0"/>
              </a:spcAft>
              <a:defRPr/>
            </a:pPr>
            <a:endParaRPr lang="sv-SE" sz="18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sv-SE" sz="11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sv-SE" sz="11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sv-SE" sz="11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en-US" sz="11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A6D5A55-FBAC-42FA-B011-0272EB5F48D8}"/>
              </a:ext>
            </a:extLst>
          </p:cNvPr>
          <p:cNvSpPr txBox="1">
            <a:spLocks/>
          </p:cNvSpPr>
          <p:nvPr/>
        </p:nvSpPr>
        <p:spPr>
          <a:xfrm>
            <a:off x="2910349" y="4277032"/>
            <a:ext cx="3500284" cy="131752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sv-SE" sz="1600" dirty="0">
              <a:solidFill>
                <a:prstClr val="white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sv-SE" sz="1600" dirty="0">
                <a:solidFill>
                  <a:prstClr val="white"/>
                </a:solidFill>
              </a:rPr>
              <a:t>Team </a:t>
            </a:r>
            <a:r>
              <a:rPr lang="sv-SE" sz="1600" dirty="0" err="1">
                <a:solidFill>
                  <a:prstClr val="white"/>
                </a:solidFill>
              </a:rPr>
              <a:t>leader</a:t>
            </a:r>
            <a:r>
              <a:rPr lang="sv-SE" sz="1600" dirty="0">
                <a:solidFill>
                  <a:prstClr val="white"/>
                </a:solidFill>
              </a:rPr>
              <a:t>: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sv-SE" sz="1600" dirty="0">
                <a:solidFill>
                  <a:prstClr val="white"/>
                </a:solidFill>
              </a:rPr>
              <a:t>Philip Pålsson</a:t>
            </a:r>
          </a:p>
          <a:p>
            <a:pPr algn="ctr" fontAlgn="auto">
              <a:spcAft>
                <a:spcPts val="0"/>
              </a:spcAft>
              <a:defRPr/>
            </a:pPr>
            <a:endParaRPr lang="sv-SE" sz="18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sv-SE" sz="11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sv-SE" sz="11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sv-SE" sz="11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en-US" sz="11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33FE148-B89D-4AD7-8CC5-D89CA3454C25}"/>
              </a:ext>
            </a:extLst>
          </p:cNvPr>
          <p:cNvSpPr txBox="1">
            <a:spLocks/>
          </p:cNvSpPr>
          <p:nvPr/>
        </p:nvSpPr>
        <p:spPr>
          <a:xfrm>
            <a:off x="157316" y="4277032"/>
            <a:ext cx="3500284" cy="131752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sv-SE" sz="1600" dirty="0">
              <a:solidFill>
                <a:prstClr val="white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sv-SE" sz="1600" dirty="0">
                <a:solidFill>
                  <a:prstClr val="white"/>
                </a:solidFill>
              </a:rPr>
              <a:t>Team </a:t>
            </a:r>
            <a:r>
              <a:rPr lang="sv-SE" sz="1600" dirty="0" err="1">
                <a:solidFill>
                  <a:prstClr val="white"/>
                </a:solidFill>
              </a:rPr>
              <a:t>leader</a:t>
            </a:r>
            <a:r>
              <a:rPr lang="sv-SE" sz="1600" dirty="0">
                <a:solidFill>
                  <a:prstClr val="white"/>
                </a:solidFill>
              </a:rPr>
              <a:t>: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sv-SE" sz="1600" dirty="0">
                <a:solidFill>
                  <a:prstClr val="white"/>
                </a:solidFill>
              </a:rPr>
              <a:t>Olle Norberg</a:t>
            </a:r>
          </a:p>
          <a:p>
            <a:pPr algn="ctr" fontAlgn="auto">
              <a:spcAft>
                <a:spcPts val="0"/>
              </a:spcAft>
              <a:defRPr/>
            </a:pPr>
            <a:endParaRPr lang="sv-SE" sz="18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sv-SE" sz="11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sv-SE" sz="11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sv-SE" sz="11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en-US" sz="1100" dirty="0">
              <a:solidFill>
                <a:prstClr val="white"/>
              </a:solidFill>
            </a:endParaRPr>
          </a:p>
          <a:p>
            <a:pPr lvl="1" algn="ctr"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76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F1567ECA-FBC5-4D7C-A373-9E62E2216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5" y="247138"/>
            <a:ext cx="11464413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three sessions, a coffee break and short presentations in the end</a:t>
            </a:r>
          </a:p>
        </p:txBody>
      </p: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7EE76060-79DB-4125-A4B3-1017257C457E}"/>
              </a:ext>
            </a:extLst>
          </p:cNvPr>
          <p:cNvCxnSpPr>
            <a:cxnSpLocks/>
          </p:cNvCxnSpPr>
          <p:nvPr/>
        </p:nvCxnSpPr>
        <p:spPr>
          <a:xfrm>
            <a:off x="2103096" y="1975079"/>
            <a:ext cx="1290757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14">
            <a:extLst>
              <a:ext uri="{FF2B5EF4-FFF2-40B4-BE49-F238E27FC236}">
                <a16:creationId xmlns:a16="http://schemas.microsoft.com/office/drawing/2014/main" id="{4EE42708-76DA-483A-9D8C-8D2915ADF4AF}"/>
              </a:ext>
            </a:extLst>
          </p:cNvPr>
          <p:cNvSpPr/>
          <p:nvPr/>
        </p:nvSpPr>
        <p:spPr>
          <a:xfrm>
            <a:off x="2103096" y="1663404"/>
            <a:ext cx="1290757" cy="2927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2D661E72-14F8-46D4-A27E-F00CE783C17F}"/>
              </a:ext>
            </a:extLst>
          </p:cNvPr>
          <p:cNvSpPr/>
          <p:nvPr/>
        </p:nvSpPr>
        <p:spPr>
          <a:xfrm>
            <a:off x="2103096" y="2052214"/>
            <a:ext cx="1290757" cy="3655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spcAft>
                <a:spcPts val="1200"/>
              </a:spcAft>
              <a:buClr>
                <a:srgbClr val="653C4C"/>
              </a:buClr>
            </a:pP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09.10</a:t>
            </a:r>
          </a:p>
        </p:txBody>
      </p:sp>
      <p:cxnSp>
        <p:nvCxnSpPr>
          <p:cNvPr id="24" name="Straight Connector 16">
            <a:extLst>
              <a:ext uri="{FF2B5EF4-FFF2-40B4-BE49-F238E27FC236}">
                <a16:creationId xmlns:a16="http://schemas.microsoft.com/office/drawing/2014/main" id="{90889B60-67C4-431F-BA29-87103BA09CAC}"/>
              </a:ext>
            </a:extLst>
          </p:cNvPr>
          <p:cNvCxnSpPr>
            <a:cxnSpLocks/>
          </p:cNvCxnSpPr>
          <p:nvPr/>
        </p:nvCxnSpPr>
        <p:spPr>
          <a:xfrm>
            <a:off x="3800380" y="1975079"/>
            <a:ext cx="400621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17">
            <a:extLst>
              <a:ext uri="{FF2B5EF4-FFF2-40B4-BE49-F238E27FC236}">
                <a16:creationId xmlns:a16="http://schemas.microsoft.com/office/drawing/2014/main" id="{5B36BD6C-2144-4061-B688-84C81CF123BE}"/>
              </a:ext>
            </a:extLst>
          </p:cNvPr>
          <p:cNvSpPr/>
          <p:nvPr/>
        </p:nvSpPr>
        <p:spPr>
          <a:xfrm>
            <a:off x="3800380" y="1663404"/>
            <a:ext cx="4006218" cy="2927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272FF85C-77CF-4123-A1E6-461CD64145EA}"/>
              </a:ext>
            </a:extLst>
          </p:cNvPr>
          <p:cNvSpPr/>
          <p:nvPr/>
        </p:nvSpPr>
        <p:spPr>
          <a:xfrm>
            <a:off x="3800380" y="2052214"/>
            <a:ext cx="4427891" cy="3655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spcAft>
                <a:spcPts val="1200"/>
              </a:spcAft>
              <a:buClr>
                <a:srgbClr val="653C4C"/>
              </a:buClr>
            </a:pP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Introduction, assignments and groups</a:t>
            </a: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8C5BA9A0-BC3D-49F5-97DC-B037742E73FC}"/>
              </a:ext>
            </a:extLst>
          </p:cNvPr>
          <p:cNvSpPr/>
          <p:nvPr/>
        </p:nvSpPr>
        <p:spPr>
          <a:xfrm>
            <a:off x="2103096" y="2735829"/>
            <a:ext cx="1290757" cy="3655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spcAft>
                <a:spcPts val="1200"/>
              </a:spcAft>
              <a:buClr>
                <a:srgbClr val="653C4C"/>
              </a:buClr>
            </a:pP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09.20</a:t>
            </a:r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98E1675B-037C-43CC-9DE7-BCBF90D4478C}"/>
              </a:ext>
            </a:extLst>
          </p:cNvPr>
          <p:cNvSpPr/>
          <p:nvPr/>
        </p:nvSpPr>
        <p:spPr>
          <a:xfrm>
            <a:off x="2103096" y="3418837"/>
            <a:ext cx="1290757" cy="3655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spcAft>
                <a:spcPts val="1200"/>
              </a:spcAft>
              <a:buClr>
                <a:srgbClr val="653C4C"/>
              </a:buClr>
            </a:pP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10:00</a:t>
            </a:r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3B8D9218-1700-49D4-91A4-574DCD0527FB}"/>
              </a:ext>
            </a:extLst>
          </p:cNvPr>
          <p:cNvSpPr/>
          <p:nvPr/>
        </p:nvSpPr>
        <p:spPr>
          <a:xfrm>
            <a:off x="2103096" y="4218817"/>
            <a:ext cx="1290757" cy="3655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spcAft>
                <a:spcPts val="1200"/>
              </a:spcAft>
              <a:buClr>
                <a:srgbClr val="653C4C"/>
              </a:buClr>
            </a:pP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10:20</a:t>
            </a:r>
          </a:p>
        </p:txBody>
      </p:sp>
      <p:cxnSp>
        <p:nvCxnSpPr>
          <p:cNvPr id="34" name="Straight Connector 29">
            <a:extLst>
              <a:ext uri="{FF2B5EF4-FFF2-40B4-BE49-F238E27FC236}">
                <a16:creationId xmlns:a16="http://schemas.microsoft.com/office/drawing/2014/main" id="{850DB5ED-0E9C-4CC9-858F-780736C423F5}"/>
              </a:ext>
            </a:extLst>
          </p:cNvPr>
          <p:cNvCxnSpPr>
            <a:cxnSpLocks/>
          </p:cNvCxnSpPr>
          <p:nvPr/>
        </p:nvCxnSpPr>
        <p:spPr>
          <a:xfrm flipV="1">
            <a:off x="690770" y="2427041"/>
            <a:ext cx="7237378" cy="10118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5">
            <a:extLst>
              <a:ext uri="{FF2B5EF4-FFF2-40B4-BE49-F238E27FC236}">
                <a16:creationId xmlns:a16="http://schemas.microsoft.com/office/drawing/2014/main" id="{40B2BDC1-A747-48AD-99AE-80CD15E76471}"/>
              </a:ext>
            </a:extLst>
          </p:cNvPr>
          <p:cNvSpPr/>
          <p:nvPr/>
        </p:nvSpPr>
        <p:spPr>
          <a:xfrm>
            <a:off x="680937" y="2460526"/>
            <a:ext cx="1482160" cy="833280"/>
          </a:xfrm>
          <a:prstGeom prst="rect">
            <a:avLst/>
          </a:prstGeom>
          <a:solidFill>
            <a:srgbClr val="1A2E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Session 1: No pain, no gain</a:t>
            </a:r>
          </a:p>
        </p:txBody>
      </p:sp>
      <p:sp>
        <p:nvSpPr>
          <p:cNvPr id="40" name="Rectangle 36">
            <a:extLst>
              <a:ext uri="{FF2B5EF4-FFF2-40B4-BE49-F238E27FC236}">
                <a16:creationId xmlns:a16="http://schemas.microsoft.com/office/drawing/2014/main" id="{0974FC4B-ABB9-4EDD-90E3-48842BBCE692}"/>
              </a:ext>
            </a:extLst>
          </p:cNvPr>
          <p:cNvSpPr/>
          <p:nvPr/>
        </p:nvSpPr>
        <p:spPr>
          <a:xfrm>
            <a:off x="680937" y="3357887"/>
            <a:ext cx="1482160" cy="48652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Coffee break</a:t>
            </a:r>
          </a:p>
        </p:txBody>
      </p:sp>
      <p:sp>
        <p:nvSpPr>
          <p:cNvPr id="42" name="Rectangle 38">
            <a:extLst>
              <a:ext uri="{FF2B5EF4-FFF2-40B4-BE49-F238E27FC236}">
                <a16:creationId xmlns:a16="http://schemas.microsoft.com/office/drawing/2014/main" id="{77DCB086-CD5B-4B23-9A17-CCE22976C826}"/>
              </a:ext>
            </a:extLst>
          </p:cNvPr>
          <p:cNvSpPr/>
          <p:nvPr/>
        </p:nvSpPr>
        <p:spPr>
          <a:xfrm>
            <a:off x="3800380" y="2735829"/>
            <a:ext cx="4006218" cy="3655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spcAft>
                <a:spcPts val="1200"/>
              </a:spcAft>
              <a:buClr>
                <a:srgbClr val="653C4C"/>
              </a:buClr>
            </a:pP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Customer segments and their pain points</a:t>
            </a:r>
          </a:p>
        </p:txBody>
      </p:sp>
      <p:sp>
        <p:nvSpPr>
          <p:cNvPr id="45" name="Rectangle 41">
            <a:extLst>
              <a:ext uri="{FF2B5EF4-FFF2-40B4-BE49-F238E27FC236}">
                <a16:creationId xmlns:a16="http://schemas.microsoft.com/office/drawing/2014/main" id="{6E53DAC9-49C0-4368-96AF-E4C9A9A7101E}"/>
              </a:ext>
            </a:extLst>
          </p:cNvPr>
          <p:cNvSpPr/>
          <p:nvPr/>
        </p:nvSpPr>
        <p:spPr>
          <a:xfrm>
            <a:off x="3800380" y="3413251"/>
            <a:ext cx="4006218" cy="3655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spcAft>
                <a:spcPts val="1200"/>
              </a:spcAft>
              <a:buClr>
                <a:srgbClr val="653C4C"/>
              </a:buClr>
            </a:pP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Take some coffee and mingle</a:t>
            </a:r>
          </a:p>
        </p:txBody>
      </p:sp>
      <p:sp>
        <p:nvSpPr>
          <p:cNvPr id="48" name="Rectangle 44">
            <a:extLst>
              <a:ext uri="{FF2B5EF4-FFF2-40B4-BE49-F238E27FC236}">
                <a16:creationId xmlns:a16="http://schemas.microsoft.com/office/drawing/2014/main" id="{A2E3CAE0-4B7D-42D7-9025-115B9EC93BE5}"/>
              </a:ext>
            </a:extLst>
          </p:cNvPr>
          <p:cNvSpPr/>
          <p:nvPr/>
        </p:nvSpPr>
        <p:spPr>
          <a:xfrm>
            <a:off x="3800380" y="4213157"/>
            <a:ext cx="4006218" cy="3655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spcAft>
                <a:spcPts val="1200"/>
              </a:spcAft>
              <a:buClr>
                <a:srgbClr val="653C4C"/>
              </a:buClr>
            </a:pP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Offerings on the market today and how we can be unique</a:t>
            </a:r>
          </a:p>
        </p:txBody>
      </p:sp>
      <p:sp>
        <p:nvSpPr>
          <p:cNvPr id="53" name="Rectangle 59">
            <a:extLst>
              <a:ext uri="{FF2B5EF4-FFF2-40B4-BE49-F238E27FC236}">
                <a16:creationId xmlns:a16="http://schemas.microsoft.com/office/drawing/2014/main" id="{FF20D3B1-9698-4A3D-8271-B8FA92DF8A99}"/>
              </a:ext>
            </a:extLst>
          </p:cNvPr>
          <p:cNvSpPr/>
          <p:nvPr/>
        </p:nvSpPr>
        <p:spPr>
          <a:xfrm>
            <a:off x="680937" y="2053426"/>
            <a:ext cx="1482160" cy="35728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Start</a:t>
            </a:r>
          </a:p>
        </p:txBody>
      </p:sp>
      <p:cxnSp>
        <p:nvCxnSpPr>
          <p:cNvPr id="56" name="Straight Connector 29">
            <a:extLst>
              <a:ext uri="{FF2B5EF4-FFF2-40B4-BE49-F238E27FC236}">
                <a16:creationId xmlns:a16="http://schemas.microsoft.com/office/drawing/2014/main" id="{3E0E344E-4B05-45C6-A64F-FA316FF78341}"/>
              </a:ext>
            </a:extLst>
          </p:cNvPr>
          <p:cNvCxnSpPr>
            <a:cxnSpLocks/>
          </p:cNvCxnSpPr>
          <p:nvPr/>
        </p:nvCxnSpPr>
        <p:spPr>
          <a:xfrm flipV="1">
            <a:off x="690770" y="3351275"/>
            <a:ext cx="7237378" cy="10118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29">
            <a:extLst>
              <a:ext uri="{FF2B5EF4-FFF2-40B4-BE49-F238E27FC236}">
                <a16:creationId xmlns:a16="http://schemas.microsoft.com/office/drawing/2014/main" id="{2F3CA0EC-1927-4C16-8DCA-CCACC135A3D8}"/>
              </a:ext>
            </a:extLst>
          </p:cNvPr>
          <p:cNvCxnSpPr>
            <a:cxnSpLocks/>
          </p:cNvCxnSpPr>
          <p:nvPr/>
        </p:nvCxnSpPr>
        <p:spPr>
          <a:xfrm flipV="1">
            <a:off x="690770" y="3921545"/>
            <a:ext cx="7237378" cy="10118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29">
            <a:extLst>
              <a:ext uri="{FF2B5EF4-FFF2-40B4-BE49-F238E27FC236}">
                <a16:creationId xmlns:a16="http://schemas.microsoft.com/office/drawing/2014/main" id="{675EC4E5-5A2C-4257-BDE1-CA44D27018B2}"/>
              </a:ext>
            </a:extLst>
          </p:cNvPr>
          <p:cNvCxnSpPr>
            <a:cxnSpLocks/>
          </p:cNvCxnSpPr>
          <p:nvPr/>
        </p:nvCxnSpPr>
        <p:spPr>
          <a:xfrm flipV="1">
            <a:off x="690770" y="4845778"/>
            <a:ext cx="7237378" cy="10118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35">
            <a:extLst>
              <a:ext uri="{FF2B5EF4-FFF2-40B4-BE49-F238E27FC236}">
                <a16:creationId xmlns:a16="http://schemas.microsoft.com/office/drawing/2014/main" id="{4CFC6130-E2F8-4A0F-9668-25ABA61B0E90}"/>
              </a:ext>
            </a:extLst>
          </p:cNvPr>
          <p:cNvSpPr/>
          <p:nvPr/>
        </p:nvSpPr>
        <p:spPr>
          <a:xfrm>
            <a:off x="680937" y="3955029"/>
            <a:ext cx="1482160" cy="833280"/>
          </a:xfrm>
          <a:prstGeom prst="rect">
            <a:avLst/>
          </a:prstGeom>
          <a:solidFill>
            <a:srgbClr val="1A2E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Session 2: Checkout the competition</a:t>
            </a:r>
          </a:p>
        </p:txBody>
      </p:sp>
      <p:sp>
        <p:nvSpPr>
          <p:cNvPr id="64" name="Rectangle 27">
            <a:extLst>
              <a:ext uri="{FF2B5EF4-FFF2-40B4-BE49-F238E27FC236}">
                <a16:creationId xmlns:a16="http://schemas.microsoft.com/office/drawing/2014/main" id="{1C940F60-496D-4105-8785-CA5AF1E8CAED}"/>
              </a:ext>
            </a:extLst>
          </p:cNvPr>
          <p:cNvSpPr/>
          <p:nvPr/>
        </p:nvSpPr>
        <p:spPr>
          <a:xfrm>
            <a:off x="2103096" y="5133217"/>
            <a:ext cx="1290757" cy="3655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spcAft>
                <a:spcPts val="1200"/>
              </a:spcAft>
              <a:buClr>
                <a:srgbClr val="653C4C"/>
              </a:buClr>
            </a:pP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10:40</a:t>
            </a:r>
          </a:p>
        </p:txBody>
      </p:sp>
      <p:sp>
        <p:nvSpPr>
          <p:cNvPr id="65" name="Rectangle 44">
            <a:extLst>
              <a:ext uri="{FF2B5EF4-FFF2-40B4-BE49-F238E27FC236}">
                <a16:creationId xmlns:a16="http://schemas.microsoft.com/office/drawing/2014/main" id="{C1AFC6CB-BB67-4AFE-AD97-04051E8769A9}"/>
              </a:ext>
            </a:extLst>
          </p:cNvPr>
          <p:cNvSpPr/>
          <p:nvPr/>
        </p:nvSpPr>
        <p:spPr>
          <a:xfrm>
            <a:off x="3800380" y="5127557"/>
            <a:ext cx="4006218" cy="3655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spcAft>
                <a:spcPts val="1200"/>
              </a:spcAft>
              <a:buClr>
                <a:srgbClr val="653C4C"/>
              </a:buClr>
            </a:pP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What are the most important deal breakers for your testbeds to succeed?</a:t>
            </a:r>
          </a:p>
        </p:txBody>
      </p:sp>
      <p:cxnSp>
        <p:nvCxnSpPr>
          <p:cNvPr id="66" name="Straight Connector 29">
            <a:extLst>
              <a:ext uri="{FF2B5EF4-FFF2-40B4-BE49-F238E27FC236}">
                <a16:creationId xmlns:a16="http://schemas.microsoft.com/office/drawing/2014/main" id="{7E146B1D-81D7-477E-829E-4C218D547D09}"/>
              </a:ext>
            </a:extLst>
          </p:cNvPr>
          <p:cNvCxnSpPr>
            <a:cxnSpLocks/>
          </p:cNvCxnSpPr>
          <p:nvPr/>
        </p:nvCxnSpPr>
        <p:spPr>
          <a:xfrm flipV="1">
            <a:off x="690770" y="5760178"/>
            <a:ext cx="7237378" cy="10118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35">
            <a:extLst>
              <a:ext uri="{FF2B5EF4-FFF2-40B4-BE49-F238E27FC236}">
                <a16:creationId xmlns:a16="http://schemas.microsoft.com/office/drawing/2014/main" id="{3A83B048-146D-4681-B34A-EDF23A6CD564}"/>
              </a:ext>
            </a:extLst>
          </p:cNvPr>
          <p:cNvSpPr/>
          <p:nvPr/>
        </p:nvSpPr>
        <p:spPr>
          <a:xfrm>
            <a:off x="680937" y="4869429"/>
            <a:ext cx="1482160" cy="833280"/>
          </a:xfrm>
          <a:prstGeom prst="rect">
            <a:avLst/>
          </a:prstGeom>
          <a:solidFill>
            <a:srgbClr val="1A2E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Session 3: What we need to believe in</a:t>
            </a:r>
          </a:p>
        </p:txBody>
      </p:sp>
      <p:sp>
        <p:nvSpPr>
          <p:cNvPr id="68" name="Rectangle 25">
            <a:extLst>
              <a:ext uri="{FF2B5EF4-FFF2-40B4-BE49-F238E27FC236}">
                <a16:creationId xmlns:a16="http://schemas.microsoft.com/office/drawing/2014/main" id="{9A91964E-B3F0-4C49-953B-A98135AD4892}"/>
              </a:ext>
            </a:extLst>
          </p:cNvPr>
          <p:cNvSpPr/>
          <p:nvPr/>
        </p:nvSpPr>
        <p:spPr>
          <a:xfrm>
            <a:off x="2103096" y="5847405"/>
            <a:ext cx="1290757" cy="3655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spcAft>
                <a:spcPts val="1200"/>
              </a:spcAft>
              <a:buClr>
                <a:srgbClr val="653C4C"/>
              </a:buClr>
            </a:pP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11:20</a:t>
            </a:r>
          </a:p>
        </p:txBody>
      </p:sp>
      <p:sp>
        <p:nvSpPr>
          <p:cNvPr id="69" name="Rectangle 36">
            <a:extLst>
              <a:ext uri="{FF2B5EF4-FFF2-40B4-BE49-F238E27FC236}">
                <a16:creationId xmlns:a16="http://schemas.microsoft.com/office/drawing/2014/main" id="{7FF86F94-424C-42D3-AC06-61FDE5FE4485}"/>
              </a:ext>
            </a:extLst>
          </p:cNvPr>
          <p:cNvSpPr/>
          <p:nvPr/>
        </p:nvSpPr>
        <p:spPr>
          <a:xfrm>
            <a:off x="710433" y="5786455"/>
            <a:ext cx="1482160" cy="48652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End-discussion</a:t>
            </a:r>
          </a:p>
        </p:txBody>
      </p:sp>
      <p:sp>
        <p:nvSpPr>
          <p:cNvPr id="70" name="Rectangle 41">
            <a:extLst>
              <a:ext uri="{FF2B5EF4-FFF2-40B4-BE49-F238E27FC236}">
                <a16:creationId xmlns:a16="http://schemas.microsoft.com/office/drawing/2014/main" id="{1D82DCC3-A785-4AF1-8ED1-193F05C2C44C}"/>
              </a:ext>
            </a:extLst>
          </p:cNvPr>
          <p:cNvSpPr/>
          <p:nvPr/>
        </p:nvSpPr>
        <p:spPr>
          <a:xfrm>
            <a:off x="3800380" y="5841819"/>
            <a:ext cx="4006218" cy="3655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spcAft>
                <a:spcPts val="1200"/>
              </a:spcAft>
              <a:buClr>
                <a:srgbClr val="653C4C"/>
              </a:buClr>
            </a:pP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Results and discussions with team leaders in full group</a:t>
            </a:r>
          </a:p>
        </p:txBody>
      </p:sp>
      <p:pic>
        <p:nvPicPr>
          <p:cNvPr id="22530" name="Picture 2" descr="Bildresultat fÃ¶r post its space">
            <a:extLst>
              <a:ext uri="{FF2B5EF4-FFF2-40B4-BE49-F238E27FC236}">
                <a16:creationId xmlns:a16="http://schemas.microsoft.com/office/drawing/2014/main" id="{E072B043-4644-4846-90FA-1F8D435B9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43" y="2521360"/>
            <a:ext cx="2065696" cy="15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Bildresultat fÃ¶r coffee in space">
            <a:extLst>
              <a:ext uri="{FF2B5EF4-FFF2-40B4-BE49-F238E27FC236}">
                <a16:creationId xmlns:a16="http://schemas.microsoft.com/office/drawing/2014/main" id="{3E41B868-DC13-47DE-9B34-285CBC7219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103" y="3692320"/>
            <a:ext cx="1779640" cy="177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918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E5E0F0-D001-49FA-8DE5-CB1B9C1A5467}"/>
              </a:ext>
            </a:extLst>
          </p:cNvPr>
          <p:cNvSpPr txBox="1">
            <a:spLocks/>
          </p:cNvSpPr>
          <p:nvPr/>
        </p:nvSpPr>
        <p:spPr>
          <a:xfrm>
            <a:off x="383459" y="265471"/>
            <a:ext cx="11385754" cy="632214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prstClr val="white"/>
                </a:solidFill>
              </a:rPr>
              <a:t>Session 1: No pain, no gain</a:t>
            </a:r>
          </a:p>
          <a:p>
            <a:pPr fontAlgn="auto">
              <a:spcAft>
                <a:spcPts val="0"/>
              </a:spcAft>
              <a:defRPr/>
            </a:pPr>
            <a:endParaRPr lang="en-US" sz="3600" dirty="0">
              <a:solidFill>
                <a:prstClr val="white"/>
              </a:solidFill>
            </a:endParaRP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r>
              <a:rPr lang="en-US" b="1" i="1" dirty="0">
                <a:solidFill>
                  <a:schemeClr val="accent4"/>
                </a:solidFill>
              </a:rPr>
              <a:t>Topics to discuss: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prstClr val="white"/>
                </a:solidFill>
              </a:rPr>
              <a:t>Which are the most important/most likely customer segments of your testbed? (who are they, where are they, how many are they)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prstClr val="white"/>
                </a:solidFill>
              </a:rPr>
              <a:t>What are their most critical needs? What pains are they experiencing? </a:t>
            </a:r>
          </a:p>
          <a:p>
            <a:pPr marL="1885950" lvl="3" indent="-5143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</a:rPr>
              <a:t>What are the three most important factors valued by customers?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prstClr val="white"/>
                </a:solidFill>
              </a:rPr>
              <a:t>Can your testbed fulfil their needs and help their pains?</a:t>
            </a:r>
          </a:p>
          <a:p>
            <a:pPr lvl="2">
              <a:defRPr/>
            </a:pPr>
            <a:endParaRPr lang="en-US" dirty="0">
              <a:solidFill>
                <a:prstClr val="white"/>
              </a:solidFill>
            </a:endParaRP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r>
              <a:rPr lang="en-US" b="1" i="1" dirty="0">
                <a:solidFill>
                  <a:schemeClr val="accent4"/>
                </a:solidFill>
              </a:rPr>
              <a:t>Expected output: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prstClr val="white"/>
                </a:solidFill>
              </a:rPr>
              <a:t>Customer segment description 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prstClr val="white"/>
                </a:solidFill>
              </a:rPr>
              <a:t>Description of the most important needs and pain points for each segments, and if/how you can fulfill them or what is needed to fulfill them?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lvl="1"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prstClr val="white"/>
              </a:solidFill>
            </a:endParaRP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90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E5E0F0-D001-49FA-8DE5-CB1B9C1A5467}"/>
              </a:ext>
            </a:extLst>
          </p:cNvPr>
          <p:cNvSpPr txBox="1">
            <a:spLocks/>
          </p:cNvSpPr>
          <p:nvPr/>
        </p:nvSpPr>
        <p:spPr>
          <a:xfrm>
            <a:off x="383459" y="265471"/>
            <a:ext cx="11385754" cy="632214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prstClr val="white"/>
                </a:solidFill>
              </a:rPr>
              <a:t>Session 2: Checkout the competition</a:t>
            </a:r>
          </a:p>
          <a:p>
            <a:pPr fontAlgn="auto">
              <a:spcAft>
                <a:spcPts val="0"/>
              </a:spcAft>
              <a:defRPr/>
            </a:pPr>
            <a:endParaRPr lang="en-US" sz="3600" dirty="0">
              <a:solidFill>
                <a:prstClr val="white"/>
              </a:solidFill>
            </a:endParaRP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r>
              <a:rPr lang="en-US" b="1" i="1" dirty="0">
                <a:solidFill>
                  <a:schemeClr val="accent4"/>
                </a:solidFill>
              </a:rPr>
              <a:t>Topics to discuss: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prstClr val="white"/>
                </a:solidFill>
              </a:rPr>
              <a:t>How do the customer segments solve their needs today? Which organizations help them?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prstClr val="white"/>
                </a:solidFill>
              </a:rPr>
              <a:t>How can we be different/unique compared to the competition?</a:t>
            </a:r>
          </a:p>
          <a:p>
            <a:pPr marL="1885950" lvl="3" indent="-5143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</a:rPr>
              <a:t>How do you stack up on the three most important factors valued by customers compared to your competition?</a:t>
            </a:r>
          </a:p>
          <a:p>
            <a:pPr marL="1428750" lvl="2" indent="-5143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white"/>
              </a:solidFill>
            </a:endParaRP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r>
              <a:rPr lang="en-US" b="1" i="1" dirty="0">
                <a:solidFill>
                  <a:schemeClr val="accent4"/>
                </a:solidFill>
              </a:rPr>
              <a:t>Expected output: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prstClr val="white"/>
                </a:solidFill>
              </a:rPr>
              <a:t>List of competitors and their offering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prstClr val="white"/>
                </a:solidFill>
              </a:rPr>
              <a:t>List of your testbed’s possible unique selling points </a:t>
            </a:r>
            <a:r>
              <a:rPr lang="en-US" u="sng" dirty="0">
                <a:solidFill>
                  <a:prstClr val="white"/>
                </a:solidFill>
              </a:rPr>
              <a:t>today</a:t>
            </a:r>
            <a:r>
              <a:rPr lang="en-US" dirty="0">
                <a:solidFill>
                  <a:prstClr val="white"/>
                </a:solidFill>
              </a:rPr>
              <a:t> and in </a:t>
            </a:r>
            <a:r>
              <a:rPr lang="en-US" u="sng" dirty="0">
                <a:solidFill>
                  <a:prstClr val="white"/>
                </a:solidFill>
              </a:rPr>
              <a:t>3 years time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lvl="1"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prstClr val="white"/>
              </a:solidFill>
            </a:endParaRP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12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E5E0F0-D001-49FA-8DE5-CB1B9C1A5467}"/>
              </a:ext>
            </a:extLst>
          </p:cNvPr>
          <p:cNvSpPr txBox="1">
            <a:spLocks/>
          </p:cNvSpPr>
          <p:nvPr/>
        </p:nvSpPr>
        <p:spPr>
          <a:xfrm>
            <a:off x="383459" y="265471"/>
            <a:ext cx="11385754" cy="632214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</a:rPr>
              <a:t>Session 3: What we need to believe in</a:t>
            </a:r>
          </a:p>
          <a:p>
            <a:pPr fontAlgn="auto">
              <a:spcAft>
                <a:spcPts val="0"/>
              </a:spcAft>
              <a:defRPr/>
            </a:pPr>
            <a:endParaRPr lang="en-US" sz="3600" dirty="0">
              <a:solidFill>
                <a:prstClr val="white"/>
              </a:solidFill>
            </a:endParaRP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r>
              <a:rPr lang="en-US" b="1" i="1" dirty="0">
                <a:solidFill>
                  <a:schemeClr val="accent4"/>
                </a:solidFill>
              </a:rPr>
              <a:t>Topics to discuss:</a:t>
            </a:r>
            <a:endParaRPr lang="en-US" dirty="0">
              <a:solidFill>
                <a:prstClr val="white"/>
              </a:solidFill>
            </a:endParaRP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prstClr val="white"/>
                </a:solidFill>
              </a:rPr>
              <a:t>Financial reality: </a:t>
            </a:r>
          </a:p>
          <a:p>
            <a:pPr marL="1885950" lvl="3" indent="-5143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</a:rPr>
              <a:t>How much income is needed to survive? How many customer cases does that imply?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prstClr val="white"/>
                </a:solidFill>
              </a:rPr>
              <a:t>Business reality: </a:t>
            </a:r>
          </a:p>
          <a:p>
            <a:pPr marL="1885950" lvl="3" indent="-5143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</a:rPr>
              <a:t>What technical and service possibilities does your testbed have? Which offerings can these possibilities create? When can you deliver these?</a:t>
            </a:r>
          </a:p>
          <a:p>
            <a:pPr marL="1885950" lvl="3" indent="-5143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</a:rPr>
              <a:t>What skill sets are most critical for you to have/to develop?</a:t>
            </a:r>
          </a:p>
          <a:p>
            <a:pPr marL="1885950" lvl="3" indent="-5143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</a:rPr>
              <a:t>How much occupancy can you offer customers? Do you have any bottle necks?</a:t>
            </a:r>
          </a:p>
          <a:p>
            <a:pPr marL="1885950" lvl="3" indent="-5143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</a:rPr>
              <a:t>Do you have any make-or-break customers that </a:t>
            </a:r>
            <a:r>
              <a:rPr lang="en-US" u="sng" dirty="0">
                <a:solidFill>
                  <a:prstClr val="white"/>
                </a:solidFill>
              </a:rPr>
              <a:t>needs</a:t>
            </a:r>
            <a:r>
              <a:rPr lang="en-US" dirty="0">
                <a:solidFill>
                  <a:prstClr val="white"/>
                </a:solidFill>
              </a:rPr>
              <a:t> to be captured?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prstClr val="white"/>
                </a:solidFill>
              </a:rPr>
              <a:t>If you have the time: what offerings could you create with some investments/recruitments etc.</a:t>
            </a:r>
          </a:p>
          <a:p>
            <a:pPr marL="1428750" lvl="2" indent="-5143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white"/>
              </a:solidFill>
            </a:endParaRP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r>
              <a:rPr lang="en-US" b="1" i="1" dirty="0">
                <a:solidFill>
                  <a:schemeClr val="accent4"/>
                </a:solidFill>
              </a:rPr>
              <a:t>Expected output: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prstClr val="white"/>
                </a:solidFill>
              </a:rPr>
              <a:t>List of the most important factors you need to believe in to succeed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prstClr val="white"/>
                </a:solidFill>
              </a:rPr>
              <a:t>Brief description of your testbed offering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prstClr val="white"/>
                </a:solidFill>
              </a:rPr>
              <a:t>Brief description of the financial reality</a:t>
            </a:r>
          </a:p>
          <a:p>
            <a:pPr marL="1885950" lvl="3" indent="-514350"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prstClr val="white"/>
                </a:solidFill>
              </a:rPr>
              <a:t>If you´re already up and running – are the deal-breakers in 3 years time?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lvl="1"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prstClr val="white"/>
              </a:solidFill>
            </a:endParaRP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97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6699B119-DC46-4EF2-9184-DB1985694ED0}"/>
              </a:ext>
            </a:extLst>
          </p:cNvPr>
          <p:cNvGrpSpPr/>
          <p:nvPr/>
        </p:nvGrpSpPr>
        <p:grpSpPr>
          <a:xfrm>
            <a:off x="4062876" y="2034541"/>
            <a:ext cx="4066248" cy="2788919"/>
            <a:chOff x="3697501" y="1927906"/>
            <a:chExt cx="4066248" cy="2788919"/>
          </a:xfrm>
        </p:grpSpPr>
        <p:sp>
          <p:nvSpPr>
            <p:cNvPr id="4" name="Rektangel 26">
              <a:extLst>
                <a:ext uri="{FF2B5EF4-FFF2-40B4-BE49-F238E27FC236}">
                  <a16:creationId xmlns:a16="http://schemas.microsoft.com/office/drawing/2014/main" id="{627A5F1E-7207-4C1B-A647-1F9FB8C628CF}"/>
                </a:ext>
              </a:extLst>
            </p:cNvPr>
            <p:cNvSpPr/>
            <p:nvPr/>
          </p:nvSpPr>
          <p:spPr>
            <a:xfrm>
              <a:off x="3697501" y="3866434"/>
              <a:ext cx="1819656" cy="850391"/>
            </a:xfrm>
            <a:prstGeom prst="rect">
              <a:avLst/>
            </a:prstGeom>
            <a:solidFill>
              <a:srgbClr val="162C4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b="1" dirty="0"/>
                <a:t>Niklas Grönberg</a:t>
              </a:r>
            </a:p>
            <a:p>
              <a:pPr algn="ctr"/>
              <a:r>
                <a:rPr lang="sv-SE" sz="1000" dirty="0"/>
                <a:t>Management Consultant</a:t>
              </a:r>
            </a:p>
            <a:p>
              <a:pPr algn="ctr"/>
              <a:r>
                <a:rPr lang="sv-SE" sz="900" dirty="0"/>
                <a:t>070-4530022</a:t>
              </a:r>
            </a:p>
            <a:p>
              <a:pPr algn="ctr"/>
              <a:r>
                <a:rPr lang="sv-SE" sz="900" dirty="0"/>
                <a:t>Niklas.gronberg@ltubusiness.se</a:t>
              </a:r>
            </a:p>
          </p:txBody>
        </p:sp>
        <p:sp>
          <p:nvSpPr>
            <p:cNvPr id="6" name="Rektangel 26">
              <a:extLst>
                <a:ext uri="{FF2B5EF4-FFF2-40B4-BE49-F238E27FC236}">
                  <a16:creationId xmlns:a16="http://schemas.microsoft.com/office/drawing/2014/main" id="{46F663B6-CFBD-43CC-A6AA-592BED4C35EA}"/>
                </a:ext>
              </a:extLst>
            </p:cNvPr>
            <p:cNvSpPr/>
            <p:nvPr/>
          </p:nvSpPr>
          <p:spPr>
            <a:xfrm>
              <a:off x="5944092" y="3866434"/>
              <a:ext cx="1819656" cy="850391"/>
            </a:xfrm>
            <a:prstGeom prst="rect">
              <a:avLst/>
            </a:prstGeom>
            <a:solidFill>
              <a:srgbClr val="162C4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b="1" dirty="0"/>
                <a:t>Lisa Ek</a:t>
              </a:r>
            </a:p>
            <a:p>
              <a:pPr algn="ctr"/>
              <a:r>
                <a:rPr lang="sv-SE" sz="1000" dirty="0"/>
                <a:t>Management Consultant</a:t>
              </a:r>
            </a:p>
            <a:p>
              <a:pPr algn="ctr"/>
              <a:r>
                <a:rPr lang="sv-SE" sz="900" dirty="0"/>
                <a:t>0736889652</a:t>
              </a:r>
            </a:p>
            <a:p>
              <a:pPr algn="ctr"/>
              <a:r>
                <a:rPr lang="sv-SE" sz="900" dirty="0"/>
                <a:t>Lisa.ek@ltubusiness.se</a:t>
              </a:r>
            </a:p>
          </p:txBody>
        </p:sp>
        <p:pic>
          <p:nvPicPr>
            <p:cNvPr id="7" name="Picture 2" descr="Bildresultat för niklas grönberg">
              <a:extLst>
                <a:ext uri="{FF2B5EF4-FFF2-40B4-BE49-F238E27FC236}">
                  <a16:creationId xmlns:a16="http://schemas.microsoft.com/office/drawing/2014/main" id="{7ADEC8A8-F60C-4E4F-BA63-D398F46FA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7501" y="1927906"/>
              <a:ext cx="1819656" cy="181965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s://www.ltu.se/cms_fs/1.157159!/image/lisaek.jpg_gen/derivatives/landscape_800/lisaek.jpg">
              <a:extLst>
                <a:ext uri="{FF2B5EF4-FFF2-40B4-BE49-F238E27FC236}">
                  <a16:creationId xmlns:a16="http://schemas.microsoft.com/office/drawing/2014/main" id="{75FBDAC9-98E2-4C81-B3D6-BB7216F337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0" t="2630" r="27400" b="33475"/>
            <a:stretch/>
          </p:blipFill>
          <p:spPr bwMode="auto">
            <a:xfrm>
              <a:off x="5945441" y="1937049"/>
              <a:ext cx="1818308" cy="181965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5BA31B05-B532-4CFE-8D57-3630C54F88BE}"/>
              </a:ext>
            </a:extLst>
          </p:cNvPr>
          <p:cNvSpPr txBox="1">
            <a:spLocks/>
          </p:cNvSpPr>
          <p:nvPr/>
        </p:nvSpPr>
        <p:spPr>
          <a:xfrm>
            <a:off x="397461" y="240518"/>
            <a:ext cx="9665110" cy="19207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v-SE" sz="3600" dirty="0">
                <a:solidFill>
                  <a:prstClr val="white"/>
                </a:solidFill>
              </a:rPr>
              <a:t>Hello!</a:t>
            </a:r>
            <a:br>
              <a:rPr lang="sv-SE" sz="3600" dirty="0">
                <a:solidFill>
                  <a:prstClr val="white"/>
                </a:solidFill>
              </a:rPr>
            </a:br>
            <a:endParaRPr lang="sv-SE" sz="3600" dirty="0">
              <a:solidFill>
                <a:prstClr val="white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sv-SE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86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Title 12">
            <a:extLst>
              <a:ext uri="{FF2B5EF4-FFF2-40B4-BE49-F238E27FC236}">
                <a16:creationId xmlns:a16="http://schemas.microsoft.com/office/drawing/2014/main" id="{7994DAD3-BDEF-471C-BE4E-98D73DAD980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20251" y="1397995"/>
            <a:ext cx="6536331" cy="2425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57263"/>
            <a:r>
              <a:rPr lang="sv-SE" b="1" dirty="0">
                <a:solidFill>
                  <a:schemeClr val="bg1"/>
                </a:solidFill>
              </a:rPr>
              <a:t>LTU Business has over the last </a:t>
            </a:r>
            <a:r>
              <a:rPr lang="sv-SE" b="1" dirty="0" err="1">
                <a:solidFill>
                  <a:schemeClr val="bg1"/>
                </a:solidFill>
              </a:rPr>
              <a:t>couple</a:t>
            </a:r>
            <a:r>
              <a:rPr lang="sv-SE" b="1" dirty="0">
                <a:solidFill>
                  <a:schemeClr val="bg1"/>
                </a:solidFill>
              </a:rPr>
              <a:t> </a:t>
            </a:r>
            <a:r>
              <a:rPr lang="sv-SE" b="1" dirty="0" err="1">
                <a:solidFill>
                  <a:schemeClr val="bg1"/>
                </a:solidFill>
              </a:rPr>
              <a:t>of</a:t>
            </a:r>
            <a:r>
              <a:rPr lang="sv-SE" b="1" dirty="0">
                <a:solidFill>
                  <a:schemeClr val="bg1"/>
                </a:solidFill>
              </a:rPr>
              <a:t> </a:t>
            </a:r>
            <a:r>
              <a:rPr lang="sv-SE" b="1" dirty="0" err="1">
                <a:solidFill>
                  <a:schemeClr val="bg1"/>
                </a:solidFill>
              </a:rPr>
              <a:t>years</a:t>
            </a:r>
            <a:r>
              <a:rPr lang="sv-SE" b="1" dirty="0">
                <a:solidFill>
                  <a:schemeClr val="bg1"/>
                </a:solidFill>
              </a:rPr>
              <a:t> </a:t>
            </a:r>
            <a:r>
              <a:rPr lang="sv-SE" b="1" dirty="0" err="1">
                <a:solidFill>
                  <a:schemeClr val="bg1"/>
                </a:solidFill>
              </a:rPr>
              <a:t>gained</a:t>
            </a:r>
            <a:r>
              <a:rPr lang="sv-SE" b="1" dirty="0">
                <a:solidFill>
                  <a:schemeClr val="bg1"/>
                </a:solidFill>
              </a:rPr>
              <a:t> </a:t>
            </a:r>
            <a:r>
              <a:rPr lang="sv-SE" b="1" dirty="0" err="1">
                <a:solidFill>
                  <a:schemeClr val="bg1"/>
                </a:solidFill>
              </a:rPr>
              <a:t>experience</a:t>
            </a:r>
            <a:r>
              <a:rPr lang="sv-SE" b="1" dirty="0">
                <a:solidFill>
                  <a:schemeClr val="bg1"/>
                </a:solidFill>
              </a:rPr>
              <a:t> in </a:t>
            </a:r>
            <a:r>
              <a:rPr lang="sv-SE" b="1" dirty="0" err="1">
                <a:solidFill>
                  <a:schemeClr val="accent2"/>
                </a:solidFill>
              </a:rPr>
              <a:t>analyzing</a:t>
            </a:r>
            <a:r>
              <a:rPr lang="sv-SE" b="1" dirty="0">
                <a:solidFill>
                  <a:schemeClr val="accent2"/>
                </a:solidFill>
              </a:rPr>
              <a:t>, </a:t>
            </a:r>
            <a:r>
              <a:rPr lang="sv-SE" b="1" dirty="0" err="1">
                <a:solidFill>
                  <a:schemeClr val="accent2"/>
                </a:solidFill>
              </a:rPr>
              <a:t>establishing</a:t>
            </a:r>
            <a:r>
              <a:rPr lang="sv-SE" b="1" dirty="0">
                <a:solidFill>
                  <a:schemeClr val="accent2"/>
                </a:solidFill>
              </a:rPr>
              <a:t> </a:t>
            </a:r>
            <a:r>
              <a:rPr lang="sv-SE" b="1" dirty="0">
                <a:solidFill>
                  <a:schemeClr val="bg1"/>
                </a:solidFill>
              </a:rPr>
              <a:t>and</a:t>
            </a:r>
            <a:r>
              <a:rPr lang="sv-SE" b="1" dirty="0">
                <a:solidFill>
                  <a:schemeClr val="accent2"/>
                </a:solidFill>
              </a:rPr>
              <a:t> </a:t>
            </a:r>
            <a:r>
              <a:rPr lang="sv-SE" b="1" dirty="0" err="1">
                <a:solidFill>
                  <a:schemeClr val="accent2"/>
                </a:solidFill>
              </a:rPr>
              <a:t>developing</a:t>
            </a:r>
            <a:r>
              <a:rPr lang="sv-SE" b="1" dirty="0">
                <a:solidFill>
                  <a:schemeClr val="accent2"/>
                </a:solidFill>
              </a:rPr>
              <a:t> </a:t>
            </a:r>
            <a:r>
              <a:rPr lang="sv-SE" b="1" dirty="0" err="1">
                <a:solidFill>
                  <a:schemeClr val="accent2"/>
                </a:solidFill>
              </a:rPr>
              <a:t>testbeds</a:t>
            </a:r>
            <a:br>
              <a:rPr lang="sv-SE" dirty="0">
                <a:solidFill>
                  <a:schemeClr val="tx2">
                    <a:lumMod val="50000"/>
                  </a:schemeClr>
                </a:solidFill>
              </a:rPr>
            </a:br>
            <a:endParaRPr lang="sv-SE" dirty="0">
              <a:solidFill>
                <a:schemeClr val="tx2">
                  <a:lumMod val="50000"/>
                </a:schemeClr>
              </a:solidFill>
            </a:endParaRPr>
          </a:p>
          <a:p>
            <a:pPr marL="174625" defTabSz="957263"/>
            <a:r>
              <a:rPr lang="sv-SE" sz="2900" dirty="0">
                <a:solidFill>
                  <a:schemeClr val="bg1"/>
                </a:solidFill>
              </a:rPr>
              <a:t>Mining and </a:t>
            </a:r>
            <a:r>
              <a:rPr lang="sv-SE" sz="2900" dirty="0" err="1">
                <a:solidFill>
                  <a:schemeClr val="bg1"/>
                </a:solidFill>
              </a:rPr>
              <a:t>raw</a:t>
            </a:r>
            <a:r>
              <a:rPr lang="sv-SE" sz="2900" dirty="0">
                <a:solidFill>
                  <a:schemeClr val="bg1"/>
                </a:solidFill>
              </a:rPr>
              <a:t> materials | Data centers | Healthcare | Automotive | Space</a:t>
            </a:r>
            <a:br>
              <a:rPr lang="sv-SE" dirty="0">
                <a:solidFill>
                  <a:schemeClr val="accent2"/>
                </a:solidFill>
              </a:rPr>
            </a:br>
            <a:endParaRPr lang="sv-SE" dirty="0">
              <a:solidFill>
                <a:schemeClr val="accent2"/>
              </a:solidFill>
            </a:endParaRPr>
          </a:p>
        </p:txBody>
      </p:sp>
      <p:pic>
        <p:nvPicPr>
          <p:cNvPr id="10" name="Picture 2" descr="Bildresultat fÃ¶r RISE">
            <a:extLst>
              <a:ext uri="{FF2B5EF4-FFF2-40B4-BE49-F238E27FC236}">
                <a16:creationId xmlns:a16="http://schemas.microsoft.com/office/drawing/2014/main" id="{FB9BEA1E-78B3-4D46-9BA5-C67B1A22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760" y="2252395"/>
            <a:ext cx="514332" cy="66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ildresultat fÃ¶r skb">
            <a:extLst>
              <a:ext uri="{FF2B5EF4-FFF2-40B4-BE49-F238E27FC236}">
                <a16:creationId xmlns:a16="http://schemas.microsoft.com/office/drawing/2014/main" id="{E973A71E-C6E5-4779-A11F-3490361BE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737" y="1149928"/>
            <a:ext cx="742544" cy="74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ildresultat fÃ¶r region norrbotten logga">
            <a:extLst>
              <a:ext uri="{FF2B5EF4-FFF2-40B4-BE49-F238E27FC236}">
                <a16:creationId xmlns:a16="http://schemas.microsoft.com/office/drawing/2014/main" id="{4DCE6250-F690-4EAF-8468-CB911785E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225" y="3914509"/>
            <a:ext cx="846915" cy="53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Bildresultat fÃ¶r boliden">
            <a:extLst>
              <a:ext uri="{FF2B5EF4-FFF2-40B4-BE49-F238E27FC236}">
                <a16:creationId xmlns:a16="http://schemas.microsoft.com/office/drawing/2014/main" id="{3D5C6F7C-1472-4E01-A17D-8C5C63BC9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547" y="3059287"/>
            <a:ext cx="1637639" cy="26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Bildresultat fÃ¶r epiroc">
            <a:extLst>
              <a:ext uri="{FF2B5EF4-FFF2-40B4-BE49-F238E27FC236}">
                <a16:creationId xmlns:a16="http://schemas.microsoft.com/office/drawing/2014/main" id="{386A3B65-F901-48A8-BDD5-38CE62EEE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241" y="3211890"/>
            <a:ext cx="1160577" cy="64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Bildresultat fÃ¶r ibm">
            <a:extLst>
              <a:ext uri="{FF2B5EF4-FFF2-40B4-BE49-F238E27FC236}">
                <a16:creationId xmlns:a16="http://schemas.microsoft.com/office/drawing/2014/main" id="{F181C576-32B3-4917-911F-A1EB1A6A6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903" y="5999470"/>
            <a:ext cx="1319577" cy="69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Bildresultat fÃ¶r arctic tests">
            <a:extLst>
              <a:ext uri="{FF2B5EF4-FFF2-40B4-BE49-F238E27FC236}">
                <a16:creationId xmlns:a16="http://schemas.microsoft.com/office/drawing/2014/main" id="{4895CCF3-071F-4C1C-AA96-76AD71E0C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2" t="76880" b="12198"/>
          <a:stretch/>
        </p:blipFill>
        <p:spPr bwMode="auto">
          <a:xfrm>
            <a:off x="7783896" y="6182369"/>
            <a:ext cx="2136639" cy="49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Bildresultat fÃ¶r abb">
            <a:extLst>
              <a:ext uri="{FF2B5EF4-FFF2-40B4-BE49-F238E27FC236}">
                <a16:creationId xmlns:a16="http://schemas.microsoft.com/office/drawing/2014/main" id="{F99B0C25-BA9F-48C0-B75F-F66151EB0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330" y="4367859"/>
            <a:ext cx="1142832" cy="45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Bildresultat fÃ¶r luleÃ¥ tekniska universitet">
            <a:extLst>
              <a:ext uri="{FF2B5EF4-FFF2-40B4-BE49-F238E27FC236}">
                <a16:creationId xmlns:a16="http://schemas.microsoft.com/office/drawing/2014/main" id="{C4849957-58C7-4211-9E9F-8B806CF93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0" b="16646"/>
          <a:stretch/>
        </p:blipFill>
        <p:spPr bwMode="auto">
          <a:xfrm>
            <a:off x="7180780" y="4820498"/>
            <a:ext cx="1198023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 descr="Bildresultat fÃ¶r swerim">
            <a:extLst>
              <a:ext uri="{FF2B5EF4-FFF2-40B4-BE49-F238E27FC236}">
                <a16:creationId xmlns:a16="http://schemas.microsoft.com/office/drawing/2014/main" id="{33CE7A46-9930-42D5-8A23-9DF3AE00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67" y="5294149"/>
            <a:ext cx="2237364" cy="52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Bildresultat fÃ¶r uppsala universitet">
            <a:extLst>
              <a:ext uri="{FF2B5EF4-FFF2-40B4-BE49-F238E27FC236}">
                <a16:creationId xmlns:a16="http://schemas.microsoft.com/office/drawing/2014/main" id="{5CD48F1A-B1B4-49A4-8FDA-481E40738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904" y="4353569"/>
            <a:ext cx="999211" cy="95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Bildresultat fÃ¶r icemakers arjeplog">
            <a:extLst>
              <a:ext uri="{FF2B5EF4-FFF2-40B4-BE49-F238E27FC236}">
                <a16:creationId xmlns:a16="http://schemas.microsoft.com/office/drawing/2014/main" id="{4C4D1104-33F1-4633-8CC7-9B0750AC0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1" b="26256"/>
          <a:stretch/>
        </p:blipFill>
        <p:spPr bwMode="auto">
          <a:xfrm>
            <a:off x="9127125" y="2096754"/>
            <a:ext cx="1185963" cy="41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513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28D3D7F0-9DB7-40C8-B4A6-9F81439339BD}"/>
              </a:ext>
            </a:extLst>
          </p:cNvPr>
          <p:cNvSpPr/>
          <p:nvPr/>
        </p:nvSpPr>
        <p:spPr>
          <a:xfrm>
            <a:off x="1120876" y="2428570"/>
            <a:ext cx="1800000" cy="180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A49DD692-8BEB-44E8-9EC0-2F5C311F8E13}"/>
              </a:ext>
            </a:extLst>
          </p:cNvPr>
          <p:cNvSpPr/>
          <p:nvPr/>
        </p:nvSpPr>
        <p:spPr>
          <a:xfrm>
            <a:off x="3837858" y="2428570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348AE005-9452-48B6-A7FF-0347DBE95212}"/>
              </a:ext>
            </a:extLst>
          </p:cNvPr>
          <p:cNvSpPr/>
          <p:nvPr/>
        </p:nvSpPr>
        <p:spPr>
          <a:xfrm>
            <a:off x="6554840" y="2428570"/>
            <a:ext cx="1800000" cy="180000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76104E4A-FD5F-4DA5-9F6E-77DD9E4BDCAF}"/>
              </a:ext>
            </a:extLst>
          </p:cNvPr>
          <p:cNvSpPr/>
          <p:nvPr/>
        </p:nvSpPr>
        <p:spPr>
          <a:xfrm>
            <a:off x="9271823" y="2428570"/>
            <a:ext cx="1800000" cy="18000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CE23E03-9D50-4E68-A210-74CCE891FD4D}"/>
              </a:ext>
            </a:extLst>
          </p:cNvPr>
          <p:cNvSpPr/>
          <p:nvPr/>
        </p:nvSpPr>
        <p:spPr>
          <a:xfrm>
            <a:off x="3864076" y="4473680"/>
            <a:ext cx="1779639" cy="5407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dirty="0" err="1"/>
              <a:t>Customers</a:t>
            </a:r>
            <a:endParaRPr lang="sv-SE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0B684E27-F653-4D4B-AED3-939C556737B4}"/>
              </a:ext>
            </a:extLst>
          </p:cNvPr>
          <p:cNvSpPr/>
          <p:nvPr/>
        </p:nvSpPr>
        <p:spPr>
          <a:xfrm>
            <a:off x="1101213" y="4473680"/>
            <a:ext cx="1779639" cy="540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dirty="0"/>
              <a:t>Offer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E242902E-E4AE-43D1-A914-80AA150B7564}"/>
              </a:ext>
            </a:extLst>
          </p:cNvPr>
          <p:cNvSpPr/>
          <p:nvPr/>
        </p:nvSpPr>
        <p:spPr>
          <a:xfrm>
            <a:off x="6607274" y="4473680"/>
            <a:ext cx="1779639" cy="54077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dirty="0" err="1"/>
              <a:t>Ownership</a:t>
            </a:r>
            <a:r>
              <a:rPr lang="sv-SE" dirty="0"/>
              <a:t> and </a:t>
            </a:r>
            <a:r>
              <a:rPr lang="sv-SE" dirty="0" err="1"/>
              <a:t>financing</a:t>
            </a:r>
            <a:endParaRPr lang="sv-SE" dirty="0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BEA0479C-C505-45DB-9E4E-3A726034667A}"/>
              </a:ext>
            </a:extLst>
          </p:cNvPr>
          <p:cNvSpPr/>
          <p:nvPr/>
        </p:nvSpPr>
        <p:spPr>
          <a:xfrm>
            <a:off x="9261984" y="4473680"/>
            <a:ext cx="1779639" cy="54077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dirty="0" err="1"/>
              <a:t>Establishment</a:t>
            </a:r>
            <a:endParaRPr lang="sv-SE" dirty="0"/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EFADE5A7-2342-425F-88DE-8D529A7CA7B6}"/>
              </a:ext>
            </a:extLst>
          </p:cNvPr>
          <p:cNvSpPr txBox="1">
            <a:spLocks/>
          </p:cNvSpPr>
          <p:nvPr/>
        </p:nvSpPr>
        <p:spPr>
          <a:xfrm>
            <a:off x="397461" y="240518"/>
            <a:ext cx="11666720" cy="19207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v-SE" b="0" dirty="0" err="1">
                <a:solidFill>
                  <a:prstClr val="white"/>
                </a:solidFill>
              </a:rPr>
              <a:t>We</a:t>
            </a:r>
            <a:r>
              <a:rPr lang="sv-SE" b="0" dirty="0">
                <a:solidFill>
                  <a:prstClr val="white"/>
                </a:solidFill>
              </a:rPr>
              <a:t> </a:t>
            </a:r>
            <a:r>
              <a:rPr lang="sv-SE" b="0" dirty="0" err="1">
                <a:solidFill>
                  <a:prstClr val="white"/>
                </a:solidFill>
              </a:rPr>
              <a:t>have</a:t>
            </a:r>
            <a:r>
              <a:rPr lang="sv-SE" b="0" dirty="0">
                <a:solidFill>
                  <a:prstClr val="white"/>
                </a:solidFill>
              </a:rPr>
              <a:t> </a:t>
            </a:r>
            <a:r>
              <a:rPr lang="sv-SE" b="0" dirty="0" err="1">
                <a:solidFill>
                  <a:prstClr val="white"/>
                </a:solidFill>
              </a:rPr>
              <a:t>developed</a:t>
            </a:r>
            <a:r>
              <a:rPr lang="sv-SE" b="0" dirty="0">
                <a:solidFill>
                  <a:prstClr val="white"/>
                </a:solidFill>
              </a:rPr>
              <a:t> </a:t>
            </a:r>
            <a:r>
              <a:rPr lang="sv-SE" b="0" dirty="0" err="1">
                <a:solidFill>
                  <a:prstClr val="white"/>
                </a:solidFill>
              </a:rPr>
              <a:t>methods</a:t>
            </a:r>
            <a:r>
              <a:rPr lang="sv-SE" b="0" dirty="0">
                <a:solidFill>
                  <a:prstClr val="white"/>
                </a:solidFill>
              </a:rPr>
              <a:t> to support </a:t>
            </a:r>
            <a:r>
              <a:rPr lang="sv-SE" b="0" dirty="0" err="1">
                <a:solidFill>
                  <a:prstClr val="white"/>
                </a:solidFill>
              </a:rPr>
              <a:t>testbed</a:t>
            </a:r>
            <a:r>
              <a:rPr lang="sv-SE" b="0" dirty="0">
                <a:solidFill>
                  <a:prstClr val="white"/>
                </a:solidFill>
              </a:rPr>
              <a:t> </a:t>
            </a:r>
            <a:r>
              <a:rPr lang="sv-SE" b="0" dirty="0" err="1">
                <a:solidFill>
                  <a:prstClr val="white"/>
                </a:solidFill>
              </a:rPr>
              <a:t>development</a:t>
            </a:r>
            <a:r>
              <a:rPr lang="sv-SE" b="0" dirty="0">
                <a:solidFill>
                  <a:prstClr val="white"/>
                </a:solidFill>
              </a:rPr>
              <a:t> -  </a:t>
            </a:r>
            <a:r>
              <a:rPr lang="sv-SE" b="0" dirty="0">
                <a:solidFill>
                  <a:schemeClr val="accent2"/>
                </a:solidFill>
              </a:rPr>
              <a:t>from start to finish</a:t>
            </a:r>
            <a:br>
              <a:rPr lang="sv-SE" b="0" dirty="0">
                <a:solidFill>
                  <a:prstClr val="white"/>
                </a:solidFill>
              </a:rPr>
            </a:br>
            <a:endParaRPr lang="sv-SE" b="0" dirty="0">
              <a:solidFill>
                <a:prstClr val="white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sv-SE" b="0" dirty="0">
              <a:solidFill>
                <a:prstClr val="white"/>
              </a:solidFill>
            </a:endParaRPr>
          </a:p>
        </p:txBody>
      </p:sp>
      <p:cxnSp>
        <p:nvCxnSpPr>
          <p:cNvPr id="6" name="Rak pilkoppling 5">
            <a:extLst>
              <a:ext uri="{FF2B5EF4-FFF2-40B4-BE49-F238E27FC236}">
                <a16:creationId xmlns:a16="http://schemas.microsoft.com/office/drawing/2014/main" id="{5B718D40-7ED7-4C4D-950D-52B0137497DF}"/>
              </a:ext>
            </a:extLst>
          </p:cNvPr>
          <p:cNvCxnSpPr>
            <a:stCxn id="3" idx="6"/>
            <a:endCxn id="22" idx="2"/>
          </p:cNvCxnSpPr>
          <p:nvPr/>
        </p:nvCxnSpPr>
        <p:spPr>
          <a:xfrm>
            <a:off x="2920876" y="3328570"/>
            <a:ext cx="916982" cy="0"/>
          </a:xfrm>
          <a:prstGeom prst="straightConnector1">
            <a:avLst/>
          </a:prstGeom>
          <a:ln>
            <a:solidFill>
              <a:schemeClr val="bg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ak pilkoppling 66">
            <a:extLst>
              <a:ext uri="{FF2B5EF4-FFF2-40B4-BE49-F238E27FC236}">
                <a16:creationId xmlns:a16="http://schemas.microsoft.com/office/drawing/2014/main" id="{FA8F3471-F0B4-41A0-9B69-970B294CA49B}"/>
              </a:ext>
            </a:extLst>
          </p:cNvPr>
          <p:cNvCxnSpPr/>
          <p:nvPr/>
        </p:nvCxnSpPr>
        <p:spPr>
          <a:xfrm>
            <a:off x="5654244" y="3328570"/>
            <a:ext cx="916982" cy="0"/>
          </a:xfrm>
          <a:prstGeom prst="straightConnector1">
            <a:avLst/>
          </a:prstGeom>
          <a:ln>
            <a:solidFill>
              <a:schemeClr val="bg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Rak pilkoppling 67">
            <a:extLst>
              <a:ext uri="{FF2B5EF4-FFF2-40B4-BE49-F238E27FC236}">
                <a16:creationId xmlns:a16="http://schemas.microsoft.com/office/drawing/2014/main" id="{5154487F-1AE6-4B0D-B9CC-7CF74AE9D708}"/>
              </a:ext>
            </a:extLst>
          </p:cNvPr>
          <p:cNvCxnSpPr/>
          <p:nvPr/>
        </p:nvCxnSpPr>
        <p:spPr>
          <a:xfrm>
            <a:off x="8367948" y="3328570"/>
            <a:ext cx="916982" cy="0"/>
          </a:xfrm>
          <a:prstGeom prst="straightConnector1">
            <a:avLst/>
          </a:prstGeom>
          <a:ln>
            <a:solidFill>
              <a:schemeClr val="bg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Bildresultat fÃ¶r offer">
            <a:extLst>
              <a:ext uri="{FF2B5EF4-FFF2-40B4-BE49-F238E27FC236}">
                <a16:creationId xmlns:a16="http://schemas.microsoft.com/office/drawing/2014/main" id="{66DF0319-7B02-459D-A23F-F5F89CF76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13" y="2654710"/>
            <a:ext cx="1383890" cy="13838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ldresultat fÃ¶r customers">
            <a:extLst>
              <a:ext uri="{FF2B5EF4-FFF2-40B4-BE49-F238E27FC236}">
                <a16:creationId xmlns:a16="http://schemas.microsoft.com/office/drawing/2014/main" id="{A6029A9D-EAEF-4190-B4AE-10BE138C9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6"/>
          <a:stretch/>
        </p:blipFill>
        <p:spPr bwMode="auto">
          <a:xfrm>
            <a:off x="4031226" y="2674376"/>
            <a:ext cx="1403723" cy="13470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ldresultat fÃ¶r financing">
            <a:extLst>
              <a:ext uri="{FF2B5EF4-FFF2-40B4-BE49-F238E27FC236}">
                <a16:creationId xmlns:a16="http://schemas.microsoft.com/office/drawing/2014/main" id="{48B0C29C-6ED3-443B-BB49-A1C94CFAF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114" y="2595409"/>
            <a:ext cx="1409760" cy="14948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ildresultat fÃ¶r open for business">
            <a:extLst>
              <a:ext uri="{FF2B5EF4-FFF2-40B4-BE49-F238E27FC236}">
                <a16:creationId xmlns:a16="http://schemas.microsoft.com/office/drawing/2014/main" id="{C2BB4EEE-CE66-4FF8-BAF0-175AC84A0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471" y="2585885"/>
            <a:ext cx="1553496" cy="15029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460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2050" name="Picture 2" descr="Bildresultat fÃ¶r succeed">
            <a:extLst>
              <a:ext uri="{FF2B5EF4-FFF2-40B4-BE49-F238E27FC236}">
                <a16:creationId xmlns:a16="http://schemas.microsoft.com/office/drawing/2014/main" id="{FB147514-21F2-40E0-B8AF-19D0CC260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92" y="-658763"/>
            <a:ext cx="12280490" cy="813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ldresultat fÃ¶r moon landing">
            <a:extLst>
              <a:ext uri="{FF2B5EF4-FFF2-40B4-BE49-F238E27FC236}">
                <a16:creationId xmlns:a16="http://schemas.microsoft.com/office/drawing/2014/main" id="{65739D87-3F8A-45A5-BD3F-ADBA85A24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80" y="-186814"/>
            <a:ext cx="12464896" cy="854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itle 1">
            <a:extLst>
              <a:ext uri="{FF2B5EF4-FFF2-40B4-BE49-F238E27FC236}">
                <a16:creationId xmlns:a16="http://schemas.microsoft.com/office/drawing/2014/main" id="{EFADE5A7-2342-425F-88DE-8D529A7CA7B6}"/>
              </a:ext>
            </a:extLst>
          </p:cNvPr>
          <p:cNvSpPr txBox="1">
            <a:spLocks/>
          </p:cNvSpPr>
          <p:nvPr/>
        </p:nvSpPr>
        <p:spPr>
          <a:xfrm>
            <a:off x="397461" y="791121"/>
            <a:ext cx="11666720" cy="19207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sv-SE" b="0" dirty="0">
                <a:solidFill>
                  <a:prstClr val="white"/>
                </a:solidFill>
              </a:rPr>
              <a:t>And </a:t>
            </a:r>
            <a:r>
              <a:rPr lang="sv-SE" b="0" dirty="0" err="1">
                <a:solidFill>
                  <a:prstClr val="white"/>
                </a:solidFill>
              </a:rPr>
              <a:t>during</a:t>
            </a:r>
            <a:r>
              <a:rPr lang="sv-SE" b="0" dirty="0">
                <a:solidFill>
                  <a:prstClr val="white"/>
                </a:solidFill>
              </a:rPr>
              <a:t> </a:t>
            </a:r>
            <a:r>
              <a:rPr lang="sv-SE" b="0" dirty="0" err="1">
                <a:solidFill>
                  <a:prstClr val="white"/>
                </a:solidFill>
              </a:rPr>
              <a:t>these</a:t>
            </a:r>
            <a:r>
              <a:rPr lang="sv-SE" b="0" dirty="0">
                <a:solidFill>
                  <a:prstClr val="white"/>
                </a:solidFill>
              </a:rPr>
              <a:t> </a:t>
            </a:r>
            <a:r>
              <a:rPr lang="sv-SE" b="0" dirty="0" err="1">
                <a:solidFill>
                  <a:prstClr val="white"/>
                </a:solidFill>
              </a:rPr>
              <a:t>projects</a:t>
            </a:r>
            <a:r>
              <a:rPr lang="sv-SE" b="0" dirty="0">
                <a:solidFill>
                  <a:prstClr val="white"/>
                </a:solidFill>
              </a:rPr>
              <a:t> </a:t>
            </a:r>
            <a:r>
              <a:rPr lang="sv-SE" b="0" dirty="0" err="1">
                <a:solidFill>
                  <a:prstClr val="white"/>
                </a:solidFill>
              </a:rPr>
              <a:t>we</a:t>
            </a:r>
            <a:r>
              <a:rPr lang="sv-SE" b="0" dirty="0">
                <a:solidFill>
                  <a:prstClr val="white"/>
                </a:solidFill>
              </a:rPr>
              <a:t> </a:t>
            </a:r>
            <a:r>
              <a:rPr lang="sv-SE" b="0" dirty="0" err="1">
                <a:solidFill>
                  <a:prstClr val="white"/>
                </a:solidFill>
              </a:rPr>
              <a:t>have</a:t>
            </a:r>
            <a:r>
              <a:rPr lang="sv-SE" b="0" dirty="0">
                <a:solidFill>
                  <a:prstClr val="white"/>
                </a:solidFill>
              </a:rPr>
              <a:t> </a:t>
            </a:r>
            <a:r>
              <a:rPr lang="sv-SE" b="0" dirty="0" err="1">
                <a:solidFill>
                  <a:prstClr val="white"/>
                </a:solidFill>
              </a:rPr>
              <a:t>learned</a:t>
            </a:r>
            <a:r>
              <a:rPr lang="sv-SE" b="0" dirty="0">
                <a:solidFill>
                  <a:prstClr val="white"/>
                </a:solidFill>
              </a:rPr>
              <a:t> </a:t>
            </a:r>
            <a:r>
              <a:rPr lang="sv-SE" b="0" dirty="0" err="1">
                <a:solidFill>
                  <a:prstClr val="white"/>
                </a:solidFill>
              </a:rPr>
              <a:t>some</a:t>
            </a:r>
            <a:r>
              <a:rPr lang="sv-SE" b="0" dirty="0">
                <a:solidFill>
                  <a:prstClr val="white"/>
                </a:solidFill>
              </a:rPr>
              <a:t> </a:t>
            </a:r>
            <a:r>
              <a:rPr lang="sv-SE" b="0" dirty="0" err="1">
                <a:solidFill>
                  <a:schemeClr val="accent2"/>
                </a:solidFill>
              </a:rPr>
              <a:t>key</a:t>
            </a:r>
            <a:r>
              <a:rPr lang="sv-SE" b="0" dirty="0">
                <a:solidFill>
                  <a:schemeClr val="accent2"/>
                </a:solidFill>
              </a:rPr>
              <a:t> </a:t>
            </a:r>
            <a:r>
              <a:rPr lang="sv-SE" b="0" dirty="0" err="1">
                <a:solidFill>
                  <a:schemeClr val="accent2"/>
                </a:solidFill>
              </a:rPr>
              <a:t>factors</a:t>
            </a:r>
            <a:r>
              <a:rPr lang="sv-SE" b="0" dirty="0">
                <a:solidFill>
                  <a:schemeClr val="accent2"/>
                </a:solidFill>
              </a:rPr>
              <a:t> </a:t>
            </a:r>
            <a:r>
              <a:rPr lang="sv-SE" b="0" dirty="0">
                <a:solidFill>
                  <a:prstClr val="white"/>
                </a:solidFill>
              </a:rPr>
              <a:t>a </a:t>
            </a:r>
            <a:r>
              <a:rPr lang="sv-SE" b="0" dirty="0" err="1">
                <a:solidFill>
                  <a:prstClr val="white"/>
                </a:solidFill>
              </a:rPr>
              <a:t>testbed</a:t>
            </a:r>
            <a:r>
              <a:rPr lang="sv-SE" b="0" dirty="0">
                <a:solidFill>
                  <a:prstClr val="white"/>
                </a:solidFill>
              </a:rPr>
              <a:t> </a:t>
            </a:r>
            <a:r>
              <a:rPr lang="sv-SE" b="0" dirty="0" err="1">
                <a:solidFill>
                  <a:prstClr val="white"/>
                </a:solidFill>
              </a:rPr>
              <a:t>need</a:t>
            </a:r>
            <a:r>
              <a:rPr lang="sv-SE" b="0" dirty="0">
                <a:solidFill>
                  <a:prstClr val="white"/>
                </a:solidFill>
              </a:rPr>
              <a:t> to focus on to </a:t>
            </a:r>
            <a:r>
              <a:rPr lang="sv-SE" b="0" dirty="0" err="1">
                <a:solidFill>
                  <a:prstClr val="white"/>
                </a:solidFill>
              </a:rPr>
              <a:t>succeed</a:t>
            </a:r>
            <a:br>
              <a:rPr lang="sv-SE" b="0" dirty="0">
                <a:solidFill>
                  <a:prstClr val="white"/>
                </a:solidFill>
              </a:rPr>
            </a:br>
            <a:endParaRPr lang="sv-SE" b="0" dirty="0">
              <a:solidFill>
                <a:prstClr val="white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endParaRPr lang="sv-SE" b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52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C30A0C61-6D76-4F6A-898C-C95A1E5BD297}"/>
              </a:ext>
            </a:extLst>
          </p:cNvPr>
          <p:cNvSpPr/>
          <p:nvPr/>
        </p:nvSpPr>
        <p:spPr>
          <a:xfrm>
            <a:off x="432624" y="1435510"/>
            <a:ext cx="2160000" cy="2160000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4295">
            <a:extLst>
              <a:ext uri="{FF2B5EF4-FFF2-40B4-BE49-F238E27FC236}">
                <a16:creationId xmlns:a16="http://schemas.microsoft.com/office/drawing/2014/main" id="{6EA5B012-F782-49F3-8A56-427B5E451B9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71722" y="1645372"/>
            <a:ext cx="967940" cy="1018884"/>
          </a:xfrm>
          <a:custGeom>
            <a:avLst/>
            <a:gdLst>
              <a:gd name="T0" fmla="*/ 602 w 760"/>
              <a:gd name="T1" fmla="*/ 596 h 800"/>
              <a:gd name="T2" fmla="*/ 630 w 760"/>
              <a:gd name="T3" fmla="*/ 608 h 800"/>
              <a:gd name="T4" fmla="*/ 636 w 760"/>
              <a:gd name="T5" fmla="*/ 572 h 800"/>
              <a:gd name="T6" fmla="*/ 94 w 760"/>
              <a:gd name="T7" fmla="*/ 492 h 800"/>
              <a:gd name="T8" fmla="*/ 122 w 760"/>
              <a:gd name="T9" fmla="*/ 470 h 800"/>
              <a:gd name="T10" fmla="*/ 90 w 760"/>
              <a:gd name="T11" fmla="*/ 454 h 800"/>
              <a:gd name="T12" fmla="*/ 88 w 760"/>
              <a:gd name="T13" fmla="*/ 488 h 800"/>
              <a:gd name="T14" fmla="*/ 308 w 760"/>
              <a:gd name="T15" fmla="*/ 170 h 800"/>
              <a:gd name="T16" fmla="*/ 300 w 760"/>
              <a:gd name="T17" fmla="*/ 136 h 800"/>
              <a:gd name="T18" fmla="*/ 270 w 760"/>
              <a:gd name="T19" fmla="*/ 156 h 800"/>
              <a:gd name="T20" fmla="*/ 292 w 760"/>
              <a:gd name="T21" fmla="*/ 176 h 800"/>
              <a:gd name="T22" fmla="*/ 684 w 760"/>
              <a:gd name="T23" fmla="*/ 632 h 800"/>
              <a:gd name="T24" fmla="*/ 642 w 760"/>
              <a:gd name="T25" fmla="*/ 614 h 800"/>
              <a:gd name="T26" fmla="*/ 570 w 760"/>
              <a:gd name="T27" fmla="*/ 654 h 800"/>
              <a:gd name="T28" fmla="*/ 624 w 760"/>
              <a:gd name="T29" fmla="*/ 792 h 800"/>
              <a:gd name="T30" fmla="*/ 512 w 760"/>
              <a:gd name="T31" fmla="*/ 496 h 800"/>
              <a:gd name="T32" fmla="*/ 504 w 760"/>
              <a:gd name="T33" fmla="*/ 424 h 800"/>
              <a:gd name="T34" fmla="*/ 480 w 760"/>
              <a:gd name="T35" fmla="*/ 414 h 800"/>
              <a:gd name="T36" fmla="*/ 448 w 760"/>
              <a:gd name="T37" fmla="*/ 456 h 800"/>
              <a:gd name="T38" fmla="*/ 478 w 760"/>
              <a:gd name="T39" fmla="*/ 492 h 800"/>
              <a:gd name="T40" fmla="*/ 380 w 760"/>
              <a:gd name="T41" fmla="*/ 170 h 800"/>
              <a:gd name="T42" fmla="*/ 420 w 760"/>
              <a:gd name="T43" fmla="*/ 140 h 800"/>
              <a:gd name="T44" fmla="*/ 494 w 760"/>
              <a:gd name="T45" fmla="*/ 172 h 800"/>
              <a:gd name="T46" fmla="*/ 578 w 760"/>
              <a:gd name="T47" fmla="*/ 182 h 800"/>
              <a:gd name="T48" fmla="*/ 600 w 760"/>
              <a:gd name="T49" fmla="*/ 42 h 800"/>
              <a:gd name="T50" fmla="*/ 516 w 760"/>
              <a:gd name="T51" fmla="*/ 32 h 800"/>
              <a:gd name="T52" fmla="*/ 446 w 760"/>
              <a:gd name="T53" fmla="*/ 0 h 800"/>
              <a:gd name="T54" fmla="*/ 364 w 760"/>
              <a:gd name="T55" fmla="*/ 188 h 800"/>
              <a:gd name="T56" fmla="*/ 294 w 760"/>
              <a:gd name="T57" fmla="*/ 182 h 800"/>
              <a:gd name="T58" fmla="*/ 260 w 760"/>
              <a:gd name="T59" fmla="*/ 224 h 800"/>
              <a:gd name="T60" fmla="*/ 288 w 760"/>
              <a:gd name="T61" fmla="*/ 380 h 800"/>
              <a:gd name="T62" fmla="*/ 96 w 760"/>
              <a:gd name="T63" fmla="*/ 508 h 800"/>
              <a:gd name="T64" fmla="*/ 78 w 760"/>
              <a:gd name="T65" fmla="*/ 502 h 800"/>
              <a:gd name="T66" fmla="*/ 40 w 760"/>
              <a:gd name="T67" fmla="*/ 564 h 800"/>
              <a:gd name="T68" fmla="*/ 52 w 760"/>
              <a:gd name="T69" fmla="*/ 694 h 800"/>
              <a:gd name="T70" fmla="*/ 664 w 760"/>
              <a:gd name="T71" fmla="*/ 738 h 800"/>
              <a:gd name="T72" fmla="*/ 74 w 760"/>
              <a:gd name="T73" fmla="*/ 672 h 800"/>
              <a:gd name="T74" fmla="*/ 116 w 760"/>
              <a:gd name="T75" fmla="*/ 602 h 800"/>
              <a:gd name="T76" fmla="*/ 88 w 760"/>
              <a:gd name="T77" fmla="*/ 546 h 800"/>
              <a:gd name="T78" fmla="*/ 360 w 760"/>
              <a:gd name="T79" fmla="*/ 218 h 800"/>
              <a:gd name="T80" fmla="*/ 318 w 760"/>
              <a:gd name="T81" fmla="*/ 214 h 800"/>
              <a:gd name="T82" fmla="*/ 356 w 760"/>
              <a:gd name="T83" fmla="*/ 528 h 800"/>
              <a:gd name="T84" fmla="*/ 346 w 760"/>
              <a:gd name="T85" fmla="*/ 564 h 800"/>
              <a:gd name="T86" fmla="*/ 318 w 760"/>
              <a:gd name="T87" fmla="*/ 548 h 800"/>
              <a:gd name="T88" fmla="*/ 292 w 760"/>
              <a:gd name="T89" fmla="*/ 314 h 800"/>
              <a:gd name="T90" fmla="*/ 296 w 760"/>
              <a:gd name="T91" fmla="*/ 286 h 800"/>
              <a:gd name="T92" fmla="*/ 388 w 760"/>
              <a:gd name="T93" fmla="*/ 698 h 800"/>
              <a:gd name="T94" fmla="*/ 324 w 760"/>
              <a:gd name="T95" fmla="*/ 730 h 800"/>
              <a:gd name="T96" fmla="*/ 322 w 760"/>
              <a:gd name="T97" fmla="*/ 640 h 800"/>
              <a:gd name="T98" fmla="*/ 322 w 760"/>
              <a:gd name="T99" fmla="*/ 604 h 800"/>
              <a:gd name="T100" fmla="*/ 352 w 760"/>
              <a:gd name="T101" fmla="*/ 572 h 800"/>
              <a:gd name="T102" fmla="*/ 376 w 760"/>
              <a:gd name="T103" fmla="*/ 582 h 800"/>
              <a:gd name="T104" fmla="*/ 392 w 760"/>
              <a:gd name="T105" fmla="*/ 658 h 800"/>
              <a:gd name="T106" fmla="*/ 484 w 760"/>
              <a:gd name="T107" fmla="*/ 514 h 800"/>
              <a:gd name="T108" fmla="*/ 460 w 760"/>
              <a:gd name="T109" fmla="*/ 390 h 800"/>
              <a:gd name="T110" fmla="*/ 496 w 760"/>
              <a:gd name="T111" fmla="*/ 396 h 800"/>
              <a:gd name="T112" fmla="*/ 488 w 760"/>
              <a:gd name="T113" fmla="*/ 362 h 800"/>
              <a:gd name="T114" fmla="*/ 460 w 760"/>
              <a:gd name="T115" fmla="*/ 38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60" h="800">
                <a:moveTo>
                  <a:pt x="612" y="568"/>
                </a:moveTo>
                <a:lnTo>
                  <a:pt x="612" y="568"/>
                </a:lnTo>
                <a:lnTo>
                  <a:pt x="606" y="572"/>
                </a:lnTo>
                <a:lnTo>
                  <a:pt x="602" y="578"/>
                </a:lnTo>
                <a:lnTo>
                  <a:pt x="600" y="586"/>
                </a:lnTo>
                <a:lnTo>
                  <a:pt x="602" y="596"/>
                </a:lnTo>
                <a:lnTo>
                  <a:pt x="602" y="596"/>
                </a:lnTo>
                <a:lnTo>
                  <a:pt x="606" y="602"/>
                </a:lnTo>
                <a:lnTo>
                  <a:pt x="612" y="608"/>
                </a:lnTo>
                <a:lnTo>
                  <a:pt x="620" y="608"/>
                </a:lnTo>
                <a:lnTo>
                  <a:pt x="630" y="608"/>
                </a:lnTo>
                <a:lnTo>
                  <a:pt x="630" y="608"/>
                </a:lnTo>
                <a:lnTo>
                  <a:pt x="636" y="602"/>
                </a:lnTo>
                <a:lnTo>
                  <a:pt x="640" y="596"/>
                </a:lnTo>
                <a:lnTo>
                  <a:pt x="642" y="588"/>
                </a:lnTo>
                <a:lnTo>
                  <a:pt x="640" y="578"/>
                </a:lnTo>
                <a:lnTo>
                  <a:pt x="640" y="578"/>
                </a:lnTo>
                <a:lnTo>
                  <a:pt x="636" y="572"/>
                </a:lnTo>
                <a:lnTo>
                  <a:pt x="630" y="568"/>
                </a:lnTo>
                <a:lnTo>
                  <a:pt x="622" y="566"/>
                </a:lnTo>
                <a:lnTo>
                  <a:pt x="612" y="568"/>
                </a:lnTo>
                <a:lnTo>
                  <a:pt x="612" y="568"/>
                </a:lnTo>
                <a:close/>
                <a:moveTo>
                  <a:pt x="94" y="492"/>
                </a:moveTo>
                <a:lnTo>
                  <a:pt x="94" y="492"/>
                </a:lnTo>
                <a:lnTo>
                  <a:pt x="104" y="494"/>
                </a:lnTo>
                <a:lnTo>
                  <a:pt x="112" y="492"/>
                </a:lnTo>
                <a:lnTo>
                  <a:pt x="118" y="486"/>
                </a:lnTo>
                <a:lnTo>
                  <a:pt x="122" y="478"/>
                </a:lnTo>
                <a:lnTo>
                  <a:pt x="122" y="478"/>
                </a:lnTo>
                <a:lnTo>
                  <a:pt x="122" y="470"/>
                </a:lnTo>
                <a:lnTo>
                  <a:pt x="120" y="462"/>
                </a:lnTo>
                <a:lnTo>
                  <a:pt x="114" y="456"/>
                </a:lnTo>
                <a:lnTo>
                  <a:pt x="108" y="452"/>
                </a:lnTo>
                <a:lnTo>
                  <a:pt x="108" y="452"/>
                </a:lnTo>
                <a:lnTo>
                  <a:pt x="98" y="450"/>
                </a:lnTo>
                <a:lnTo>
                  <a:pt x="90" y="454"/>
                </a:lnTo>
                <a:lnTo>
                  <a:pt x="84" y="458"/>
                </a:lnTo>
                <a:lnTo>
                  <a:pt x="80" y="466"/>
                </a:lnTo>
                <a:lnTo>
                  <a:pt x="80" y="466"/>
                </a:lnTo>
                <a:lnTo>
                  <a:pt x="80" y="474"/>
                </a:lnTo>
                <a:lnTo>
                  <a:pt x="82" y="482"/>
                </a:lnTo>
                <a:lnTo>
                  <a:pt x="88" y="488"/>
                </a:lnTo>
                <a:lnTo>
                  <a:pt x="94" y="492"/>
                </a:lnTo>
                <a:lnTo>
                  <a:pt x="94" y="492"/>
                </a:lnTo>
                <a:close/>
                <a:moveTo>
                  <a:pt x="292" y="176"/>
                </a:moveTo>
                <a:lnTo>
                  <a:pt x="292" y="176"/>
                </a:lnTo>
                <a:lnTo>
                  <a:pt x="300" y="176"/>
                </a:lnTo>
                <a:lnTo>
                  <a:pt x="308" y="170"/>
                </a:lnTo>
                <a:lnTo>
                  <a:pt x="312" y="164"/>
                </a:lnTo>
                <a:lnTo>
                  <a:pt x="314" y="156"/>
                </a:lnTo>
                <a:lnTo>
                  <a:pt x="314" y="156"/>
                </a:lnTo>
                <a:lnTo>
                  <a:pt x="312" y="146"/>
                </a:lnTo>
                <a:lnTo>
                  <a:pt x="308" y="140"/>
                </a:lnTo>
                <a:lnTo>
                  <a:pt x="300" y="136"/>
                </a:lnTo>
                <a:lnTo>
                  <a:pt x="292" y="134"/>
                </a:lnTo>
                <a:lnTo>
                  <a:pt x="292" y="134"/>
                </a:lnTo>
                <a:lnTo>
                  <a:pt x="284" y="136"/>
                </a:lnTo>
                <a:lnTo>
                  <a:pt x="276" y="140"/>
                </a:lnTo>
                <a:lnTo>
                  <a:pt x="272" y="146"/>
                </a:lnTo>
                <a:lnTo>
                  <a:pt x="270" y="156"/>
                </a:lnTo>
                <a:lnTo>
                  <a:pt x="270" y="156"/>
                </a:lnTo>
                <a:lnTo>
                  <a:pt x="272" y="164"/>
                </a:lnTo>
                <a:lnTo>
                  <a:pt x="276" y="170"/>
                </a:lnTo>
                <a:lnTo>
                  <a:pt x="284" y="176"/>
                </a:lnTo>
                <a:lnTo>
                  <a:pt x="292" y="176"/>
                </a:lnTo>
                <a:lnTo>
                  <a:pt x="292" y="176"/>
                </a:lnTo>
                <a:close/>
                <a:moveTo>
                  <a:pt x="702" y="722"/>
                </a:moveTo>
                <a:lnTo>
                  <a:pt x="702" y="722"/>
                </a:lnTo>
                <a:lnTo>
                  <a:pt x="698" y="698"/>
                </a:lnTo>
                <a:lnTo>
                  <a:pt x="690" y="672"/>
                </a:lnTo>
                <a:lnTo>
                  <a:pt x="666" y="632"/>
                </a:lnTo>
                <a:lnTo>
                  <a:pt x="684" y="632"/>
                </a:lnTo>
                <a:lnTo>
                  <a:pt x="710" y="662"/>
                </a:lnTo>
                <a:lnTo>
                  <a:pt x="720" y="654"/>
                </a:lnTo>
                <a:lnTo>
                  <a:pt x="694" y="614"/>
                </a:lnTo>
                <a:lnTo>
                  <a:pt x="648" y="614"/>
                </a:lnTo>
                <a:lnTo>
                  <a:pt x="648" y="614"/>
                </a:lnTo>
                <a:lnTo>
                  <a:pt x="642" y="614"/>
                </a:lnTo>
                <a:lnTo>
                  <a:pt x="636" y="616"/>
                </a:lnTo>
                <a:lnTo>
                  <a:pt x="636" y="616"/>
                </a:lnTo>
                <a:lnTo>
                  <a:pt x="632" y="620"/>
                </a:lnTo>
                <a:lnTo>
                  <a:pt x="628" y="626"/>
                </a:lnTo>
                <a:lnTo>
                  <a:pt x="610" y="650"/>
                </a:lnTo>
                <a:lnTo>
                  <a:pt x="570" y="654"/>
                </a:lnTo>
                <a:lnTo>
                  <a:pt x="570" y="666"/>
                </a:lnTo>
                <a:lnTo>
                  <a:pt x="620" y="668"/>
                </a:lnTo>
                <a:lnTo>
                  <a:pt x="634" y="648"/>
                </a:lnTo>
                <a:lnTo>
                  <a:pt x="658" y="688"/>
                </a:lnTo>
                <a:lnTo>
                  <a:pt x="642" y="730"/>
                </a:lnTo>
                <a:lnTo>
                  <a:pt x="624" y="792"/>
                </a:lnTo>
                <a:lnTo>
                  <a:pt x="508" y="608"/>
                </a:lnTo>
                <a:lnTo>
                  <a:pt x="516" y="608"/>
                </a:lnTo>
                <a:lnTo>
                  <a:pt x="508" y="542"/>
                </a:lnTo>
                <a:lnTo>
                  <a:pt x="506" y="504"/>
                </a:lnTo>
                <a:lnTo>
                  <a:pt x="506" y="504"/>
                </a:lnTo>
                <a:lnTo>
                  <a:pt x="512" y="496"/>
                </a:lnTo>
                <a:lnTo>
                  <a:pt x="514" y="492"/>
                </a:lnTo>
                <a:lnTo>
                  <a:pt x="514" y="486"/>
                </a:lnTo>
                <a:lnTo>
                  <a:pt x="504" y="430"/>
                </a:lnTo>
                <a:lnTo>
                  <a:pt x="504" y="430"/>
                </a:lnTo>
                <a:lnTo>
                  <a:pt x="504" y="424"/>
                </a:lnTo>
                <a:lnTo>
                  <a:pt x="504" y="424"/>
                </a:lnTo>
                <a:lnTo>
                  <a:pt x="500" y="420"/>
                </a:lnTo>
                <a:lnTo>
                  <a:pt x="496" y="416"/>
                </a:lnTo>
                <a:lnTo>
                  <a:pt x="490" y="414"/>
                </a:lnTo>
                <a:lnTo>
                  <a:pt x="484" y="414"/>
                </a:lnTo>
                <a:lnTo>
                  <a:pt x="484" y="414"/>
                </a:lnTo>
                <a:lnTo>
                  <a:pt x="480" y="414"/>
                </a:lnTo>
                <a:lnTo>
                  <a:pt x="480" y="414"/>
                </a:lnTo>
                <a:lnTo>
                  <a:pt x="476" y="418"/>
                </a:lnTo>
                <a:lnTo>
                  <a:pt x="446" y="436"/>
                </a:lnTo>
                <a:lnTo>
                  <a:pt x="408" y="424"/>
                </a:lnTo>
                <a:lnTo>
                  <a:pt x="404" y="434"/>
                </a:lnTo>
                <a:lnTo>
                  <a:pt x="448" y="456"/>
                </a:lnTo>
                <a:lnTo>
                  <a:pt x="470" y="442"/>
                </a:lnTo>
                <a:lnTo>
                  <a:pt x="472" y="456"/>
                </a:lnTo>
                <a:lnTo>
                  <a:pt x="438" y="470"/>
                </a:lnTo>
                <a:lnTo>
                  <a:pt x="440" y="482"/>
                </a:lnTo>
                <a:lnTo>
                  <a:pt x="474" y="474"/>
                </a:lnTo>
                <a:lnTo>
                  <a:pt x="478" y="492"/>
                </a:lnTo>
                <a:lnTo>
                  <a:pt x="448" y="504"/>
                </a:lnTo>
                <a:lnTo>
                  <a:pt x="438" y="534"/>
                </a:lnTo>
                <a:lnTo>
                  <a:pt x="346" y="368"/>
                </a:lnTo>
                <a:lnTo>
                  <a:pt x="370" y="202"/>
                </a:lnTo>
                <a:lnTo>
                  <a:pt x="388" y="178"/>
                </a:lnTo>
                <a:lnTo>
                  <a:pt x="380" y="170"/>
                </a:lnTo>
                <a:lnTo>
                  <a:pt x="374" y="176"/>
                </a:lnTo>
                <a:lnTo>
                  <a:pt x="380" y="146"/>
                </a:lnTo>
                <a:lnTo>
                  <a:pt x="380" y="146"/>
                </a:lnTo>
                <a:lnTo>
                  <a:pt x="396" y="142"/>
                </a:lnTo>
                <a:lnTo>
                  <a:pt x="406" y="140"/>
                </a:lnTo>
                <a:lnTo>
                  <a:pt x="420" y="140"/>
                </a:lnTo>
                <a:lnTo>
                  <a:pt x="434" y="142"/>
                </a:lnTo>
                <a:lnTo>
                  <a:pt x="450" y="146"/>
                </a:lnTo>
                <a:lnTo>
                  <a:pt x="468" y="154"/>
                </a:lnTo>
                <a:lnTo>
                  <a:pt x="484" y="164"/>
                </a:lnTo>
                <a:lnTo>
                  <a:pt x="484" y="164"/>
                </a:lnTo>
                <a:lnTo>
                  <a:pt x="494" y="172"/>
                </a:lnTo>
                <a:lnTo>
                  <a:pt x="504" y="176"/>
                </a:lnTo>
                <a:lnTo>
                  <a:pt x="516" y="180"/>
                </a:lnTo>
                <a:lnTo>
                  <a:pt x="526" y="184"/>
                </a:lnTo>
                <a:lnTo>
                  <a:pt x="544" y="186"/>
                </a:lnTo>
                <a:lnTo>
                  <a:pt x="562" y="186"/>
                </a:lnTo>
                <a:lnTo>
                  <a:pt x="578" y="182"/>
                </a:lnTo>
                <a:lnTo>
                  <a:pt x="590" y="180"/>
                </a:lnTo>
                <a:lnTo>
                  <a:pt x="600" y="176"/>
                </a:lnTo>
                <a:lnTo>
                  <a:pt x="622" y="36"/>
                </a:lnTo>
                <a:lnTo>
                  <a:pt x="622" y="36"/>
                </a:lnTo>
                <a:lnTo>
                  <a:pt x="612" y="40"/>
                </a:lnTo>
                <a:lnTo>
                  <a:pt x="600" y="42"/>
                </a:lnTo>
                <a:lnTo>
                  <a:pt x="584" y="46"/>
                </a:lnTo>
                <a:lnTo>
                  <a:pt x="566" y="46"/>
                </a:lnTo>
                <a:lnTo>
                  <a:pt x="546" y="44"/>
                </a:lnTo>
                <a:lnTo>
                  <a:pt x="536" y="40"/>
                </a:lnTo>
                <a:lnTo>
                  <a:pt x="526" y="36"/>
                </a:lnTo>
                <a:lnTo>
                  <a:pt x="516" y="32"/>
                </a:lnTo>
                <a:lnTo>
                  <a:pt x="506" y="24"/>
                </a:lnTo>
                <a:lnTo>
                  <a:pt x="506" y="24"/>
                </a:lnTo>
                <a:lnTo>
                  <a:pt x="496" y="18"/>
                </a:lnTo>
                <a:lnTo>
                  <a:pt x="486" y="12"/>
                </a:lnTo>
                <a:lnTo>
                  <a:pt x="466" y="4"/>
                </a:lnTo>
                <a:lnTo>
                  <a:pt x="446" y="0"/>
                </a:lnTo>
                <a:lnTo>
                  <a:pt x="430" y="0"/>
                </a:lnTo>
                <a:lnTo>
                  <a:pt x="416" y="2"/>
                </a:lnTo>
                <a:lnTo>
                  <a:pt x="406" y="4"/>
                </a:lnTo>
                <a:lnTo>
                  <a:pt x="396" y="8"/>
                </a:lnTo>
                <a:lnTo>
                  <a:pt x="392" y="8"/>
                </a:lnTo>
                <a:lnTo>
                  <a:pt x="364" y="188"/>
                </a:lnTo>
                <a:lnTo>
                  <a:pt x="344" y="210"/>
                </a:lnTo>
                <a:lnTo>
                  <a:pt x="308" y="188"/>
                </a:lnTo>
                <a:lnTo>
                  <a:pt x="308" y="188"/>
                </a:lnTo>
                <a:lnTo>
                  <a:pt x="302" y="184"/>
                </a:lnTo>
                <a:lnTo>
                  <a:pt x="294" y="182"/>
                </a:lnTo>
                <a:lnTo>
                  <a:pt x="294" y="182"/>
                </a:lnTo>
                <a:lnTo>
                  <a:pt x="290" y="182"/>
                </a:lnTo>
                <a:lnTo>
                  <a:pt x="284" y="184"/>
                </a:lnTo>
                <a:lnTo>
                  <a:pt x="234" y="218"/>
                </a:lnTo>
                <a:lnTo>
                  <a:pt x="262" y="256"/>
                </a:lnTo>
                <a:lnTo>
                  <a:pt x="272" y="252"/>
                </a:lnTo>
                <a:lnTo>
                  <a:pt x="260" y="224"/>
                </a:lnTo>
                <a:lnTo>
                  <a:pt x="272" y="214"/>
                </a:lnTo>
                <a:lnTo>
                  <a:pt x="274" y="262"/>
                </a:lnTo>
                <a:lnTo>
                  <a:pt x="274" y="262"/>
                </a:lnTo>
                <a:lnTo>
                  <a:pt x="270" y="312"/>
                </a:lnTo>
                <a:lnTo>
                  <a:pt x="268" y="378"/>
                </a:lnTo>
                <a:lnTo>
                  <a:pt x="288" y="380"/>
                </a:lnTo>
                <a:lnTo>
                  <a:pt x="212" y="500"/>
                </a:lnTo>
                <a:lnTo>
                  <a:pt x="194" y="468"/>
                </a:lnTo>
                <a:lnTo>
                  <a:pt x="156" y="534"/>
                </a:lnTo>
                <a:lnTo>
                  <a:pt x="118" y="534"/>
                </a:lnTo>
                <a:lnTo>
                  <a:pt x="96" y="508"/>
                </a:lnTo>
                <a:lnTo>
                  <a:pt x="96" y="508"/>
                </a:lnTo>
                <a:lnTo>
                  <a:pt x="92" y="504"/>
                </a:lnTo>
                <a:lnTo>
                  <a:pt x="92" y="504"/>
                </a:lnTo>
                <a:lnTo>
                  <a:pt x="88" y="502"/>
                </a:lnTo>
                <a:lnTo>
                  <a:pt x="88" y="502"/>
                </a:lnTo>
                <a:lnTo>
                  <a:pt x="82" y="502"/>
                </a:lnTo>
                <a:lnTo>
                  <a:pt x="78" y="502"/>
                </a:lnTo>
                <a:lnTo>
                  <a:pt x="72" y="504"/>
                </a:lnTo>
                <a:lnTo>
                  <a:pt x="68" y="508"/>
                </a:lnTo>
                <a:lnTo>
                  <a:pt x="68" y="508"/>
                </a:lnTo>
                <a:lnTo>
                  <a:pt x="64" y="512"/>
                </a:lnTo>
                <a:lnTo>
                  <a:pt x="40" y="564"/>
                </a:lnTo>
                <a:lnTo>
                  <a:pt x="40" y="564"/>
                </a:lnTo>
                <a:lnTo>
                  <a:pt x="38" y="572"/>
                </a:lnTo>
                <a:lnTo>
                  <a:pt x="40" y="578"/>
                </a:lnTo>
                <a:lnTo>
                  <a:pt x="44" y="584"/>
                </a:lnTo>
                <a:lnTo>
                  <a:pt x="50" y="588"/>
                </a:lnTo>
                <a:lnTo>
                  <a:pt x="52" y="628"/>
                </a:lnTo>
                <a:lnTo>
                  <a:pt x="52" y="694"/>
                </a:lnTo>
                <a:lnTo>
                  <a:pt x="62" y="694"/>
                </a:lnTo>
                <a:lnTo>
                  <a:pt x="0" y="800"/>
                </a:lnTo>
                <a:lnTo>
                  <a:pt x="628" y="800"/>
                </a:lnTo>
                <a:lnTo>
                  <a:pt x="624" y="794"/>
                </a:lnTo>
                <a:lnTo>
                  <a:pt x="646" y="800"/>
                </a:lnTo>
                <a:lnTo>
                  <a:pt x="664" y="738"/>
                </a:lnTo>
                <a:lnTo>
                  <a:pt x="676" y="706"/>
                </a:lnTo>
                <a:lnTo>
                  <a:pt x="684" y="738"/>
                </a:lnTo>
                <a:lnTo>
                  <a:pt x="752" y="768"/>
                </a:lnTo>
                <a:lnTo>
                  <a:pt x="760" y="748"/>
                </a:lnTo>
                <a:lnTo>
                  <a:pt x="702" y="722"/>
                </a:lnTo>
                <a:close/>
                <a:moveTo>
                  <a:pt x="74" y="672"/>
                </a:moveTo>
                <a:lnTo>
                  <a:pt x="74" y="626"/>
                </a:lnTo>
                <a:lnTo>
                  <a:pt x="72" y="596"/>
                </a:lnTo>
                <a:lnTo>
                  <a:pt x="92" y="602"/>
                </a:lnTo>
                <a:lnTo>
                  <a:pt x="102" y="626"/>
                </a:lnTo>
                <a:lnTo>
                  <a:pt x="74" y="672"/>
                </a:lnTo>
                <a:close/>
                <a:moveTo>
                  <a:pt x="116" y="602"/>
                </a:moveTo>
                <a:lnTo>
                  <a:pt x="108" y="582"/>
                </a:lnTo>
                <a:lnTo>
                  <a:pt x="76" y="574"/>
                </a:lnTo>
                <a:lnTo>
                  <a:pt x="82" y="562"/>
                </a:lnTo>
                <a:lnTo>
                  <a:pt x="112" y="580"/>
                </a:lnTo>
                <a:lnTo>
                  <a:pt x="118" y="570"/>
                </a:lnTo>
                <a:lnTo>
                  <a:pt x="88" y="546"/>
                </a:lnTo>
                <a:lnTo>
                  <a:pt x="94" y="534"/>
                </a:lnTo>
                <a:lnTo>
                  <a:pt x="110" y="552"/>
                </a:lnTo>
                <a:lnTo>
                  <a:pt x="148" y="546"/>
                </a:lnTo>
                <a:lnTo>
                  <a:pt x="116" y="602"/>
                </a:lnTo>
                <a:close/>
                <a:moveTo>
                  <a:pt x="348" y="234"/>
                </a:moveTo>
                <a:lnTo>
                  <a:pt x="360" y="218"/>
                </a:lnTo>
                <a:lnTo>
                  <a:pt x="338" y="354"/>
                </a:lnTo>
                <a:lnTo>
                  <a:pt x="336" y="290"/>
                </a:lnTo>
                <a:lnTo>
                  <a:pt x="336" y="290"/>
                </a:lnTo>
                <a:lnTo>
                  <a:pt x="328" y="278"/>
                </a:lnTo>
                <a:lnTo>
                  <a:pt x="318" y="262"/>
                </a:lnTo>
                <a:lnTo>
                  <a:pt x="318" y="214"/>
                </a:lnTo>
                <a:lnTo>
                  <a:pt x="348" y="234"/>
                </a:lnTo>
                <a:close/>
                <a:moveTo>
                  <a:pt x="334" y="522"/>
                </a:moveTo>
                <a:lnTo>
                  <a:pt x="334" y="522"/>
                </a:lnTo>
                <a:lnTo>
                  <a:pt x="342" y="522"/>
                </a:lnTo>
                <a:lnTo>
                  <a:pt x="350" y="524"/>
                </a:lnTo>
                <a:lnTo>
                  <a:pt x="356" y="528"/>
                </a:lnTo>
                <a:lnTo>
                  <a:pt x="360" y="536"/>
                </a:lnTo>
                <a:lnTo>
                  <a:pt x="360" y="536"/>
                </a:lnTo>
                <a:lnTo>
                  <a:pt x="360" y="544"/>
                </a:lnTo>
                <a:lnTo>
                  <a:pt x="358" y="552"/>
                </a:lnTo>
                <a:lnTo>
                  <a:pt x="352" y="560"/>
                </a:lnTo>
                <a:lnTo>
                  <a:pt x="346" y="564"/>
                </a:lnTo>
                <a:lnTo>
                  <a:pt x="346" y="564"/>
                </a:lnTo>
                <a:lnTo>
                  <a:pt x="336" y="564"/>
                </a:lnTo>
                <a:lnTo>
                  <a:pt x="328" y="562"/>
                </a:lnTo>
                <a:lnTo>
                  <a:pt x="322" y="556"/>
                </a:lnTo>
                <a:lnTo>
                  <a:pt x="318" y="548"/>
                </a:lnTo>
                <a:lnTo>
                  <a:pt x="318" y="548"/>
                </a:lnTo>
                <a:lnTo>
                  <a:pt x="318" y="540"/>
                </a:lnTo>
                <a:lnTo>
                  <a:pt x="320" y="532"/>
                </a:lnTo>
                <a:lnTo>
                  <a:pt x="326" y="526"/>
                </a:lnTo>
                <a:lnTo>
                  <a:pt x="334" y="522"/>
                </a:lnTo>
                <a:lnTo>
                  <a:pt x="334" y="522"/>
                </a:lnTo>
                <a:close/>
                <a:moveTo>
                  <a:pt x="292" y="314"/>
                </a:moveTo>
                <a:lnTo>
                  <a:pt x="296" y="286"/>
                </a:lnTo>
                <a:lnTo>
                  <a:pt x="296" y="286"/>
                </a:lnTo>
                <a:lnTo>
                  <a:pt x="296" y="286"/>
                </a:lnTo>
                <a:lnTo>
                  <a:pt x="296" y="286"/>
                </a:lnTo>
                <a:lnTo>
                  <a:pt x="296" y="286"/>
                </a:lnTo>
                <a:lnTo>
                  <a:pt x="296" y="286"/>
                </a:lnTo>
                <a:lnTo>
                  <a:pt x="314" y="300"/>
                </a:lnTo>
                <a:lnTo>
                  <a:pt x="314" y="336"/>
                </a:lnTo>
                <a:lnTo>
                  <a:pt x="290" y="374"/>
                </a:lnTo>
                <a:lnTo>
                  <a:pt x="292" y="314"/>
                </a:lnTo>
                <a:close/>
                <a:moveTo>
                  <a:pt x="392" y="658"/>
                </a:moveTo>
                <a:lnTo>
                  <a:pt x="388" y="698"/>
                </a:lnTo>
                <a:lnTo>
                  <a:pt x="388" y="764"/>
                </a:lnTo>
                <a:lnTo>
                  <a:pt x="366" y="764"/>
                </a:lnTo>
                <a:lnTo>
                  <a:pt x="366" y="698"/>
                </a:lnTo>
                <a:lnTo>
                  <a:pt x="368" y="666"/>
                </a:lnTo>
                <a:lnTo>
                  <a:pt x="348" y="672"/>
                </a:lnTo>
                <a:lnTo>
                  <a:pt x="324" y="730"/>
                </a:lnTo>
                <a:lnTo>
                  <a:pt x="302" y="722"/>
                </a:lnTo>
                <a:lnTo>
                  <a:pt x="332" y="652"/>
                </a:lnTo>
                <a:lnTo>
                  <a:pt x="364" y="644"/>
                </a:lnTo>
                <a:lnTo>
                  <a:pt x="358" y="632"/>
                </a:lnTo>
                <a:lnTo>
                  <a:pt x="328" y="650"/>
                </a:lnTo>
                <a:lnTo>
                  <a:pt x="322" y="640"/>
                </a:lnTo>
                <a:lnTo>
                  <a:pt x="352" y="616"/>
                </a:lnTo>
                <a:lnTo>
                  <a:pt x="346" y="604"/>
                </a:lnTo>
                <a:lnTo>
                  <a:pt x="328" y="624"/>
                </a:lnTo>
                <a:lnTo>
                  <a:pt x="280" y="616"/>
                </a:lnTo>
                <a:lnTo>
                  <a:pt x="282" y="604"/>
                </a:lnTo>
                <a:lnTo>
                  <a:pt x="322" y="604"/>
                </a:lnTo>
                <a:lnTo>
                  <a:pt x="344" y="578"/>
                </a:lnTo>
                <a:lnTo>
                  <a:pt x="344" y="578"/>
                </a:lnTo>
                <a:lnTo>
                  <a:pt x="348" y="576"/>
                </a:lnTo>
                <a:lnTo>
                  <a:pt x="348" y="576"/>
                </a:lnTo>
                <a:lnTo>
                  <a:pt x="352" y="572"/>
                </a:lnTo>
                <a:lnTo>
                  <a:pt x="352" y="572"/>
                </a:lnTo>
                <a:lnTo>
                  <a:pt x="358" y="572"/>
                </a:lnTo>
                <a:lnTo>
                  <a:pt x="364" y="572"/>
                </a:lnTo>
                <a:lnTo>
                  <a:pt x="368" y="574"/>
                </a:lnTo>
                <a:lnTo>
                  <a:pt x="372" y="578"/>
                </a:lnTo>
                <a:lnTo>
                  <a:pt x="372" y="578"/>
                </a:lnTo>
                <a:lnTo>
                  <a:pt x="376" y="582"/>
                </a:lnTo>
                <a:lnTo>
                  <a:pt x="400" y="634"/>
                </a:lnTo>
                <a:lnTo>
                  <a:pt x="400" y="634"/>
                </a:lnTo>
                <a:lnTo>
                  <a:pt x="402" y="642"/>
                </a:lnTo>
                <a:lnTo>
                  <a:pt x="400" y="648"/>
                </a:lnTo>
                <a:lnTo>
                  <a:pt x="396" y="654"/>
                </a:lnTo>
                <a:lnTo>
                  <a:pt x="392" y="658"/>
                </a:lnTo>
                <a:lnTo>
                  <a:pt x="392" y="658"/>
                </a:lnTo>
                <a:close/>
                <a:moveTo>
                  <a:pt x="470" y="546"/>
                </a:moveTo>
                <a:lnTo>
                  <a:pt x="460" y="574"/>
                </a:lnTo>
                <a:lnTo>
                  <a:pt x="454" y="562"/>
                </a:lnTo>
                <a:lnTo>
                  <a:pt x="466" y="520"/>
                </a:lnTo>
                <a:lnTo>
                  <a:pt x="484" y="514"/>
                </a:lnTo>
                <a:lnTo>
                  <a:pt x="486" y="544"/>
                </a:lnTo>
                <a:lnTo>
                  <a:pt x="490" y="578"/>
                </a:lnTo>
                <a:lnTo>
                  <a:pt x="470" y="546"/>
                </a:lnTo>
                <a:close/>
                <a:moveTo>
                  <a:pt x="460" y="382"/>
                </a:moveTo>
                <a:lnTo>
                  <a:pt x="460" y="382"/>
                </a:lnTo>
                <a:lnTo>
                  <a:pt x="460" y="390"/>
                </a:lnTo>
                <a:lnTo>
                  <a:pt x="466" y="396"/>
                </a:lnTo>
                <a:lnTo>
                  <a:pt x="472" y="402"/>
                </a:lnTo>
                <a:lnTo>
                  <a:pt x="480" y="402"/>
                </a:lnTo>
                <a:lnTo>
                  <a:pt x="480" y="402"/>
                </a:lnTo>
                <a:lnTo>
                  <a:pt x="490" y="402"/>
                </a:lnTo>
                <a:lnTo>
                  <a:pt x="496" y="396"/>
                </a:lnTo>
                <a:lnTo>
                  <a:pt x="500" y="390"/>
                </a:lnTo>
                <a:lnTo>
                  <a:pt x="502" y="382"/>
                </a:lnTo>
                <a:lnTo>
                  <a:pt x="502" y="382"/>
                </a:lnTo>
                <a:lnTo>
                  <a:pt x="500" y="372"/>
                </a:lnTo>
                <a:lnTo>
                  <a:pt x="496" y="366"/>
                </a:lnTo>
                <a:lnTo>
                  <a:pt x="488" y="362"/>
                </a:lnTo>
                <a:lnTo>
                  <a:pt x="480" y="360"/>
                </a:lnTo>
                <a:lnTo>
                  <a:pt x="480" y="360"/>
                </a:lnTo>
                <a:lnTo>
                  <a:pt x="472" y="362"/>
                </a:lnTo>
                <a:lnTo>
                  <a:pt x="466" y="366"/>
                </a:lnTo>
                <a:lnTo>
                  <a:pt x="460" y="374"/>
                </a:lnTo>
                <a:lnTo>
                  <a:pt x="460" y="382"/>
                </a:lnTo>
                <a:lnTo>
                  <a:pt x="460" y="38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D2E91ED-B679-4BD0-9633-4E095E0363C2}"/>
              </a:ext>
            </a:extLst>
          </p:cNvPr>
          <p:cNvSpPr txBox="1"/>
          <p:nvPr/>
        </p:nvSpPr>
        <p:spPr>
          <a:xfrm>
            <a:off x="599772" y="2762865"/>
            <a:ext cx="178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Success factors</a:t>
            </a:r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0B0A63A5-BB65-4DB4-964E-FC82C5E64933}"/>
              </a:ext>
            </a:extLst>
          </p:cNvPr>
          <p:cNvSpPr/>
          <p:nvPr/>
        </p:nvSpPr>
        <p:spPr>
          <a:xfrm>
            <a:off x="3165993" y="2035277"/>
            <a:ext cx="972000" cy="972000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AE626583-7F8F-4E13-B43E-EDB1E8A20C51}"/>
              </a:ext>
            </a:extLst>
          </p:cNvPr>
          <p:cNvSpPr/>
          <p:nvPr/>
        </p:nvSpPr>
        <p:spPr>
          <a:xfrm>
            <a:off x="5010361" y="2035277"/>
            <a:ext cx="972000" cy="972000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619BCDFD-B707-4E6B-830A-EC8EB93F69CF}"/>
              </a:ext>
            </a:extLst>
          </p:cNvPr>
          <p:cNvSpPr/>
          <p:nvPr/>
        </p:nvSpPr>
        <p:spPr>
          <a:xfrm>
            <a:off x="6854729" y="2025445"/>
            <a:ext cx="972000" cy="972000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A31A4F16-3686-48C6-BC8B-385B9760D4D4}"/>
              </a:ext>
            </a:extLst>
          </p:cNvPr>
          <p:cNvSpPr/>
          <p:nvPr/>
        </p:nvSpPr>
        <p:spPr>
          <a:xfrm>
            <a:off x="8699097" y="2035277"/>
            <a:ext cx="972000" cy="972000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Ellips 45">
            <a:extLst>
              <a:ext uri="{FF2B5EF4-FFF2-40B4-BE49-F238E27FC236}">
                <a16:creationId xmlns:a16="http://schemas.microsoft.com/office/drawing/2014/main" id="{C92ACEC7-2AFF-498A-A6EF-2BA95D73E42B}"/>
              </a:ext>
            </a:extLst>
          </p:cNvPr>
          <p:cNvSpPr/>
          <p:nvPr/>
        </p:nvSpPr>
        <p:spPr>
          <a:xfrm>
            <a:off x="8534410" y="1868132"/>
            <a:ext cx="1296000" cy="129600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lips 46">
            <a:extLst>
              <a:ext uri="{FF2B5EF4-FFF2-40B4-BE49-F238E27FC236}">
                <a16:creationId xmlns:a16="http://schemas.microsoft.com/office/drawing/2014/main" id="{6C9D5570-EAE9-41BF-B7BA-7C684F57F055}"/>
              </a:ext>
            </a:extLst>
          </p:cNvPr>
          <p:cNvSpPr/>
          <p:nvPr/>
        </p:nvSpPr>
        <p:spPr>
          <a:xfrm>
            <a:off x="6685943" y="1868132"/>
            <a:ext cx="1296000" cy="1296000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Ellips 47">
            <a:extLst>
              <a:ext uri="{FF2B5EF4-FFF2-40B4-BE49-F238E27FC236}">
                <a16:creationId xmlns:a16="http://schemas.microsoft.com/office/drawing/2014/main" id="{D55501B7-F423-4A0F-8177-D6E993E32278}"/>
              </a:ext>
            </a:extLst>
          </p:cNvPr>
          <p:cNvSpPr/>
          <p:nvPr/>
        </p:nvSpPr>
        <p:spPr>
          <a:xfrm>
            <a:off x="4837474" y="1868132"/>
            <a:ext cx="1296000" cy="1296000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llips 48">
            <a:extLst>
              <a:ext uri="{FF2B5EF4-FFF2-40B4-BE49-F238E27FC236}">
                <a16:creationId xmlns:a16="http://schemas.microsoft.com/office/drawing/2014/main" id="{F9A33F77-E470-4A3A-892F-A54B727BBD28}"/>
              </a:ext>
            </a:extLst>
          </p:cNvPr>
          <p:cNvSpPr/>
          <p:nvPr/>
        </p:nvSpPr>
        <p:spPr>
          <a:xfrm>
            <a:off x="2998848" y="1868132"/>
            <a:ext cx="1296000" cy="129600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Rak koppling 33">
            <a:extLst>
              <a:ext uri="{FF2B5EF4-FFF2-40B4-BE49-F238E27FC236}">
                <a16:creationId xmlns:a16="http://schemas.microsoft.com/office/drawing/2014/main" id="{86B697A8-6A31-4E60-962A-A3B952439EC4}"/>
              </a:ext>
            </a:extLst>
          </p:cNvPr>
          <p:cNvCxnSpPr>
            <a:cxnSpLocks/>
            <a:stCxn id="23" idx="6"/>
            <a:endCxn id="24" idx="2"/>
          </p:cNvCxnSpPr>
          <p:nvPr/>
        </p:nvCxnSpPr>
        <p:spPr>
          <a:xfrm>
            <a:off x="7826729" y="2511445"/>
            <a:ext cx="872368" cy="9832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k koppling 30">
            <a:extLst>
              <a:ext uri="{FF2B5EF4-FFF2-40B4-BE49-F238E27FC236}">
                <a16:creationId xmlns:a16="http://schemas.microsoft.com/office/drawing/2014/main" id="{59DB4C1D-D432-4EAE-8618-206EB60D9214}"/>
              </a:ext>
            </a:extLst>
          </p:cNvPr>
          <p:cNvCxnSpPr>
            <a:cxnSpLocks/>
            <a:endCxn id="22" idx="6"/>
          </p:cNvCxnSpPr>
          <p:nvPr/>
        </p:nvCxnSpPr>
        <p:spPr>
          <a:xfrm flipH="1">
            <a:off x="5982361" y="2521277"/>
            <a:ext cx="169852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k koppling 27">
            <a:extLst>
              <a:ext uri="{FF2B5EF4-FFF2-40B4-BE49-F238E27FC236}">
                <a16:creationId xmlns:a16="http://schemas.microsoft.com/office/drawing/2014/main" id="{CEE88B40-505C-4FFB-B2EF-B24B007C2F66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4137993" y="2521277"/>
            <a:ext cx="872368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k koppling 26">
            <a:extLst>
              <a:ext uri="{FF2B5EF4-FFF2-40B4-BE49-F238E27FC236}">
                <a16:creationId xmlns:a16="http://schemas.microsoft.com/office/drawing/2014/main" id="{EF1633F3-B77E-47FB-B135-673AC292BD3B}"/>
              </a:ext>
            </a:extLst>
          </p:cNvPr>
          <p:cNvCxnSpPr>
            <a:stCxn id="4" idx="6"/>
            <a:endCxn id="21" idx="2"/>
          </p:cNvCxnSpPr>
          <p:nvPr/>
        </p:nvCxnSpPr>
        <p:spPr>
          <a:xfrm>
            <a:off x="2592624" y="2515510"/>
            <a:ext cx="573369" cy="5767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upp 71">
            <a:extLst>
              <a:ext uri="{FF2B5EF4-FFF2-40B4-BE49-F238E27FC236}">
                <a16:creationId xmlns:a16="http://schemas.microsoft.com/office/drawing/2014/main" id="{FFF1DB6D-54A8-4638-8C86-A2EE5F431CC7}"/>
              </a:ext>
            </a:extLst>
          </p:cNvPr>
          <p:cNvGrpSpPr>
            <a:grpSpLocks noChangeAspect="1"/>
          </p:cNvGrpSpPr>
          <p:nvPr/>
        </p:nvGrpSpPr>
        <p:grpSpPr>
          <a:xfrm>
            <a:off x="6987579" y="2180115"/>
            <a:ext cx="701245" cy="662676"/>
            <a:chOff x="8215313" y="2582863"/>
            <a:chExt cx="1270000" cy="1200150"/>
          </a:xfrm>
          <a:solidFill>
            <a:schemeClr val="bg1"/>
          </a:solidFill>
        </p:grpSpPr>
        <p:sp>
          <p:nvSpPr>
            <p:cNvPr id="73" name="Freeform 7815">
              <a:extLst>
                <a:ext uri="{FF2B5EF4-FFF2-40B4-BE49-F238E27FC236}">
                  <a16:creationId xmlns:a16="http://schemas.microsoft.com/office/drawing/2014/main" id="{FB6FE7D8-A8F2-4DE1-9EF0-3C4389942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5338" y="2582863"/>
              <a:ext cx="869950" cy="1200150"/>
            </a:xfrm>
            <a:custGeom>
              <a:avLst/>
              <a:gdLst>
                <a:gd name="T0" fmla="*/ 310 w 548"/>
                <a:gd name="T1" fmla="*/ 162 h 756"/>
                <a:gd name="T2" fmla="*/ 310 w 548"/>
                <a:gd name="T3" fmla="*/ 708 h 756"/>
                <a:gd name="T4" fmla="*/ 420 w 548"/>
                <a:gd name="T5" fmla="*/ 708 h 756"/>
                <a:gd name="T6" fmla="*/ 420 w 548"/>
                <a:gd name="T7" fmla="*/ 756 h 756"/>
                <a:gd name="T8" fmla="*/ 128 w 548"/>
                <a:gd name="T9" fmla="*/ 756 h 756"/>
                <a:gd name="T10" fmla="*/ 128 w 548"/>
                <a:gd name="T11" fmla="*/ 708 h 756"/>
                <a:gd name="T12" fmla="*/ 238 w 548"/>
                <a:gd name="T13" fmla="*/ 708 h 756"/>
                <a:gd name="T14" fmla="*/ 238 w 548"/>
                <a:gd name="T15" fmla="*/ 162 h 756"/>
                <a:gd name="T16" fmla="*/ 0 w 548"/>
                <a:gd name="T17" fmla="*/ 162 h 756"/>
                <a:gd name="T18" fmla="*/ 0 w 548"/>
                <a:gd name="T19" fmla="*/ 114 h 756"/>
                <a:gd name="T20" fmla="*/ 238 w 548"/>
                <a:gd name="T21" fmla="*/ 114 h 756"/>
                <a:gd name="T22" fmla="*/ 238 w 548"/>
                <a:gd name="T23" fmla="*/ 0 h 756"/>
                <a:gd name="T24" fmla="*/ 310 w 548"/>
                <a:gd name="T25" fmla="*/ 0 h 756"/>
                <a:gd name="T26" fmla="*/ 310 w 548"/>
                <a:gd name="T27" fmla="*/ 114 h 756"/>
                <a:gd name="T28" fmla="*/ 548 w 548"/>
                <a:gd name="T29" fmla="*/ 114 h 756"/>
                <a:gd name="T30" fmla="*/ 548 w 548"/>
                <a:gd name="T31" fmla="*/ 162 h 756"/>
                <a:gd name="T32" fmla="*/ 310 w 548"/>
                <a:gd name="T33" fmla="*/ 162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8" h="756">
                  <a:moveTo>
                    <a:pt x="310" y="162"/>
                  </a:moveTo>
                  <a:lnTo>
                    <a:pt x="310" y="708"/>
                  </a:lnTo>
                  <a:lnTo>
                    <a:pt x="420" y="708"/>
                  </a:lnTo>
                  <a:lnTo>
                    <a:pt x="420" y="756"/>
                  </a:lnTo>
                  <a:lnTo>
                    <a:pt x="128" y="756"/>
                  </a:lnTo>
                  <a:lnTo>
                    <a:pt x="128" y="708"/>
                  </a:lnTo>
                  <a:lnTo>
                    <a:pt x="238" y="708"/>
                  </a:lnTo>
                  <a:lnTo>
                    <a:pt x="238" y="162"/>
                  </a:lnTo>
                  <a:lnTo>
                    <a:pt x="0" y="162"/>
                  </a:lnTo>
                  <a:lnTo>
                    <a:pt x="0" y="114"/>
                  </a:lnTo>
                  <a:lnTo>
                    <a:pt x="238" y="114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10" y="114"/>
                  </a:lnTo>
                  <a:lnTo>
                    <a:pt x="548" y="114"/>
                  </a:lnTo>
                  <a:lnTo>
                    <a:pt x="548" y="162"/>
                  </a:lnTo>
                  <a:lnTo>
                    <a:pt x="310" y="16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74" name="Freeform 7816">
              <a:extLst>
                <a:ext uri="{FF2B5EF4-FFF2-40B4-BE49-F238E27FC236}">
                  <a16:creationId xmlns:a16="http://schemas.microsoft.com/office/drawing/2014/main" id="{4163B17A-2EA6-4D92-80D0-27F0FF923B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5313" y="2840038"/>
              <a:ext cx="396875" cy="581025"/>
            </a:xfrm>
            <a:custGeom>
              <a:avLst/>
              <a:gdLst>
                <a:gd name="T0" fmla="*/ 126 w 250"/>
                <a:gd name="T1" fmla="*/ 0 h 366"/>
                <a:gd name="T2" fmla="*/ 0 w 250"/>
                <a:gd name="T3" fmla="*/ 292 h 366"/>
                <a:gd name="T4" fmla="*/ 0 w 250"/>
                <a:gd name="T5" fmla="*/ 292 h 366"/>
                <a:gd name="T6" fmla="*/ 0 w 250"/>
                <a:gd name="T7" fmla="*/ 300 h 366"/>
                <a:gd name="T8" fmla="*/ 2 w 250"/>
                <a:gd name="T9" fmla="*/ 308 h 366"/>
                <a:gd name="T10" fmla="*/ 10 w 250"/>
                <a:gd name="T11" fmla="*/ 322 h 366"/>
                <a:gd name="T12" fmla="*/ 22 w 250"/>
                <a:gd name="T13" fmla="*/ 334 h 366"/>
                <a:gd name="T14" fmla="*/ 36 w 250"/>
                <a:gd name="T15" fmla="*/ 344 h 366"/>
                <a:gd name="T16" fmla="*/ 56 w 250"/>
                <a:gd name="T17" fmla="*/ 354 h 366"/>
                <a:gd name="T18" fmla="*/ 76 w 250"/>
                <a:gd name="T19" fmla="*/ 360 h 366"/>
                <a:gd name="T20" fmla="*/ 100 w 250"/>
                <a:gd name="T21" fmla="*/ 364 h 366"/>
                <a:gd name="T22" fmla="*/ 126 w 250"/>
                <a:gd name="T23" fmla="*/ 366 h 366"/>
                <a:gd name="T24" fmla="*/ 126 w 250"/>
                <a:gd name="T25" fmla="*/ 366 h 366"/>
                <a:gd name="T26" fmla="*/ 150 w 250"/>
                <a:gd name="T27" fmla="*/ 364 h 366"/>
                <a:gd name="T28" fmla="*/ 174 w 250"/>
                <a:gd name="T29" fmla="*/ 360 h 366"/>
                <a:gd name="T30" fmla="*/ 196 w 250"/>
                <a:gd name="T31" fmla="*/ 354 h 366"/>
                <a:gd name="T32" fmla="*/ 214 w 250"/>
                <a:gd name="T33" fmla="*/ 344 h 366"/>
                <a:gd name="T34" fmla="*/ 230 w 250"/>
                <a:gd name="T35" fmla="*/ 334 h 366"/>
                <a:gd name="T36" fmla="*/ 240 w 250"/>
                <a:gd name="T37" fmla="*/ 322 h 366"/>
                <a:gd name="T38" fmla="*/ 248 w 250"/>
                <a:gd name="T39" fmla="*/ 308 h 366"/>
                <a:gd name="T40" fmla="*/ 250 w 250"/>
                <a:gd name="T41" fmla="*/ 300 h 366"/>
                <a:gd name="T42" fmla="*/ 250 w 250"/>
                <a:gd name="T43" fmla="*/ 292 h 366"/>
                <a:gd name="T44" fmla="*/ 126 w 250"/>
                <a:gd name="T45" fmla="*/ 0 h 366"/>
                <a:gd name="T46" fmla="*/ 20 w 250"/>
                <a:gd name="T47" fmla="*/ 292 h 366"/>
                <a:gd name="T48" fmla="*/ 126 w 250"/>
                <a:gd name="T49" fmla="*/ 48 h 366"/>
                <a:gd name="T50" fmla="*/ 230 w 250"/>
                <a:gd name="T51" fmla="*/ 292 h 366"/>
                <a:gd name="T52" fmla="*/ 20 w 250"/>
                <a:gd name="T53" fmla="*/ 29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0" h="366">
                  <a:moveTo>
                    <a:pt x="126" y="0"/>
                  </a:moveTo>
                  <a:lnTo>
                    <a:pt x="0" y="292"/>
                  </a:lnTo>
                  <a:lnTo>
                    <a:pt x="0" y="292"/>
                  </a:lnTo>
                  <a:lnTo>
                    <a:pt x="0" y="300"/>
                  </a:lnTo>
                  <a:lnTo>
                    <a:pt x="2" y="308"/>
                  </a:lnTo>
                  <a:lnTo>
                    <a:pt x="10" y="322"/>
                  </a:lnTo>
                  <a:lnTo>
                    <a:pt x="22" y="334"/>
                  </a:lnTo>
                  <a:lnTo>
                    <a:pt x="36" y="344"/>
                  </a:lnTo>
                  <a:lnTo>
                    <a:pt x="56" y="354"/>
                  </a:lnTo>
                  <a:lnTo>
                    <a:pt x="76" y="360"/>
                  </a:lnTo>
                  <a:lnTo>
                    <a:pt x="100" y="364"/>
                  </a:lnTo>
                  <a:lnTo>
                    <a:pt x="126" y="366"/>
                  </a:lnTo>
                  <a:lnTo>
                    <a:pt x="126" y="366"/>
                  </a:lnTo>
                  <a:lnTo>
                    <a:pt x="150" y="364"/>
                  </a:lnTo>
                  <a:lnTo>
                    <a:pt x="174" y="360"/>
                  </a:lnTo>
                  <a:lnTo>
                    <a:pt x="196" y="354"/>
                  </a:lnTo>
                  <a:lnTo>
                    <a:pt x="214" y="344"/>
                  </a:lnTo>
                  <a:lnTo>
                    <a:pt x="230" y="334"/>
                  </a:lnTo>
                  <a:lnTo>
                    <a:pt x="240" y="322"/>
                  </a:lnTo>
                  <a:lnTo>
                    <a:pt x="248" y="308"/>
                  </a:lnTo>
                  <a:lnTo>
                    <a:pt x="250" y="300"/>
                  </a:lnTo>
                  <a:lnTo>
                    <a:pt x="250" y="292"/>
                  </a:lnTo>
                  <a:lnTo>
                    <a:pt x="126" y="0"/>
                  </a:lnTo>
                  <a:close/>
                  <a:moveTo>
                    <a:pt x="20" y="292"/>
                  </a:moveTo>
                  <a:lnTo>
                    <a:pt x="126" y="48"/>
                  </a:lnTo>
                  <a:lnTo>
                    <a:pt x="230" y="292"/>
                  </a:lnTo>
                  <a:lnTo>
                    <a:pt x="20" y="29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75" name="Freeform 7817">
              <a:extLst>
                <a:ext uri="{FF2B5EF4-FFF2-40B4-BE49-F238E27FC236}">
                  <a16:creationId xmlns:a16="http://schemas.microsoft.com/office/drawing/2014/main" id="{7314DA78-CB31-4346-A927-5E02604EF1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88438" y="2840038"/>
              <a:ext cx="396875" cy="581025"/>
            </a:xfrm>
            <a:custGeom>
              <a:avLst/>
              <a:gdLst>
                <a:gd name="T0" fmla="*/ 124 w 250"/>
                <a:gd name="T1" fmla="*/ 0 h 366"/>
                <a:gd name="T2" fmla="*/ 0 w 250"/>
                <a:gd name="T3" fmla="*/ 292 h 366"/>
                <a:gd name="T4" fmla="*/ 0 w 250"/>
                <a:gd name="T5" fmla="*/ 292 h 366"/>
                <a:gd name="T6" fmla="*/ 0 w 250"/>
                <a:gd name="T7" fmla="*/ 300 h 366"/>
                <a:gd name="T8" fmla="*/ 2 w 250"/>
                <a:gd name="T9" fmla="*/ 308 h 366"/>
                <a:gd name="T10" fmla="*/ 10 w 250"/>
                <a:gd name="T11" fmla="*/ 322 h 366"/>
                <a:gd name="T12" fmla="*/ 20 w 250"/>
                <a:gd name="T13" fmla="*/ 334 h 366"/>
                <a:gd name="T14" fmla="*/ 36 w 250"/>
                <a:gd name="T15" fmla="*/ 344 h 366"/>
                <a:gd name="T16" fmla="*/ 54 w 250"/>
                <a:gd name="T17" fmla="*/ 354 h 366"/>
                <a:gd name="T18" fmla="*/ 76 w 250"/>
                <a:gd name="T19" fmla="*/ 360 h 366"/>
                <a:gd name="T20" fmla="*/ 100 w 250"/>
                <a:gd name="T21" fmla="*/ 364 h 366"/>
                <a:gd name="T22" fmla="*/ 124 w 250"/>
                <a:gd name="T23" fmla="*/ 366 h 366"/>
                <a:gd name="T24" fmla="*/ 124 w 250"/>
                <a:gd name="T25" fmla="*/ 366 h 366"/>
                <a:gd name="T26" fmla="*/ 150 w 250"/>
                <a:gd name="T27" fmla="*/ 364 h 366"/>
                <a:gd name="T28" fmla="*/ 174 w 250"/>
                <a:gd name="T29" fmla="*/ 360 h 366"/>
                <a:gd name="T30" fmla="*/ 194 w 250"/>
                <a:gd name="T31" fmla="*/ 354 h 366"/>
                <a:gd name="T32" fmla="*/ 214 w 250"/>
                <a:gd name="T33" fmla="*/ 344 h 366"/>
                <a:gd name="T34" fmla="*/ 228 w 250"/>
                <a:gd name="T35" fmla="*/ 334 h 366"/>
                <a:gd name="T36" fmla="*/ 240 w 250"/>
                <a:gd name="T37" fmla="*/ 322 h 366"/>
                <a:gd name="T38" fmla="*/ 248 w 250"/>
                <a:gd name="T39" fmla="*/ 308 h 366"/>
                <a:gd name="T40" fmla="*/ 250 w 250"/>
                <a:gd name="T41" fmla="*/ 300 h 366"/>
                <a:gd name="T42" fmla="*/ 250 w 250"/>
                <a:gd name="T43" fmla="*/ 292 h 366"/>
                <a:gd name="T44" fmla="*/ 124 w 250"/>
                <a:gd name="T45" fmla="*/ 0 h 366"/>
                <a:gd name="T46" fmla="*/ 20 w 250"/>
                <a:gd name="T47" fmla="*/ 292 h 366"/>
                <a:gd name="T48" fmla="*/ 124 w 250"/>
                <a:gd name="T49" fmla="*/ 48 h 366"/>
                <a:gd name="T50" fmla="*/ 230 w 250"/>
                <a:gd name="T51" fmla="*/ 292 h 366"/>
                <a:gd name="T52" fmla="*/ 20 w 250"/>
                <a:gd name="T53" fmla="*/ 29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0" h="366">
                  <a:moveTo>
                    <a:pt x="124" y="0"/>
                  </a:moveTo>
                  <a:lnTo>
                    <a:pt x="0" y="292"/>
                  </a:lnTo>
                  <a:lnTo>
                    <a:pt x="0" y="292"/>
                  </a:lnTo>
                  <a:lnTo>
                    <a:pt x="0" y="300"/>
                  </a:lnTo>
                  <a:lnTo>
                    <a:pt x="2" y="308"/>
                  </a:lnTo>
                  <a:lnTo>
                    <a:pt x="10" y="322"/>
                  </a:lnTo>
                  <a:lnTo>
                    <a:pt x="20" y="334"/>
                  </a:lnTo>
                  <a:lnTo>
                    <a:pt x="36" y="344"/>
                  </a:lnTo>
                  <a:lnTo>
                    <a:pt x="54" y="354"/>
                  </a:lnTo>
                  <a:lnTo>
                    <a:pt x="76" y="360"/>
                  </a:lnTo>
                  <a:lnTo>
                    <a:pt x="100" y="364"/>
                  </a:lnTo>
                  <a:lnTo>
                    <a:pt x="124" y="366"/>
                  </a:lnTo>
                  <a:lnTo>
                    <a:pt x="124" y="366"/>
                  </a:lnTo>
                  <a:lnTo>
                    <a:pt x="150" y="364"/>
                  </a:lnTo>
                  <a:lnTo>
                    <a:pt x="174" y="360"/>
                  </a:lnTo>
                  <a:lnTo>
                    <a:pt x="194" y="354"/>
                  </a:lnTo>
                  <a:lnTo>
                    <a:pt x="214" y="344"/>
                  </a:lnTo>
                  <a:lnTo>
                    <a:pt x="228" y="334"/>
                  </a:lnTo>
                  <a:lnTo>
                    <a:pt x="240" y="322"/>
                  </a:lnTo>
                  <a:lnTo>
                    <a:pt x="248" y="308"/>
                  </a:lnTo>
                  <a:lnTo>
                    <a:pt x="250" y="300"/>
                  </a:lnTo>
                  <a:lnTo>
                    <a:pt x="250" y="292"/>
                  </a:lnTo>
                  <a:lnTo>
                    <a:pt x="124" y="0"/>
                  </a:lnTo>
                  <a:close/>
                  <a:moveTo>
                    <a:pt x="20" y="292"/>
                  </a:moveTo>
                  <a:lnTo>
                    <a:pt x="124" y="48"/>
                  </a:lnTo>
                  <a:lnTo>
                    <a:pt x="230" y="292"/>
                  </a:lnTo>
                  <a:lnTo>
                    <a:pt x="20" y="29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</p:grpSp>
      <p:cxnSp>
        <p:nvCxnSpPr>
          <p:cNvPr id="80" name="Rak koppling 79">
            <a:extLst>
              <a:ext uri="{FF2B5EF4-FFF2-40B4-BE49-F238E27FC236}">
                <a16:creationId xmlns:a16="http://schemas.microsoft.com/office/drawing/2014/main" id="{526C658F-C378-4489-83E8-9373A7A939E0}"/>
              </a:ext>
            </a:extLst>
          </p:cNvPr>
          <p:cNvCxnSpPr>
            <a:cxnSpLocks/>
            <a:endCxn id="49" idx="4"/>
          </p:cNvCxnSpPr>
          <p:nvPr/>
        </p:nvCxnSpPr>
        <p:spPr>
          <a:xfrm flipV="1">
            <a:off x="3646848" y="3164132"/>
            <a:ext cx="0" cy="709777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ak koppling 82">
            <a:extLst>
              <a:ext uri="{FF2B5EF4-FFF2-40B4-BE49-F238E27FC236}">
                <a16:creationId xmlns:a16="http://schemas.microsoft.com/office/drawing/2014/main" id="{8D04FCE9-2D15-48B5-975F-980A26A6C655}"/>
              </a:ext>
            </a:extLst>
          </p:cNvPr>
          <p:cNvCxnSpPr>
            <a:cxnSpLocks/>
            <a:endCxn id="48" idx="4"/>
          </p:cNvCxnSpPr>
          <p:nvPr/>
        </p:nvCxnSpPr>
        <p:spPr>
          <a:xfrm flipV="1">
            <a:off x="5485474" y="3164132"/>
            <a:ext cx="0" cy="139803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ak koppling 85">
            <a:extLst>
              <a:ext uri="{FF2B5EF4-FFF2-40B4-BE49-F238E27FC236}">
                <a16:creationId xmlns:a16="http://schemas.microsoft.com/office/drawing/2014/main" id="{35BAB051-7A54-4A70-AA8A-04D44D4F2C49}"/>
              </a:ext>
            </a:extLst>
          </p:cNvPr>
          <p:cNvCxnSpPr>
            <a:cxnSpLocks/>
            <a:endCxn id="47" idx="4"/>
          </p:cNvCxnSpPr>
          <p:nvPr/>
        </p:nvCxnSpPr>
        <p:spPr>
          <a:xfrm flipV="1">
            <a:off x="7333943" y="3164132"/>
            <a:ext cx="0" cy="650784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koppling 88">
            <a:extLst>
              <a:ext uri="{FF2B5EF4-FFF2-40B4-BE49-F238E27FC236}">
                <a16:creationId xmlns:a16="http://schemas.microsoft.com/office/drawing/2014/main" id="{2844E8DF-B3BC-48C7-B691-436F0E9D0A60}"/>
              </a:ext>
            </a:extLst>
          </p:cNvPr>
          <p:cNvCxnSpPr>
            <a:cxnSpLocks/>
            <a:endCxn id="46" idx="4"/>
          </p:cNvCxnSpPr>
          <p:nvPr/>
        </p:nvCxnSpPr>
        <p:spPr>
          <a:xfrm flipV="1">
            <a:off x="9182410" y="3164132"/>
            <a:ext cx="0" cy="1427533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ktangel 98">
            <a:extLst>
              <a:ext uri="{FF2B5EF4-FFF2-40B4-BE49-F238E27FC236}">
                <a16:creationId xmlns:a16="http://schemas.microsoft.com/office/drawing/2014/main" id="{C633FE41-9013-4633-92F4-994AD323AA06}"/>
              </a:ext>
            </a:extLst>
          </p:cNvPr>
          <p:cNvSpPr/>
          <p:nvPr/>
        </p:nvSpPr>
        <p:spPr>
          <a:xfrm>
            <a:off x="3077498" y="3824749"/>
            <a:ext cx="1130710" cy="943896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400" b="1">
                <a:solidFill>
                  <a:schemeClr val="bg1"/>
                </a:solidFill>
              </a:rPr>
              <a:t>What we need to believe in!</a:t>
            </a:r>
          </a:p>
        </p:txBody>
      </p:sp>
      <p:sp>
        <p:nvSpPr>
          <p:cNvPr id="100" name="Rektangel 99">
            <a:extLst>
              <a:ext uri="{FF2B5EF4-FFF2-40B4-BE49-F238E27FC236}">
                <a16:creationId xmlns:a16="http://schemas.microsoft.com/office/drawing/2014/main" id="{B3EF9420-4F25-4D70-B73A-7746EC998A57}"/>
              </a:ext>
            </a:extLst>
          </p:cNvPr>
          <p:cNvSpPr/>
          <p:nvPr/>
        </p:nvSpPr>
        <p:spPr>
          <a:xfrm>
            <a:off x="8627810" y="4586749"/>
            <a:ext cx="1130710" cy="943896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400" b="1">
                <a:solidFill>
                  <a:schemeClr val="bg1"/>
                </a:solidFill>
              </a:rPr>
              <a:t>Bird in the hand is worth two in the bush </a:t>
            </a:r>
          </a:p>
        </p:txBody>
      </p:sp>
      <p:sp>
        <p:nvSpPr>
          <p:cNvPr id="101" name="Rektangel 100">
            <a:extLst>
              <a:ext uri="{FF2B5EF4-FFF2-40B4-BE49-F238E27FC236}">
                <a16:creationId xmlns:a16="http://schemas.microsoft.com/office/drawing/2014/main" id="{079BD41D-3A01-481D-84C1-209AC78CAD33}"/>
              </a:ext>
            </a:extLst>
          </p:cNvPr>
          <p:cNvSpPr/>
          <p:nvPr/>
        </p:nvSpPr>
        <p:spPr>
          <a:xfrm>
            <a:off x="4925955" y="4552336"/>
            <a:ext cx="1130710" cy="943896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400" b="1">
                <a:solidFill>
                  <a:schemeClr val="bg1"/>
                </a:solidFill>
              </a:rPr>
              <a:t>No pain </a:t>
            </a:r>
            <a:br>
              <a:rPr lang="en-US" sz="1400" b="1">
                <a:solidFill>
                  <a:schemeClr val="bg1"/>
                </a:solidFill>
              </a:rPr>
            </a:br>
            <a:r>
              <a:rPr lang="en-US" sz="1400" b="1">
                <a:solidFill>
                  <a:schemeClr val="bg1"/>
                </a:solidFill>
              </a:rPr>
              <a:t>no gain</a:t>
            </a:r>
          </a:p>
        </p:txBody>
      </p:sp>
      <p:sp>
        <p:nvSpPr>
          <p:cNvPr id="103" name="Rektangel 102">
            <a:extLst>
              <a:ext uri="{FF2B5EF4-FFF2-40B4-BE49-F238E27FC236}">
                <a16:creationId xmlns:a16="http://schemas.microsoft.com/office/drawing/2014/main" id="{CA6831D4-E103-4FC5-9BCE-6ED2E3B21C49}"/>
              </a:ext>
            </a:extLst>
          </p:cNvPr>
          <p:cNvSpPr/>
          <p:nvPr/>
        </p:nvSpPr>
        <p:spPr>
          <a:xfrm>
            <a:off x="6774424" y="3824749"/>
            <a:ext cx="1130710" cy="943896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400" b="1">
                <a:solidFill>
                  <a:schemeClr val="bg1"/>
                </a:solidFill>
              </a:rPr>
              <a:t>Checkout the competition</a:t>
            </a:r>
          </a:p>
        </p:txBody>
      </p:sp>
      <p:grpSp>
        <p:nvGrpSpPr>
          <p:cNvPr id="60" name="Grupp 59">
            <a:extLst>
              <a:ext uri="{FF2B5EF4-FFF2-40B4-BE49-F238E27FC236}">
                <a16:creationId xmlns:a16="http://schemas.microsoft.com/office/drawing/2014/main" id="{75294090-B227-4446-86FB-582CEC541CD6}"/>
              </a:ext>
            </a:extLst>
          </p:cNvPr>
          <p:cNvGrpSpPr>
            <a:grpSpLocks noChangeAspect="1"/>
          </p:cNvGrpSpPr>
          <p:nvPr/>
        </p:nvGrpSpPr>
        <p:grpSpPr>
          <a:xfrm>
            <a:off x="8916217" y="2134698"/>
            <a:ext cx="540000" cy="713208"/>
            <a:chOff x="5516563" y="1974850"/>
            <a:chExt cx="841375" cy="1111250"/>
          </a:xfrm>
          <a:solidFill>
            <a:schemeClr val="bg1"/>
          </a:solidFill>
        </p:grpSpPr>
        <p:sp>
          <p:nvSpPr>
            <p:cNvPr id="61" name="Freeform 5739">
              <a:extLst>
                <a:ext uri="{FF2B5EF4-FFF2-40B4-BE49-F238E27FC236}">
                  <a16:creationId xmlns:a16="http://schemas.microsoft.com/office/drawing/2014/main" id="{95ABEAFD-1F97-4F5C-A3A1-3BDFDAF9C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63" y="2451100"/>
              <a:ext cx="260350" cy="263525"/>
            </a:xfrm>
            <a:custGeom>
              <a:avLst/>
              <a:gdLst>
                <a:gd name="T0" fmla="*/ 82 w 164"/>
                <a:gd name="T1" fmla="*/ 0 h 166"/>
                <a:gd name="T2" fmla="*/ 82 w 164"/>
                <a:gd name="T3" fmla="*/ 0 h 166"/>
                <a:gd name="T4" fmla="*/ 98 w 164"/>
                <a:gd name="T5" fmla="*/ 2 h 166"/>
                <a:gd name="T6" fmla="*/ 114 w 164"/>
                <a:gd name="T7" fmla="*/ 6 h 166"/>
                <a:gd name="T8" fmla="*/ 128 w 164"/>
                <a:gd name="T9" fmla="*/ 14 h 166"/>
                <a:gd name="T10" fmla="*/ 140 w 164"/>
                <a:gd name="T11" fmla="*/ 24 h 166"/>
                <a:gd name="T12" fmla="*/ 150 w 164"/>
                <a:gd name="T13" fmla="*/ 36 h 166"/>
                <a:gd name="T14" fmla="*/ 158 w 164"/>
                <a:gd name="T15" fmla="*/ 50 h 166"/>
                <a:gd name="T16" fmla="*/ 162 w 164"/>
                <a:gd name="T17" fmla="*/ 66 h 166"/>
                <a:gd name="T18" fmla="*/ 164 w 164"/>
                <a:gd name="T19" fmla="*/ 84 h 166"/>
                <a:gd name="T20" fmla="*/ 164 w 164"/>
                <a:gd name="T21" fmla="*/ 84 h 166"/>
                <a:gd name="T22" fmla="*/ 162 w 164"/>
                <a:gd name="T23" fmla="*/ 100 h 166"/>
                <a:gd name="T24" fmla="*/ 158 w 164"/>
                <a:gd name="T25" fmla="*/ 116 h 166"/>
                <a:gd name="T26" fmla="*/ 150 w 164"/>
                <a:gd name="T27" fmla="*/ 130 h 166"/>
                <a:gd name="T28" fmla="*/ 140 w 164"/>
                <a:gd name="T29" fmla="*/ 142 h 166"/>
                <a:gd name="T30" fmla="*/ 128 w 164"/>
                <a:gd name="T31" fmla="*/ 152 h 166"/>
                <a:gd name="T32" fmla="*/ 114 w 164"/>
                <a:gd name="T33" fmla="*/ 160 h 166"/>
                <a:gd name="T34" fmla="*/ 98 w 164"/>
                <a:gd name="T35" fmla="*/ 164 h 166"/>
                <a:gd name="T36" fmla="*/ 82 w 164"/>
                <a:gd name="T37" fmla="*/ 166 h 166"/>
                <a:gd name="T38" fmla="*/ 82 w 164"/>
                <a:gd name="T39" fmla="*/ 166 h 166"/>
                <a:gd name="T40" fmla="*/ 66 w 164"/>
                <a:gd name="T41" fmla="*/ 164 h 166"/>
                <a:gd name="T42" fmla="*/ 50 w 164"/>
                <a:gd name="T43" fmla="*/ 160 h 166"/>
                <a:gd name="T44" fmla="*/ 36 w 164"/>
                <a:gd name="T45" fmla="*/ 152 h 166"/>
                <a:gd name="T46" fmla="*/ 24 w 164"/>
                <a:gd name="T47" fmla="*/ 142 h 166"/>
                <a:gd name="T48" fmla="*/ 14 w 164"/>
                <a:gd name="T49" fmla="*/ 130 h 166"/>
                <a:gd name="T50" fmla="*/ 6 w 164"/>
                <a:gd name="T51" fmla="*/ 116 h 166"/>
                <a:gd name="T52" fmla="*/ 0 w 164"/>
                <a:gd name="T53" fmla="*/ 100 h 166"/>
                <a:gd name="T54" fmla="*/ 0 w 164"/>
                <a:gd name="T55" fmla="*/ 84 h 166"/>
                <a:gd name="T56" fmla="*/ 0 w 164"/>
                <a:gd name="T57" fmla="*/ 84 h 166"/>
                <a:gd name="T58" fmla="*/ 0 w 164"/>
                <a:gd name="T59" fmla="*/ 66 h 166"/>
                <a:gd name="T60" fmla="*/ 6 w 164"/>
                <a:gd name="T61" fmla="*/ 50 h 166"/>
                <a:gd name="T62" fmla="*/ 14 w 164"/>
                <a:gd name="T63" fmla="*/ 36 h 166"/>
                <a:gd name="T64" fmla="*/ 24 w 164"/>
                <a:gd name="T65" fmla="*/ 24 h 166"/>
                <a:gd name="T66" fmla="*/ 36 w 164"/>
                <a:gd name="T67" fmla="*/ 14 h 166"/>
                <a:gd name="T68" fmla="*/ 50 w 164"/>
                <a:gd name="T69" fmla="*/ 6 h 166"/>
                <a:gd name="T70" fmla="*/ 66 w 164"/>
                <a:gd name="T71" fmla="*/ 2 h 166"/>
                <a:gd name="T72" fmla="*/ 82 w 164"/>
                <a:gd name="T73" fmla="*/ 0 h 166"/>
                <a:gd name="T74" fmla="*/ 82 w 164"/>
                <a:gd name="T7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" h="166">
                  <a:moveTo>
                    <a:pt x="82" y="0"/>
                  </a:moveTo>
                  <a:lnTo>
                    <a:pt x="82" y="0"/>
                  </a:lnTo>
                  <a:lnTo>
                    <a:pt x="98" y="2"/>
                  </a:lnTo>
                  <a:lnTo>
                    <a:pt x="114" y="6"/>
                  </a:lnTo>
                  <a:lnTo>
                    <a:pt x="128" y="14"/>
                  </a:lnTo>
                  <a:lnTo>
                    <a:pt x="140" y="24"/>
                  </a:lnTo>
                  <a:lnTo>
                    <a:pt x="150" y="36"/>
                  </a:lnTo>
                  <a:lnTo>
                    <a:pt x="158" y="50"/>
                  </a:lnTo>
                  <a:lnTo>
                    <a:pt x="162" y="66"/>
                  </a:lnTo>
                  <a:lnTo>
                    <a:pt x="164" y="84"/>
                  </a:lnTo>
                  <a:lnTo>
                    <a:pt x="164" y="84"/>
                  </a:lnTo>
                  <a:lnTo>
                    <a:pt x="162" y="100"/>
                  </a:lnTo>
                  <a:lnTo>
                    <a:pt x="158" y="116"/>
                  </a:lnTo>
                  <a:lnTo>
                    <a:pt x="150" y="130"/>
                  </a:lnTo>
                  <a:lnTo>
                    <a:pt x="140" y="142"/>
                  </a:lnTo>
                  <a:lnTo>
                    <a:pt x="128" y="152"/>
                  </a:lnTo>
                  <a:lnTo>
                    <a:pt x="114" y="160"/>
                  </a:lnTo>
                  <a:lnTo>
                    <a:pt x="98" y="164"/>
                  </a:lnTo>
                  <a:lnTo>
                    <a:pt x="82" y="166"/>
                  </a:lnTo>
                  <a:lnTo>
                    <a:pt x="82" y="166"/>
                  </a:lnTo>
                  <a:lnTo>
                    <a:pt x="66" y="164"/>
                  </a:lnTo>
                  <a:lnTo>
                    <a:pt x="50" y="160"/>
                  </a:lnTo>
                  <a:lnTo>
                    <a:pt x="36" y="152"/>
                  </a:lnTo>
                  <a:lnTo>
                    <a:pt x="24" y="142"/>
                  </a:lnTo>
                  <a:lnTo>
                    <a:pt x="14" y="130"/>
                  </a:lnTo>
                  <a:lnTo>
                    <a:pt x="6" y="116"/>
                  </a:lnTo>
                  <a:lnTo>
                    <a:pt x="0" y="10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66"/>
                  </a:lnTo>
                  <a:lnTo>
                    <a:pt x="6" y="50"/>
                  </a:lnTo>
                  <a:lnTo>
                    <a:pt x="14" y="36"/>
                  </a:lnTo>
                  <a:lnTo>
                    <a:pt x="24" y="24"/>
                  </a:lnTo>
                  <a:lnTo>
                    <a:pt x="36" y="14"/>
                  </a:lnTo>
                  <a:lnTo>
                    <a:pt x="50" y="6"/>
                  </a:lnTo>
                  <a:lnTo>
                    <a:pt x="66" y="2"/>
                  </a:lnTo>
                  <a:lnTo>
                    <a:pt x="82" y="0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62" name="Freeform 5740">
              <a:extLst>
                <a:ext uri="{FF2B5EF4-FFF2-40B4-BE49-F238E27FC236}">
                  <a16:creationId xmlns:a16="http://schemas.microsoft.com/office/drawing/2014/main" id="{248A0E07-2DFC-4982-A442-FB2BDC52A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2451100"/>
              <a:ext cx="263525" cy="263525"/>
            </a:xfrm>
            <a:custGeom>
              <a:avLst/>
              <a:gdLst>
                <a:gd name="T0" fmla="*/ 82 w 166"/>
                <a:gd name="T1" fmla="*/ 0 h 166"/>
                <a:gd name="T2" fmla="*/ 82 w 166"/>
                <a:gd name="T3" fmla="*/ 0 h 166"/>
                <a:gd name="T4" fmla="*/ 100 w 166"/>
                <a:gd name="T5" fmla="*/ 2 h 166"/>
                <a:gd name="T6" fmla="*/ 114 w 166"/>
                <a:gd name="T7" fmla="*/ 6 h 166"/>
                <a:gd name="T8" fmla="*/ 128 w 166"/>
                <a:gd name="T9" fmla="*/ 14 h 166"/>
                <a:gd name="T10" fmla="*/ 142 w 166"/>
                <a:gd name="T11" fmla="*/ 24 h 166"/>
                <a:gd name="T12" fmla="*/ 152 w 166"/>
                <a:gd name="T13" fmla="*/ 36 h 166"/>
                <a:gd name="T14" fmla="*/ 158 w 166"/>
                <a:gd name="T15" fmla="*/ 50 h 166"/>
                <a:gd name="T16" fmla="*/ 164 w 166"/>
                <a:gd name="T17" fmla="*/ 66 h 166"/>
                <a:gd name="T18" fmla="*/ 166 w 166"/>
                <a:gd name="T19" fmla="*/ 84 h 166"/>
                <a:gd name="T20" fmla="*/ 166 w 166"/>
                <a:gd name="T21" fmla="*/ 84 h 166"/>
                <a:gd name="T22" fmla="*/ 164 w 166"/>
                <a:gd name="T23" fmla="*/ 100 h 166"/>
                <a:gd name="T24" fmla="*/ 158 w 166"/>
                <a:gd name="T25" fmla="*/ 116 h 166"/>
                <a:gd name="T26" fmla="*/ 152 w 166"/>
                <a:gd name="T27" fmla="*/ 130 h 166"/>
                <a:gd name="T28" fmla="*/ 142 w 166"/>
                <a:gd name="T29" fmla="*/ 142 h 166"/>
                <a:gd name="T30" fmla="*/ 128 w 166"/>
                <a:gd name="T31" fmla="*/ 152 h 166"/>
                <a:gd name="T32" fmla="*/ 114 w 166"/>
                <a:gd name="T33" fmla="*/ 160 h 166"/>
                <a:gd name="T34" fmla="*/ 100 w 166"/>
                <a:gd name="T35" fmla="*/ 164 h 166"/>
                <a:gd name="T36" fmla="*/ 82 w 166"/>
                <a:gd name="T37" fmla="*/ 166 h 166"/>
                <a:gd name="T38" fmla="*/ 82 w 166"/>
                <a:gd name="T39" fmla="*/ 166 h 166"/>
                <a:gd name="T40" fmla="*/ 66 w 166"/>
                <a:gd name="T41" fmla="*/ 164 h 166"/>
                <a:gd name="T42" fmla="*/ 50 w 166"/>
                <a:gd name="T43" fmla="*/ 160 h 166"/>
                <a:gd name="T44" fmla="*/ 36 w 166"/>
                <a:gd name="T45" fmla="*/ 152 h 166"/>
                <a:gd name="T46" fmla="*/ 24 w 166"/>
                <a:gd name="T47" fmla="*/ 142 h 166"/>
                <a:gd name="T48" fmla="*/ 14 w 166"/>
                <a:gd name="T49" fmla="*/ 130 h 166"/>
                <a:gd name="T50" fmla="*/ 6 w 166"/>
                <a:gd name="T51" fmla="*/ 116 h 166"/>
                <a:gd name="T52" fmla="*/ 2 w 166"/>
                <a:gd name="T53" fmla="*/ 100 h 166"/>
                <a:gd name="T54" fmla="*/ 0 w 166"/>
                <a:gd name="T55" fmla="*/ 84 h 166"/>
                <a:gd name="T56" fmla="*/ 0 w 166"/>
                <a:gd name="T57" fmla="*/ 84 h 166"/>
                <a:gd name="T58" fmla="*/ 2 w 166"/>
                <a:gd name="T59" fmla="*/ 66 h 166"/>
                <a:gd name="T60" fmla="*/ 6 w 166"/>
                <a:gd name="T61" fmla="*/ 50 h 166"/>
                <a:gd name="T62" fmla="*/ 14 w 166"/>
                <a:gd name="T63" fmla="*/ 36 h 166"/>
                <a:gd name="T64" fmla="*/ 24 w 166"/>
                <a:gd name="T65" fmla="*/ 24 h 166"/>
                <a:gd name="T66" fmla="*/ 36 w 166"/>
                <a:gd name="T67" fmla="*/ 14 h 166"/>
                <a:gd name="T68" fmla="*/ 50 w 166"/>
                <a:gd name="T69" fmla="*/ 6 h 166"/>
                <a:gd name="T70" fmla="*/ 66 w 166"/>
                <a:gd name="T71" fmla="*/ 2 h 166"/>
                <a:gd name="T72" fmla="*/ 82 w 166"/>
                <a:gd name="T73" fmla="*/ 0 h 166"/>
                <a:gd name="T74" fmla="*/ 82 w 166"/>
                <a:gd name="T7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6" h="166">
                  <a:moveTo>
                    <a:pt x="82" y="0"/>
                  </a:moveTo>
                  <a:lnTo>
                    <a:pt x="82" y="0"/>
                  </a:lnTo>
                  <a:lnTo>
                    <a:pt x="100" y="2"/>
                  </a:lnTo>
                  <a:lnTo>
                    <a:pt x="114" y="6"/>
                  </a:lnTo>
                  <a:lnTo>
                    <a:pt x="128" y="14"/>
                  </a:lnTo>
                  <a:lnTo>
                    <a:pt x="142" y="24"/>
                  </a:lnTo>
                  <a:lnTo>
                    <a:pt x="152" y="36"/>
                  </a:lnTo>
                  <a:lnTo>
                    <a:pt x="158" y="50"/>
                  </a:lnTo>
                  <a:lnTo>
                    <a:pt x="164" y="66"/>
                  </a:lnTo>
                  <a:lnTo>
                    <a:pt x="166" y="84"/>
                  </a:lnTo>
                  <a:lnTo>
                    <a:pt x="166" y="84"/>
                  </a:lnTo>
                  <a:lnTo>
                    <a:pt x="164" y="100"/>
                  </a:lnTo>
                  <a:lnTo>
                    <a:pt x="158" y="116"/>
                  </a:lnTo>
                  <a:lnTo>
                    <a:pt x="152" y="130"/>
                  </a:lnTo>
                  <a:lnTo>
                    <a:pt x="142" y="142"/>
                  </a:lnTo>
                  <a:lnTo>
                    <a:pt x="128" y="152"/>
                  </a:lnTo>
                  <a:lnTo>
                    <a:pt x="114" y="160"/>
                  </a:lnTo>
                  <a:lnTo>
                    <a:pt x="100" y="164"/>
                  </a:lnTo>
                  <a:lnTo>
                    <a:pt x="82" y="166"/>
                  </a:lnTo>
                  <a:lnTo>
                    <a:pt x="82" y="166"/>
                  </a:lnTo>
                  <a:lnTo>
                    <a:pt x="66" y="164"/>
                  </a:lnTo>
                  <a:lnTo>
                    <a:pt x="50" y="160"/>
                  </a:lnTo>
                  <a:lnTo>
                    <a:pt x="36" y="152"/>
                  </a:lnTo>
                  <a:lnTo>
                    <a:pt x="24" y="142"/>
                  </a:lnTo>
                  <a:lnTo>
                    <a:pt x="14" y="130"/>
                  </a:lnTo>
                  <a:lnTo>
                    <a:pt x="6" y="116"/>
                  </a:lnTo>
                  <a:lnTo>
                    <a:pt x="2" y="10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66"/>
                  </a:lnTo>
                  <a:lnTo>
                    <a:pt x="6" y="50"/>
                  </a:lnTo>
                  <a:lnTo>
                    <a:pt x="14" y="36"/>
                  </a:lnTo>
                  <a:lnTo>
                    <a:pt x="24" y="24"/>
                  </a:lnTo>
                  <a:lnTo>
                    <a:pt x="36" y="14"/>
                  </a:lnTo>
                  <a:lnTo>
                    <a:pt x="50" y="6"/>
                  </a:lnTo>
                  <a:lnTo>
                    <a:pt x="66" y="2"/>
                  </a:lnTo>
                  <a:lnTo>
                    <a:pt x="82" y="0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77" name="Freeform 5741">
              <a:extLst>
                <a:ext uri="{FF2B5EF4-FFF2-40B4-BE49-F238E27FC236}">
                  <a16:creationId xmlns:a16="http://schemas.microsoft.com/office/drawing/2014/main" id="{1D5B3372-9F1C-48ED-974A-540EF276F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6288" y="2101850"/>
              <a:ext cx="139700" cy="136525"/>
            </a:xfrm>
            <a:custGeom>
              <a:avLst/>
              <a:gdLst>
                <a:gd name="T0" fmla="*/ 88 w 88"/>
                <a:gd name="T1" fmla="*/ 24 h 86"/>
                <a:gd name="T2" fmla="*/ 88 w 88"/>
                <a:gd name="T3" fmla="*/ 24 h 86"/>
                <a:gd name="T4" fmla="*/ 88 w 88"/>
                <a:gd name="T5" fmla="*/ 16 h 86"/>
                <a:gd name="T6" fmla="*/ 82 w 88"/>
                <a:gd name="T7" fmla="*/ 8 h 86"/>
                <a:gd name="T8" fmla="*/ 76 w 88"/>
                <a:gd name="T9" fmla="*/ 2 h 86"/>
                <a:gd name="T10" fmla="*/ 66 w 88"/>
                <a:gd name="T11" fmla="*/ 0 h 86"/>
                <a:gd name="T12" fmla="*/ 66 w 88"/>
                <a:gd name="T13" fmla="*/ 0 h 86"/>
                <a:gd name="T14" fmla="*/ 58 w 88"/>
                <a:gd name="T15" fmla="*/ 2 h 86"/>
                <a:gd name="T16" fmla="*/ 52 w 88"/>
                <a:gd name="T17" fmla="*/ 6 h 86"/>
                <a:gd name="T18" fmla="*/ 52 w 88"/>
                <a:gd name="T19" fmla="*/ 6 h 86"/>
                <a:gd name="T20" fmla="*/ 46 w 88"/>
                <a:gd name="T21" fmla="*/ 14 h 86"/>
                <a:gd name="T22" fmla="*/ 44 w 88"/>
                <a:gd name="T23" fmla="*/ 24 h 86"/>
                <a:gd name="T24" fmla="*/ 44 w 88"/>
                <a:gd name="T25" fmla="*/ 24 h 86"/>
                <a:gd name="T26" fmla="*/ 44 w 88"/>
                <a:gd name="T27" fmla="*/ 14 h 86"/>
                <a:gd name="T28" fmla="*/ 38 w 88"/>
                <a:gd name="T29" fmla="*/ 6 h 86"/>
                <a:gd name="T30" fmla="*/ 38 w 88"/>
                <a:gd name="T31" fmla="*/ 6 h 86"/>
                <a:gd name="T32" fmla="*/ 32 w 88"/>
                <a:gd name="T33" fmla="*/ 2 h 86"/>
                <a:gd name="T34" fmla="*/ 22 w 88"/>
                <a:gd name="T35" fmla="*/ 0 h 86"/>
                <a:gd name="T36" fmla="*/ 22 w 88"/>
                <a:gd name="T37" fmla="*/ 0 h 86"/>
                <a:gd name="T38" fmla="*/ 14 w 88"/>
                <a:gd name="T39" fmla="*/ 2 h 86"/>
                <a:gd name="T40" fmla="*/ 8 w 88"/>
                <a:gd name="T41" fmla="*/ 8 h 86"/>
                <a:gd name="T42" fmla="*/ 2 w 88"/>
                <a:gd name="T43" fmla="*/ 16 h 86"/>
                <a:gd name="T44" fmla="*/ 0 w 88"/>
                <a:gd name="T45" fmla="*/ 24 h 86"/>
                <a:gd name="T46" fmla="*/ 0 w 88"/>
                <a:gd name="T47" fmla="*/ 24 h 86"/>
                <a:gd name="T48" fmla="*/ 2 w 88"/>
                <a:gd name="T49" fmla="*/ 34 h 86"/>
                <a:gd name="T50" fmla="*/ 8 w 88"/>
                <a:gd name="T51" fmla="*/ 42 h 86"/>
                <a:gd name="T52" fmla="*/ 8 w 88"/>
                <a:gd name="T53" fmla="*/ 42 h 86"/>
                <a:gd name="T54" fmla="*/ 8 w 88"/>
                <a:gd name="T55" fmla="*/ 44 h 86"/>
                <a:gd name="T56" fmla="*/ 44 w 88"/>
                <a:gd name="T57" fmla="*/ 86 h 86"/>
                <a:gd name="T58" fmla="*/ 82 w 88"/>
                <a:gd name="T59" fmla="*/ 42 h 86"/>
                <a:gd name="T60" fmla="*/ 82 w 88"/>
                <a:gd name="T61" fmla="*/ 42 h 86"/>
                <a:gd name="T62" fmla="*/ 82 w 88"/>
                <a:gd name="T63" fmla="*/ 42 h 86"/>
                <a:gd name="T64" fmla="*/ 82 w 88"/>
                <a:gd name="T65" fmla="*/ 42 h 86"/>
                <a:gd name="T66" fmla="*/ 82 w 88"/>
                <a:gd name="T67" fmla="*/ 42 h 86"/>
                <a:gd name="T68" fmla="*/ 88 w 88"/>
                <a:gd name="T69" fmla="*/ 34 h 86"/>
                <a:gd name="T70" fmla="*/ 88 w 88"/>
                <a:gd name="T71" fmla="*/ 24 h 86"/>
                <a:gd name="T72" fmla="*/ 88 w 88"/>
                <a:gd name="T73" fmla="*/ 2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8" h="86">
                  <a:moveTo>
                    <a:pt x="88" y="24"/>
                  </a:moveTo>
                  <a:lnTo>
                    <a:pt x="88" y="24"/>
                  </a:lnTo>
                  <a:lnTo>
                    <a:pt x="88" y="16"/>
                  </a:lnTo>
                  <a:lnTo>
                    <a:pt x="82" y="8"/>
                  </a:lnTo>
                  <a:lnTo>
                    <a:pt x="76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58" y="2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46" y="1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14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8" y="44"/>
                  </a:lnTo>
                  <a:lnTo>
                    <a:pt x="44" y="86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8" y="34"/>
                  </a:lnTo>
                  <a:lnTo>
                    <a:pt x="88" y="24"/>
                  </a:lnTo>
                  <a:lnTo>
                    <a:pt x="8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78" name="Freeform 5742">
              <a:extLst>
                <a:ext uri="{FF2B5EF4-FFF2-40B4-BE49-F238E27FC236}">
                  <a16:creationId xmlns:a16="http://schemas.microsoft.com/office/drawing/2014/main" id="{BCC4FF53-E9E6-49F8-84A0-8CA835003E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62613" y="1974850"/>
              <a:ext cx="527050" cy="463550"/>
            </a:xfrm>
            <a:custGeom>
              <a:avLst/>
              <a:gdLst>
                <a:gd name="T0" fmla="*/ 310 w 332"/>
                <a:gd name="T1" fmla="*/ 202 h 292"/>
                <a:gd name="T2" fmla="*/ 332 w 332"/>
                <a:gd name="T3" fmla="*/ 136 h 292"/>
                <a:gd name="T4" fmla="*/ 304 w 332"/>
                <a:gd name="T5" fmla="*/ 84 h 292"/>
                <a:gd name="T6" fmla="*/ 270 w 332"/>
                <a:gd name="T7" fmla="*/ 38 h 292"/>
                <a:gd name="T8" fmla="*/ 204 w 332"/>
                <a:gd name="T9" fmla="*/ 28 h 292"/>
                <a:gd name="T10" fmla="*/ 140 w 332"/>
                <a:gd name="T11" fmla="*/ 0 h 292"/>
                <a:gd name="T12" fmla="*/ 66 w 332"/>
                <a:gd name="T13" fmla="*/ 26 h 292"/>
                <a:gd name="T14" fmla="*/ 38 w 332"/>
                <a:gd name="T15" fmla="*/ 68 h 292"/>
                <a:gd name="T16" fmla="*/ 10 w 332"/>
                <a:gd name="T17" fmla="*/ 102 h 292"/>
                <a:gd name="T18" fmla="*/ 2 w 332"/>
                <a:gd name="T19" fmla="*/ 160 h 292"/>
                <a:gd name="T20" fmla="*/ 26 w 332"/>
                <a:gd name="T21" fmla="*/ 208 h 292"/>
                <a:gd name="T22" fmla="*/ 10 w 332"/>
                <a:gd name="T23" fmla="*/ 240 h 292"/>
                <a:gd name="T24" fmla="*/ 14 w 332"/>
                <a:gd name="T25" fmla="*/ 270 h 292"/>
                <a:gd name="T26" fmla="*/ 34 w 332"/>
                <a:gd name="T27" fmla="*/ 290 h 292"/>
                <a:gd name="T28" fmla="*/ 52 w 332"/>
                <a:gd name="T29" fmla="*/ 262 h 292"/>
                <a:gd name="T30" fmla="*/ 64 w 332"/>
                <a:gd name="T31" fmla="*/ 242 h 292"/>
                <a:gd name="T32" fmla="*/ 240 w 332"/>
                <a:gd name="T33" fmla="*/ 214 h 292"/>
                <a:gd name="T34" fmla="*/ 276 w 332"/>
                <a:gd name="T35" fmla="*/ 250 h 292"/>
                <a:gd name="T36" fmla="*/ 284 w 332"/>
                <a:gd name="T37" fmla="*/ 272 h 292"/>
                <a:gd name="T38" fmla="*/ 310 w 332"/>
                <a:gd name="T39" fmla="*/ 290 h 292"/>
                <a:gd name="T40" fmla="*/ 320 w 332"/>
                <a:gd name="T41" fmla="*/ 260 h 292"/>
                <a:gd name="T42" fmla="*/ 322 w 332"/>
                <a:gd name="T43" fmla="*/ 226 h 292"/>
                <a:gd name="T44" fmla="*/ 30 w 332"/>
                <a:gd name="T45" fmla="*/ 274 h 292"/>
                <a:gd name="T46" fmla="*/ 38 w 332"/>
                <a:gd name="T47" fmla="*/ 266 h 292"/>
                <a:gd name="T48" fmla="*/ 40 w 332"/>
                <a:gd name="T49" fmla="*/ 252 h 292"/>
                <a:gd name="T50" fmla="*/ 26 w 332"/>
                <a:gd name="T51" fmla="*/ 246 h 292"/>
                <a:gd name="T52" fmla="*/ 36 w 332"/>
                <a:gd name="T53" fmla="*/ 228 h 292"/>
                <a:gd name="T54" fmla="*/ 48 w 332"/>
                <a:gd name="T55" fmla="*/ 240 h 292"/>
                <a:gd name="T56" fmla="*/ 62 w 332"/>
                <a:gd name="T57" fmla="*/ 228 h 292"/>
                <a:gd name="T58" fmla="*/ 42 w 332"/>
                <a:gd name="T59" fmla="*/ 214 h 292"/>
                <a:gd name="T60" fmla="*/ 54 w 332"/>
                <a:gd name="T61" fmla="*/ 188 h 292"/>
                <a:gd name="T62" fmla="*/ 82 w 332"/>
                <a:gd name="T63" fmla="*/ 208 h 292"/>
                <a:gd name="T64" fmla="*/ 62 w 332"/>
                <a:gd name="T65" fmla="*/ 228 h 292"/>
                <a:gd name="T66" fmla="*/ 80 w 332"/>
                <a:gd name="T67" fmla="*/ 178 h 292"/>
                <a:gd name="T68" fmla="*/ 40 w 332"/>
                <a:gd name="T69" fmla="*/ 182 h 292"/>
                <a:gd name="T70" fmla="*/ 38 w 332"/>
                <a:gd name="T71" fmla="*/ 106 h 292"/>
                <a:gd name="T72" fmla="*/ 62 w 332"/>
                <a:gd name="T73" fmla="*/ 88 h 292"/>
                <a:gd name="T74" fmla="*/ 92 w 332"/>
                <a:gd name="T75" fmla="*/ 36 h 292"/>
                <a:gd name="T76" fmla="*/ 166 w 332"/>
                <a:gd name="T77" fmla="*/ 28 h 292"/>
                <a:gd name="T78" fmla="*/ 194 w 332"/>
                <a:gd name="T79" fmla="*/ 60 h 292"/>
                <a:gd name="T80" fmla="*/ 236 w 332"/>
                <a:gd name="T81" fmla="*/ 48 h 292"/>
                <a:gd name="T82" fmla="*/ 274 w 332"/>
                <a:gd name="T83" fmla="*/ 88 h 292"/>
                <a:gd name="T84" fmla="*/ 304 w 332"/>
                <a:gd name="T85" fmla="*/ 118 h 292"/>
                <a:gd name="T86" fmla="*/ 296 w 332"/>
                <a:gd name="T87" fmla="*/ 182 h 292"/>
                <a:gd name="T88" fmla="*/ 252 w 332"/>
                <a:gd name="T89" fmla="*/ 184 h 292"/>
                <a:gd name="T90" fmla="*/ 276 w 332"/>
                <a:gd name="T91" fmla="*/ 230 h 292"/>
                <a:gd name="T92" fmla="*/ 256 w 332"/>
                <a:gd name="T93" fmla="*/ 202 h 292"/>
                <a:gd name="T94" fmla="*/ 290 w 332"/>
                <a:gd name="T95" fmla="*/ 194 h 292"/>
                <a:gd name="T96" fmla="*/ 290 w 332"/>
                <a:gd name="T97" fmla="*/ 218 h 292"/>
                <a:gd name="T98" fmla="*/ 304 w 332"/>
                <a:gd name="T99" fmla="*/ 278 h 292"/>
                <a:gd name="T100" fmla="*/ 304 w 332"/>
                <a:gd name="T101" fmla="*/ 266 h 292"/>
                <a:gd name="T102" fmla="*/ 304 w 332"/>
                <a:gd name="T103" fmla="*/ 278 h 292"/>
                <a:gd name="T104" fmla="*/ 296 w 332"/>
                <a:gd name="T105" fmla="*/ 254 h 292"/>
                <a:gd name="T106" fmla="*/ 292 w 332"/>
                <a:gd name="T107" fmla="*/ 234 h 292"/>
                <a:gd name="T108" fmla="*/ 312 w 332"/>
                <a:gd name="T109" fmla="*/ 23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2" h="292">
                  <a:moveTo>
                    <a:pt x="310" y="218"/>
                  </a:moveTo>
                  <a:lnTo>
                    <a:pt x="310" y="218"/>
                  </a:lnTo>
                  <a:lnTo>
                    <a:pt x="310" y="210"/>
                  </a:lnTo>
                  <a:lnTo>
                    <a:pt x="310" y="210"/>
                  </a:lnTo>
                  <a:lnTo>
                    <a:pt x="310" y="202"/>
                  </a:lnTo>
                  <a:lnTo>
                    <a:pt x="310" y="202"/>
                  </a:lnTo>
                  <a:lnTo>
                    <a:pt x="320" y="192"/>
                  </a:lnTo>
                  <a:lnTo>
                    <a:pt x="326" y="178"/>
                  </a:lnTo>
                  <a:lnTo>
                    <a:pt x="332" y="164"/>
                  </a:lnTo>
                  <a:lnTo>
                    <a:pt x="332" y="148"/>
                  </a:lnTo>
                  <a:lnTo>
                    <a:pt x="332" y="148"/>
                  </a:lnTo>
                  <a:lnTo>
                    <a:pt x="332" y="136"/>
                  </a:lnTo>
                  <a:lnTo>
                    <a:pt x="330" y="126"/>
                  </a:lnTo>
                  <a:lnTo>
                    <a:pt x="326" y="116"/>
                  </a:lnTo>
                  <a:lnTo>
                    <a:pt x="322" y="106"/>
                  </a:lnTo>
                  <a:lnTo>
                    <a:pt x="318" y="98"/>
                  </a:lnTo>
                  <a:lnTo>
                    <a:pt x="310" y="90"/>
                  </a:lnTo>
                  <a:lnTo>
                    <a:pt x="304" y="84"/>
                  </a:lnTo>
                  <a:lnTo>
                    <a:pt x="296" y="80"/>
                  </a:lnTo>
                  <a:lnTo>
                    <a:pt x="296" y="80"/>
                  </a:lnTo>
                  <a:lnTo>
                    <a:pt x="290" y="64"/>
                  </a:lnTo>
                  <a:lnTo>
                    <a:pt x="282" y="50"/>
                  </a:lnTo>
                  <a:lnTo>
                    <a:pt x="282" y="50"/>
                  </a:lnTo>
                  <a:lnTo>
                    <a:pt x="270" y="38"/>
                  </a:lnTo>
                  <a:lnTo>
                    <a:pt x="256" y="32"/>
                  </a:lnTo>
                  <a:lnTo>
                    <a:pt x="242" y="26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16" y="26"/>
                  </a:lnTo>
                  <a:lnTo>
                    <a:pt x="204" y="28"/>
                  </a:lnTo>
                  <a:lnTo>
                    <a:pt x="204" y="28"/>
                  </a:lnTo>
                  <a:lnTo>
                    <a:pt x="192" y="16"/>
                  </a:lnTo>
                  <a:lnTo>
                    <a:pt x="176" y="8"/>
                  </a:lnTo>
                  <a:lnTo>
                    <a:pt x="160" y="2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26" y="0"/>
                  </a:lnTo>
                  <a:lnTo>
                    <a:pt x="112" y="4"/>
                  </a:lnTo>
                  <a:lnTo>
                    <a:pt x="100" y="6"/>
                  </a:lnTo>
                  <a:lnTo>
                    <a:pt x="88" y="12"/>
                  </a:lnTo>
                  <a:lnTo>
                    <a:pt x="76" y="18"/>
                  </a:lnTo>
                  <a:lnTo>
                    <a:pt x="66" y="26"/>
                  </a:lnTo>
                  <a:lnTo>
                    <a:pt x="56" y="3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4" y="52"/>
                  </a:lnTo>
                  <a:lnTo>
                    <a:pt x="40" y="60"/>
                  </a:lnTo>
                  <a:lnTo>
                    <a:pt x="38" y="68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0" y="82"/>
                  </a:lnTo>
                  <a:lnTo>
                    <a:pt x="22" y="88"/>
                  </a:lnTo>
                  <a:lnTo>
                    <a:pt x="16" y="94"/>
                  </a:lnTo>
                  <a:lnTo>
                    <a:pt x="10" y="102"/>
                  </a:lnTo>
                  <a:lnTo>
                    <a:pt x="6" y="112"/>
                  </a:lnTo>
                  <a:lnTo>
                    <a:pt x="4" y="120"/>
                  </a:lnTo>
                  <a:lnTo>
                    <a:pt x="2" y="130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60"/>
                  </a:lnTo>
                  <a:lnTo>
                    <a:pt x="8" y="176"/>
                  </a:lnTo>
                  <a:lnTo>
                    <a:pt x="16" y="190"/>
                  </a:lnTo>
                  <a:lnTo>
                    <a:pt x="28" y="202"/>
                  </a:lnTo>
                  <a:lnTo>
                    <a:pt x="28" y="202"/>
                  </a:lnTo>
                  <a:lnTo>
                    <a:pt x="26" y="208"/>
                  </a:lnTo>
                  <a:lnTo>
                    <a:pt x="26" y="208"/>
                  </a:lnTo>
                  <a:lnTo>
                    <a:pt x="28" y="216"/>
                  </a:lnTo>
                  <a:lnTo>
                    <a:pt x="28" y="216"/>
                  </a:lnTo>
                  <a:lnTo>
                    <a:pt x="20" y="220"/>
                  </a:lnTo>
                  <a:lnTo>
                    <a:pt x="16" y="226"/>
                  </a:lnTo>
                  <a:lnTo>
                    <a:pt x="12" y="232"/>
                  </a:lnTo>
                  <a:lnTo>
                    <a:pt x="10" y="240"/>
                  </a:lnTo>
                  <a:lnTo>
                    <a:pt x="10" y="240"/>
                  </a:lnTo>
                  <a:lnTo>
                    <a:pt x="12" y="250"/>
                  </a:lnTo>
                  <a:lnTo>
                    <a:pt x="18" y="258"/>
                  </a:lnTo>
                  <a:lnTo>
                    <a:pt x="18" y="258"/>
                  </a:lnTo>
                  <a:lnTo>
                    <a:pt x="16" y="264"/>
                  </a:lnTo>
                  <a:lnTo>
                    <a:pt x="14" y="270"/>
                  </a:lnTo>
                  <a:lnTo>
                    <a:pt x="14" y="270"/>
                  </a:lnTo>
                  <a:lnTo>
                    <a:pt x="16" y="278"/>
                  </a:lnTo>
                  <a:lnTo>
                    <a:pt x="20" y="284"/>
                  </a:lnTo>
                  <a:lnTo>
                    <a:pt x="26" y="288"/>
                  </a:lnTo>
                  <a:lnTo>
                    <a:pt x="34" y="290"/>
                  </a:lnTo>
                  <a:lnTo>
                    <a:pt x="34" y="290"/>
                  </a:lnTo>
                  <a:lnTo>
                    <a:pt x="42" y="288"/>
                  </a:lnTo>
                  <a:lnTo>
                    <a:pt x="48" y="284"/>
                  </a:lnTo>
                  <a:lnTo>
                    <a:pt x="52" y="278"/>
                  </a:lnTo>
                  <a:lnTo>
                    <a:pt x="54" y="270"/>
                  </a:lnTo>
                  <a:lnTo>
                    <a:pt x="54" y="270"/>
                  </a:lnTo>
                  <a:lnTo>
                    <a:pt x="52" y="262"/>
                  </a:lnTo>
                  <a:lnTo>
                    <a:pt x="52" y="262"/>
                  </a:lnTo>
                  <a:lnTo>
                    <a:pt x="56" y="258"/>
                  </a:lnTo>
                  <a:lnTo>
                    <a:pt x="60" y="254"/>
                  </a:lnTo>
                  <a:lnTo>
                    <a:pt x="62" y="248"/>
                  </a:lnTo>
                  <a:lnTo>
                    <a:pt x="64" y="242"/>
                  </a:lnTo>
                  <a:lnTo>
                    <a:pt x="64" y="242"/>
                  </a:lnTo>
                  <a:lnTo>
                    <a:pt x="76" y="240"/>
                  </a:lnTo>
                  <a:lnTo>
                    <a:pt x="86" y="234"/>
                  </a:lnTo>
                  <a:lnTo>
                    <a:pt x="92" y="224"/>
                  </a:lnTo>
                  <a:lnTo>
                    <a:pt x="96" y="214"/>
                  </a:lnTo>
                  <a:lnTo>
                    <a:pt x="240" y="214"/>
                  </a:lnTo>
                  <a:lnTo>
                    <a:pt x="240" y="214"/>
                  </a:lnTo>
                  <a:lnTo>
                    <a:pt x="244" y="226"/>
                  </a:lnTo>
                  <a:lnTo>
                    <a:pt x="252" y="236"/>
                  </a:lnTo>
                  <a:lnTo>
                    <a:pt x="262" y="242"/>
                  </a:lnTo>
                  <a:lnTo>
                    <a:pt x="274" y="244"/>
                  </a:lnTo>
                  <a:lnTo>
                    <a:pt x="274" y="244"/>
                  </a:lnTo>
                  <a:lnTo>
                    <a:pt x="276" y="250"/>
                  </a:lnTo>
                  <a:lnTo>
                    <a:pt x="278" y="256"/>
                  </a:lnTo>
                  <a:lnTo>
                    <a:pt x="282" y="260"/>
                  </a:lnTo>
                  <a:lnTo>
                    <a:pt x="286" y="264"/>
                  </a:lnTo>
                  <a:lnTo>
                    <a:pt x="286" y="264"/>
                  </a:lnTo>
                  <a:lnTo>
                    <a:pt x="284" y="272"/>
                  </a:lnTo>
                  <a:lnTo>
                    <a:pt x="284" y="272"/>
                  </a:lnTo>
                  <a:lnTo>
                    <a:pt x="286" y="280"/>
                  </a:lnTo>
                  <a:lnTo>
                    <a:pt x="290" y="286"/>
                  </a:lnTo>
                  <a:lnTo>
                    <a:pt x="296" y="290"/>
                  </a:lnTo>
                  <a:lnTo>
                    <a:pt x="304" y="292"/>
                  </a:lnTo>
                  <a:lnTo>
                    <a:pt x="304" y="292"/>
                  </a:lnTo>
                  <a:lnTo>
                    <a:pt x="310" y="290"/>
                  </a:lnTo>
                  <a:lnTo>
                    <a:pt x="318" y="286"/>
                  </a:lnTo>
                  <a:lnTo>
                    <a:pt x="322" y="280"/>
                  </a:lnTo>
                  <a:lnTo>
                    <a:pt x="324" y="272"/>
                  </a:lnTo>
                  <a:lnTo>
                    <a:pt x="324" y="272"/>
                  </a:lnTo>
                  <a:lnTo>
                    <a:pt x="322" y="266"/>
                  </a:lnTo>
                  <a:lnTo>
                    <a:pt x="320" y="260"/>
                  </a:lnTo>
                  <a:lnTo>
                    <a:pt x="320" y="260"/>
                  </a:lnTo>
                  <a:lnTo>
                    <a:pt x="324" y="252"/>
                  </a:lnTo>
                  <a:lnTo>
                    <a:pt x="326" y="242"/>
                  </a:lnTo>
                  <a:lnTo>
                    <a:pt x="326" y="242"/>
                  </a:lnTo>
                  <a:lnTo>
                    <a:pt x="326" y="234"/>
                  </a:lnTo>
                  <a:lnTo>
                    <a:pt x="322" y="226"/>
                  </a:lnTo>
                  <a:lnTo>
                    <a:pt x="316" y="220"/>
                  </a:lnTo>
                  <a:lnTo>
                    <a:pt x="310" y="218"/>
                  </a:lnTo>
                  <a:lnTo>
                    <a:pt x="310" y="218"/>
                  </a:lnTo>
                  <a:close/>
                  <a:moveTo>
                    <a:pt x="34" y="276"/>
                  </a:moveTo>
                  <a:lnTo>
                    <a:pt x="34" y="276"/>
                  </a:lnTo>
                  <a:lnTo>
                    <a:pt x="30" y="274"/>
                  </a:lnTo>
                  <a:lnTo>
                    <a:pt x="28" y="270"/>
                  </a:lnTo>
                  <a:lnTo>
                    <a:pt x="28" y="270"/>
                  </a:lnTo>
                  <a:lnTo>
                    <a:pt x="30" y="266"/>
                  </a:lnTo>
                  <a:lnTo>
                    <a:pt x="34" y="266"/>
                  </a:lnTo>
                  <a:lnTo>
                    <a:pt x="34" y="266"/>
                  </a:lnTo>
                  <a:lnTo>
                    <a:pt x="38" y="266"/>
                  </a:lnTo>
                  <a:lnTo>
                    <a:pt x="40" y="270"/>
                  </a:lnTo>
                  <a:lnTo>
                    <a:pt x="40" y="270"/>
                  </a:lnTo>
                  <a:lnTo>
                    <a:pt x="38" y="274"/>
                  </a:lnTo>
                  <a:lnTo>
                    <a:pt x="34" y="276"/>
                  </a:lnTo>
                  <a:lnTo>
                    <a:pt x="34" y="276"/>
                  </a:lnTo>
                  <a:close/>
                  <a:moveTo>
                    <a:pt x="40" y="252"/>
                  </a:moveTo>
                  <a:lnTo>
                    <a:pt x="40" y="252"/>
                  </a:lnTo>
                  <a:lnTo>
                    <a:pt x="34" y="250"/>
                  </a:lnTo>
                  <a:lnTo>
                    <a:pt x="34" y="250"/>
                  </a:lnTo>
                  <a:lnTo>
                    <a:pt x="32" y="252"/>
                  </a:lnTo>
                  <a:lnTo>
                    <a:pt x="32" y="252"/>
                  </a:lnTo>
                  <a:lnTo>
                    <a:pt x="26" y="246"/>
                  </a:lnTo>
                  <a:lnTo>
                    <a:pt x="24" y="240"/>
                  </a:lnTo>
                  <a:lnTo>
                    <a:pt x="24" y="240"/>
                  </a:lnTo>
                  <a:lnTo>
                    <a:pt x="26" y="236"/>
                  </a:lnTo>
                  <a:lnTo>
                    <a:pt x="28" y="232"/>
                  </a:lnTo>
                  <a:lnTo>
                    <a:pt x="32" y="230"/>
                  </a:lnTo>
                  <a:lnTo>
                    <a:pt x="36" y="228"/>
                  </a:lnTo>
                  <a:lnTo>
                    <a:pt x="36" y="228"/>
                  </a:lnTo>
                  <a:lnTo>
                    <a:pt x="42" y="230"/>
                  </a:lnTo>
                  <a:lnTo>
                    <a:pt x="46" y="232"/>
                  </a:lnTo>
                  <a:lnTo>
                    <a:pt x="48" y="236"/>
                  </a:lnTo>
                  <a:lnTo>
                    <a:pt x="48" y="240"/>
                  </a:lnTo>
                  <a:lnTo>
                    <a:pt x="48" y="240"/>
                  </a:lnTo>
                  <a:lnTo>
                    <a:pt x="48" y="244"/>
                  </a:lnTo>
                  <a:lnTo>
                    <a:pt x="46" y="248"/>
                  </a:lnTo>
                  <a:lnTo>
                    <a:pt x="40" y="252"/>
                  </a:lnTo>
                  <a:lnTo>
                    <a:pt x="40" y="252"/>
                  </a:lnTo>
                  <a:close/>
                  <a:moveTo>
                    <a:pt x="62" y="228"/>
                  </a:moveTo>
                  <a:lnTo>
                    <a:pt x="62" y="228"/>
                  </a:lnTo>
                  <a:lnTo>
                    <a:pt x="60" y="228"/>
                  </a:lnTo>
                  <a:lnTo>
                    <a:pt x="60" y="228"/>
                  </a:lnTo>
                  <a:lnTo>
                    <a:pt x="58" y="224"/>
                  </a:lnTo>
                  <a:lnTo>
                    <a:pt x="54" y="220"/>
                  </a:lnTo>
                  <a:lnTo>
                    <a:pt x="48" y="216"/>
                  </a:lnTo>
                  <a:lnTo>
                    <a:pt x="42" y="214"/>
                  </a:lnTo>
                  <a:lnTo>
                    <a:pt x="42" y="214"/>
                  </a:lnTo>
                  <a:lnTo>
                    <a:pt x="42" y="208"/>
                  </a:lnTo>
                  <a:lnTo>
                    <a:pt x="42" y="208"/>
                  </a:lnTo>
                  <a:lnTo>
                    <a:pt x="42" y="200"/>
                  </a:lnTo>
                  <a:lnTo>
                    <a:pt x="48" y="194"/>
                  </a:lnTo>
                  <a:lnTo>
                    <a:pt x="54" y="188"/>
                  </a:lnTo>
                  <a:lnTo>
                    <a:pt x="62" y="188"/>
                  </a:lnTo>
                  <a:lnTo>
                    <a:pt x="62" y="188"/>
                  </a:lnTo>
                  <a:lnTo>
                    <a:pt x="70" y="188"/>
                  </a:lnTo>
                  <a:lnTo>
                    <a:pt x="76" y="194"/>
                  </a:lnTo>
                  <a:lnTo>
                    <a:pt x="82" y="200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2" y="216"/>
                  </a:lnTo>
                  <a:lnTo>
                    <a:pt x="76" y="222"/>
                  </a:lnTo>
                  <a:lnTo>
                    <a:pt x="70" y="226"/>
                  </a:lnTo>
                  <a:lnTo>
                    <a:pt x="62" y="228"/>
                  </a:lnTo>
                  <a:lnTo>
                    <a:pt x="62" y="228"/>
                  </a:lnTo>
                  <a:close/>
                  <a:moveTo>
                    <a:pt x="246" y="190"/>
                  </a:moveTo>
                  <a:lnTo>
                    <a:pt x="246" y="190"/>
                  </a:lnTo>
                  <a:lnTo>
                    <a:pt x="92" y="190"/>
                  </a:lnTo>
                  <a:lnTo>
                    <a:pt x="92" y="190"/>
                  </a:lnTo>
                  <a:lnTo>
                    <a:pt x="86" y="184"/>
                  </a:lnTo>
                  <a:lnTo>
                    <a:pt x="80" y="178"/>
                  </a:lnTo>
                  <a:lnTo>
                    <a:pt x="72" y="174"/>
                  </a:lnTo>
                  <a:lnTo>
                    <a:pt x="62" y="172"/>
                  </a:lnTo>
                  <a:lnTo>
                    <a:pt x="62" y="172"/>
                  </a:lnTo>
                  <a:lnTo>
                    <a:pt x="50" y="174"/>
                  </a:lnTo>
                  <a:lnTo>
                    <a:pt x="40" y="182"/>
                  </a:lnTo>
                  <a:lnTo>
                    <a:pt x="40" y="182"/>
                  </a:lnTo>
                  <a:lnTo>
                    <a:pt x="32" y="170"/>
                  </a:lnTo>
                  <a:lnTo>
                    <a:pt x="26" y="158"/>
                  </a:lnTo>
                  <a:lnTo>
                    <a:pt x="24" y="144"/>
                  </a:lnTo>
                  <a:lnTo>
                    <a:pt x="26" y="130"/>
                  </a:lnTo>
                  <a:lnTo>
                    <a:pt x="30" y="116"/>
                  </a:lnTo>
                  <a:lnTo>
                    <a:pt x="38" y="106"/>
                  </a:lnTo>
                  <a:lnTo>
                    <a:pt x="42" y="102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2" y="88"/>
                  </a:lnTo>
                  <a:lnTo>
                    <a:pt x="60" y="80"/>
                  </a:lnTo>
                  <a:lnTo>
                    <a:pt x="62" y="74"/>
                  </a:lnTo>
                  <a:lnTo>
                    <a:pt x="62" y="68"/>
                  </a:lnTo>
                  <a:lnTo>
                    <a:pt x="70" y="56"/>
                  </a:lnTo>
                  <a:lnTo>
                    <a:pt x="80" y="44"/>
                  </a:lnTo>
                  <a:lnTo>
                    <a:pt x="92" y="36"/>
                  </a:lnTo>
                  <a:lnTo>
                    <a:pt x="108" y="28"/>
                  </a:lnTo>
                  <a:lnTo>
                    <a:pt x="124" y="24"/>
                  </a:lnTo>
                  <a:lnTo>
                    <a:pt x="140" y="22"/>
                  </a:lnTo>
                  <a:lnTo>
                    <a:pt x="140" y="22"/>
                  </a:lnTo>
                  <a:lnTo>
                    <a:pt x="158" y="26"/>
                  </a:lnTo>
                  <a:lnTo>
                    <a:pt x="166" y="28"/>
                  </a:lnTo>
                  <a:lnTo>
                    <a:pt x="174" y="32"/>
                  </a:lnTo>
                  <a:lnTo>
                    <a:pt x="180" y="36"/>
                  </a:lnTo>
                  <a:lnTo>
                    <a:pt x="186" y="42"/>
                  </a:lnTo>
                  <a:lnTo>
                    <a:pt x="190" y="50"/>
                  </a:lnTo>
                  <a:lnTo>
                    <a:pt x="194" y="60"/>
                  </a:lnTo>
                  <a:lnTo>
                    <a:pt x="194" y="60"/>
                  </a:lnTo>
                  <a:lnTo>
                    <a:pt x="202" y="54"/>
                  </a:lnTo>
                  <a:lnTo>
                    <a:pt x="210" y="50"/>
                  </a:lnTo>
                  <a:lnTo>
                    <a:pt x="218" y="48"/>
                  </a:lnTo>
                  <a:lnTo>
                    <a:pt x="226" y="48"/>
                  </a:lnTo>
                  <a:lnTo>
                    <a:pt x="226" y="48"/>
                  </a:lnTo>
                  <a:lnTo>
                    <a:pt x="236" y="48"/>
                  </a:lnTo>
                  <a:lnTo>
                    <a:pt x="246" y="52"/>
                  </a:lnTo>
                  <a:lnTo>
                    <a:pt x="254" y="56"/>
                  </a:lnTo>
                  <a:lnTo>
                    <a:pt x="262" y="62"/>
                  </a:lnTo>
                  <a:lnTo>
                    <a:pt x="268" y="70"/>
                  </a:lnTo>
                  <a:lnTo>
                    <a:pt x="272" y="78"/>
                  </a:lnTo>
                  <a:lnTo>
                    <a:pt x="274" y="88"/>
                  </a:lnTo>
                  <a:lnTo>
                    <a:pt x="274" y="98"/>
                  </a:lnTo>
                  <a:lnTo>
                    <a:pt x="274" y="98"/>
                  </a:lnTo>
                  <a:lnTo>
                    <a:pt x="280" y="100"/>
                  </a:lnTo>
                  <a:lnTo>
                    <a:pt x="286" y="102"/>
                  </a:lnTo>
                  <a:lnTo>
                    <a:pt x="296" y="108"/>
                  </a:lnTo>
                  <a:lnTo>
                    <a:pt x="304" y="118"/>
                  </a:lnTo>
                  <a:lnTo>
                    <a:pt x="308" y="132"/>
                  </a:lnTo>
                  <a:lnTo>
                    <a:pt x="310" y="146"/>
                  </a:lnTo>
                  <a:lnTo>
                    <a:pt x="308" y="158"/>
                  </a:lnTo>
                  <a:lnTo>
                    <a:pt x="304" y="172"/>
                  </a:lnTo>
                  <a:lnTo>
                    <a:pt x="296" y="182"/>
                  </a:lnTo>
                  <a:lnTo>
                    <a:pt x="296" y="182"/>
                  </a:lnTo>
                  <a:lnTo>
                    <a:pt x="286" y="176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66" y="176"/>
                  </a:lnTo>
                  <a:lnTo>
                    <a:pt x="258" y="178"/>
                  </a:lnTo>
                  <a:lnTo>
                    <a:pt x="252" y="184"/>
                  </a:lnTo>
                  <a:lnTo>
                    <a:pt x="246" y="190"/>
                  </a:lnTo>
                  <a:lnTo>
                    <a:pt x="246" y="190"/>
                  </a:lnTo>
                  <a:close/>
                  <a:moveTo>
                    <a:pt x="276" y="230"/>
                  </a:move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68" y="228"/>
                  </a:lnTo>
                  <a:lnTo>
                    <a:pt x="260" y="224"/>
                  </a:lnTo>
                  <a:lnTo>
                    <a:pt x="256" y="218"/>
                  </a:lnTo>
                  <a:lnTo>
                    <a:pt x="254" y="210"/>
                  </a:lnTo>
                  <a:lnTo>
                    <a:pt x="254" y="210"/>
                  </a:lnTo>
                  <a:lnTo>
                    <a:pt x="256" y="202"/>
                  </a:lnTo>
                  <a:lnTo>
                    <a:pt x="260" y="194"/>
                  </a:lnTo>
                  <a:lnTo>
                    <a:pt x="268" y="190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84" y="190"/>
                  </a:lnTo>
                  <a:lnTo>
                    <a:pt x="290" y="194"/>
                  </a:lnTo>
                  <a:lnTo>
                    <a:pt x="294" y="202"/>
                  </a:lnTo>
                  <a:lnTo>
                    <a:pt x="296" y="210"/>
                  </a:lnTo>
                  <a:lnTo>
                    <a:pt x="296" y="210"/>
                  </a:lnTo>
                  <a:lnTo>
                    <a:pt x="294" y="216"/>
                  </a:lnTo>
                  <a:lnTo>
                    <a:pt x="294" y="216"/>
                  </a:lnTo>
                  <a:lnTo>
                    <a:pt x="290" y="218"/>
                  </a:lnTo>
                  <a:lnTo>
                    <a:pt x="284" y="220"/>
                  </a:lnTo>
                  <a:lnTo>
                    <a:pt x="280" y="224"/>
                  </a:lnTo>
                  <a:lnTo>
                    <a:pt x="276" y="230"/>
                  </a:lnTo>
                  <a:lnTo>
                    <a:pt x="276" y="230"/>
                  </a:lnTo>
                  <a:close/>
                  <a:moveTo>
                    <a:pt x="304" y="278"/>
                  </a:moveTo>
                  <a:lnTo>
                    <a:pt x="304" y="278"/>
                  </a:lnTo>
                  <a:lnTo>
                    <a:pt x="300" y="276"/>
                  </a:lnTo>
                  <a:lnTo>
                    <a:pt x="298" y="272"/>
                  </a:lnTo>
                  <a:lnTo>
                    <a:pt x="298" y="272"/>
                  </a:lnTo>
                  <a:lnTo>
                    <a:pt x="300" y="268"/>
                  </a:lnTo>
                  <a:lnTo>
                    <a:pt x="304" y="266"/>
                  </a:lnTo>
                  <a:lnTo>
                    <a:pt x="304" y="266"/>
                  </a:lnTo>
                  <a:lnTo>
                    <a:pt x="308" y="268"/>
                  </a:lnTo>
                  <a:lnTo>
                    <a:pt x="308" y="272"/>
                  </a:lnTo>
                  <a:lnTo>
                    <a:pt x="308" y="272"/>
                  </a:lnTo>
                  <a:lnTo>
                    <a:pt x="308" y="276"/>
                  </a:lnTo>
                  <a:lnTo>
                    <a:pt x="304" y="278"/>
                  </a:lnTo>
                  <a:lnTo>
                    <a:pt x="304" y="278"/>
                  </a:lnTo>
                  <a:close/>
                  <a:moveTo>
                    <a:pt x="306" y="252"/>
                  </a:moveTo>
                  <a:lnTo>
                    <a:pt x="306" y="252"/>
                  </a:lnTo>
                  <a:lnTo>
                    <a:pt x="304" y="252"/>
                  </a:lnTo>
                  <a:lnTo>
                    <a:pt x="304" y="252"/>
                  </a:lnTo>
                  <a:lnTo>
                    <a:pt x="296" y="254"/>
                  </a:lnTo>
                  <a:lnTo>
                    <a:pt x="296" y="254"/>
                  </a:lnTo>
                  <a:lnTo>
                    <a:pt x="290" y="250"/>
                  </a:lnTo>
                  <a:lnTo>
                    <a:pt x="288" y="246"/>
                  </a:lnTo>
                  <a:lnTo>
                    <a:pt x="288" y="242"/>
                  </a:lnTo>
                  <a:lnTo>
                    <a:pt x="288" y="242"/>
                  </a:lnTo>
                  <a:lnTo>
                    <a:pt x="290" y="238"/>
                  </a:lnTo>
                  <a:lnTo>
                    <a:pt x="292" y="234"/>
                  </a:lnTo>
                  <a:lnTo>
                    <a:pt x="296" y="230"/>
                  </a:lnTo>
                  <a:lnTo>
                    <a:pt x="300" y="230"/>
                  </a:lnTo>
                  <a:lnTo>
                    <a:pt x="300" y="230"/>
                  </a:lnTo>
                  <a:lnTo>
                    <a:pt x="306" y="230"/>
                  </a:lnTo>
                  <a:lnTo>
                    <a:pt x="308" y="234"/>
                  </a:lnTo>
                  <a:lnTo>
                    <a:pt x="312" y="238"/>
                  </a:lnTo>
                  <a:lnTo>
                    <a:pt x="312" y="242"/>
                  </a:lnTo>
                  <a:lnTo>
                    <a:pt x="312" y="242"/>
                  </a:lnTo>
                  <a:lnTo>
                    <a:pt x="310" y="248"/>
                  </a:lnTo>
                  <a:lnTo>
                    <a:pt x="306" y="252"/>
                  </a:lnTo>
                  <a:lnTo>
                    <a:pt x="306" y="25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81" name="Freeform 5743">
              <a:extLst>
                <a:ext uri="{FF2B5EF4-FFF2-40B4-BE49-F238E27FC236}">
                  <a16:creationId xmlns:a16="http://schemas.microsoft.com/office/drawing/2014/main" id="{6F8A2625-8D5D-44EE-8C3F-C35392A6D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6563" y="2740025"/>
              <a:ext cx="409575" cy="346075"/>
            </a:xfrm>
            <a:custGeom>
              <a:avLst/>
              <a:gdLst>
                <a:gd name="T0" fmla="*/ 128 w 258"/>
                <a:gd name="T1" fmla="*/ 0 h 218"/>
                <a:gd name="T2" fmla="*/ 128 w 258"/>
                <a:gd name="T3" fmla="*/ 0 h 218"/>
                <a:gd name="T4" fmla="*/ 106 w 258"/>
                <a:gd name="T5" fmla="*/ 2 h 218"/>
                <a:gd name="T6" fmla="*/ 84 w 258"/>
                <a:gd name="T7" fmla="*/ 6 h 218"/>
                <a:gd name="T8" fmla="*/ 64 w 258"/>
                <a:gd name="T9" fmla="*/ 12 h 218"/>
                <a:gd name="T10" fmla="*/ 46 w 258"/>
                <a:gd name="T11" fmla="*/ 20 h 218"/>
                <a:gd name="T12" fmla="*/ 28 w 258"/>
                <a:gd name="T13" fmla="*/ 32 h 218"/>
                <a:gd name="T14" fmla="*/ 14 w 258"/>
                <a:gd name="T15" fmla="*/ 48 h 218"/>
                <a:gd name="T16" fmla="*/ 10 w 258"/>
                <a:gd name="T17" fmla="*/ 56 h 218"/>
                <a:gd name="T18" fmla="*/ 6 w 258"/>
                <a:gd name="T19" fmla="*/ 66 h 218"/>
                <a:gd name="T20" fmla="*/ 2 w 258"/>
                <a:gd name="T21" fmla="*/ 76 h 218"/>
                <a:gd name="T22" fmla="*/ 0 w 258"/>
                <a:gd name="T23" fmla="*/ 88 h 218"/>
                <a:gd name="T24" fmla="*/ 0 w 258"/>
                <a:gd name="T25" fmla="*/ 218 h 218"/>
                <a:gd name="T26" fmla="*/ 258 w 258"/>
                <a:gd name="T27" fmla="*/ 218 h 218"/>
                <a:gd name="T28" fmla="*/ 258 w 258"/>
                <a:gd name="T29" fmla="*/ 218 h 218"/>
                <a:gd name="T30" fmla="*/ 258 w 258"/>
                <a:gd name="T31" fmla="*/ 182 h 218"/>
                <a:gd name="T32" fmla="*/ 258 w 258"/>
                <a:gd name="T33" fmla="*/ 182 h 218"/>
                <a:gd name="T34" fmla="*/ 258 w 258"/>
                <a:gd name="T35" fmla="*/ 102 h 218"/>
                <a:gd name="T36" fmla="*/ 258 w 258"/>
                <a:gd name="T37" fmla="*/ 102 h 218"/>
                <a:gd name="T38" fmla="*/ 258 w 258"/>
                <a:gd name="T39" fmla="*/ 88 h 218"/>
                <a:gd name="T40" fmla="*/ 256 w 258"/>
                <a:gd name="T41" fmla="*/ 76 h 218"/>
                <a:gd name="T42" fmla="*/ 252 w 258"/>
                <a:gd name="T43" fmla="*/ 66 h 218"/>
                <a:gd name="T44" fmla="*/ 248 w 258"/>
                <a:gd name="T45" fmla="*/ 56 h 218"/>
                <a:gd name="T46" fmla="*/ 242 w 258"/>
                <a:gd name="T47" fmla="*/ 46 h 218"/>
                <a:gd name="T48" fmla="*/ 234 w 258"/>
                <a:gd name="T49" fmla="*/ 38 h 218"/>
                <a:gd name="T50" fmla="*/ 226 w 258"/>
                <a:gd name="T51" fmla="*/ 30 h 218"/>
                <a:gd name="T52" fmla="*/ 218 w 258"/>
                <a:gd name="T53" fmla="*/ 24 h 218"/>
                <a:gd name="T54" fmla="*/ 198 w 258"/>
                <a:gd name="T55" fmla="*/ 14 h 218"/>
                <a:gd name="T56" fmla="*/ 176 w 258"/>
                <a:gd name="T57" fmla="*/ 6 h 218"/>
                <a:gd name="T58" fmla="*/ 152 w 258"/>
                <a:gd name="T59" fmla="*/ 2 h 218"/>
                <a:gd name="T60" fmla="*/ 128 w 258"/>
                <a:gd name="T61" fmla="*/ 0 h 218"/>
                <a:gd name="T62" fmla="*/ 128 w 258"/>
                <a:gd name="T63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8" h="218">
                  <a:moveTo>
                    <a:pt x="128" y="0"/>
                  </a:moveTo>
                  <a:lnTo>
                    <a:pt x="128" y="0"/>
                  </a:lnTo>
                  <a:lnTo>
                    <a:pt x="106" y="2"/>
                  </a:lnTo>
                  <a:lnTo>
                    <a:pt x="84" y="6"/>
                  </a:lnTo>
                  <a:lnTo>
                    <a:pt x="64" y="12"/>
                  </a:lnTo>
                  <a:lnTo>
                    <a:pt x="46" y="20"/>
                  </a:lnTo>
                  <a:lnTo>
                    <a:pt x="28" y="32"/>
                  </a:lnTo>
                  <a:lnTo>
                    <a:pt x="14" y="48"/>
                  </a:lnTo>
                  <a:lnTo>
                    <a:pt x="10" y="56"/>
                  </a:lnTo>
                  <a:lnTo>
                    <a:pt x="6" y="66"/>
                  </a:lnTo>
                  <a:lnTo>
                    <a:pt x="2" y="76"/>
                  </a:lnTo>
                  <a:lnTo>
                    <a:pt x="0" y="88"/>
                  </a:lnTo>
                  <a:lnTo>
                    <a:pt x="0" y="218"/>
                  </a:lnTo>
                  <a:lnTo>
                    <a:pt x="258" y="218"/>
                  </a:lnTo>
                  <a:lnTo>
                    <a:pt x="258" y="218"/>
                  </a:lnTo>
                  <a:lnTo>
                    <a:pt x="258" y="182"/>
                  </a:lnTo>
                  <a:lnTo>
                    <a:pt x="258" y="182"/>
                  </a:lnTo>
                  <a:lnTo>
                    <a:pt x="258" y="102"/>
                  </a:lnTo>
                  <a:lnTo>
                    <a:pt x="258" y="102"/>
                  </a:lnTo>
                  <a:lnTo>
                    <a:pt x="258" y="88"/>
                  </a:lnTo>
                  <a:lnTo>
                    <a:pt x="256" y="76"/>
                  </a:lnTo>
                  <a:lnTo>
                    <a:pt x="252" y="66"/>
                  </a:lnTo>
                  <a:lnTo>
                    <a:pt x="248" y="56"/>
                  </a:lnTo>
                  <a:lnTo>
                    <a:pt x="242" y="46"/>
                  </a:lnTo>
                  <a:lnTo>
                    <a:pt x="234" y="38"/>
                  </a:lnTo>
                  <a:lnTo>
                    <a:pt x="226" y="30"/>
                  </a:lnTo>
                  <a:lnTo>
                    <a:pt x="218" y="24"/>
                  </a:lnTo>
                  <a:lnTo>
                    <a:pt x="198" y="14"/>
                  </a:lnTo>
                  <a:lnTo>
                    <a:pt x="176" y="6"/>
                  </a:lnTo>
                  <a:lnTo>
                    <a:pt x="152" y="2"/>
                  </a:lnTo>
                  <a:lnTo>
                    <a:pt x="128" y="0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82" name="Freeform 5744">
              <a:extLst>
                <a:ext uri="{FF2B5EF4-FFF2-40B4-BE49-F238E27FC236}">
                  <a16:creationId xmlns:a16="http://schemas.microsoft.com/office/drawing/2014/main" id="{F0CED12B-E037-45D6-AAD1-F8DE110D8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188" y="2740025"/>
              <a:ext cx="412750" cy="346075"/>
            </a:xfrm>
            <a:custGeom>
              <a:avLst/>
              <a:gdLst>
                <a:gd name="T0" fmla="*/ 130 w 260"/>
                <a:gd name="T1" fmla="*/ 0 h 218"/>
                <a:gd name="T2" fmla="*/ 130 w 260"/>
                <a:gd name="T3" fmla="*/ 0 h 218"/>
                <a:gd name="T4" fmla="*/ 106 w 260"/>
                <a:gd name="T5" fmla="*/ 2 h 218"/>
                <a:gd name="T6" fmla="*/ 82 w 260"/>
                <a:gd name="T7" fmla="*/ 6 h 218"/>
                <a:gd name="T8" fmla="*/ 60 w 260"/>
                <a:gd name="T9" fmla="*/ 14 h 218"/>
                <a:gd name="T10" fmla="*/ 40 w 260"/>
                <a:gd name="T11" fmla="*/ 24 h 218"/>
                <a:gd name="T12" fmla="*/ 32 w 260"/>
                <a:gd name="T13" fmla="*/ 30 h 218"/>
                <a:gd name="T14" fmla="*/ 24 w 260"/>
                <a:gd name="T15" fmla="*/ 38 h 218"/>
                <a:gd name="T16" fmla="*/ 18 w 260"/>
                <a:gd name="T17" fmla="*/ 46 h 218"/>
                <a:gd name="T18" fmla="*/ 10 w 260"/>
                <a:gd name="T19" fmla="*/ 56 h 218"/>
                <a:gd name="T20" fmla="*/ 6 w 260"/>
                <a:gd name="T21" fmla="*/ 66 h 218"/>
                <a:gd name="T22" fmla="*/ 2 w 260"/>
                <a:gd name="T23" fmla="*/ 76 h 218"/>
                <a:gd name="T24" fmla="*/ 0 w 260"/>
                <a:gd name="T25" fmla="*/ 88 h 218"/>
                <a:gd name="T26" fmla="*/ 0 w 260"/>
                <a:gd name="T27" fmla="*/ 102 h 218"/>
                <a:gd name="T28" fmla="*/ 0 w 260"/>
                <a:gd name="T29" fmla="*/ 102 h 218"/>
                <a:gd name="T30" fmla="*/ 0 w 260"/>
                <a:gd name="T31" fmla="*/ 180 h 218"/>
                <a:gd name="T32" fmla="*/ 0 w 260"/>
                <a:gd name="T33" fmla="*/ 180 h 218"/>
                <a:gd name="T34" fmla="*/ 0 w 260"/>
                <a:gd name="T35" fmla="*/ 218 h 218"/>
                <a:gd name="T36" fmla="*/ 0 w 260"/>
                <a:gd name="T37" fmla="*/ 218 h 218"/>
                <a:gd name="T38" fmla="*/ 2 w 260"/>
                <a:gd name="T39" fmla="*/ 218 h 218"/>
                <a:gd name="T40" fmla="*/ 260 w 260"/>
                <a:gd name="T41" fmla="*/ 218 h 218"/>
                <a:gd name="T42" fmla="*/ 260 w 260"/>
                <a:gd name="T43" fmla="*/ 104 h 218"/>
                <a:gd name="T44" fmla="*/ 260 w 260"/>
                <a:gd name="T45" fmla="*/ 104 h 218"/>
                <a:gd name="T46" fmla="*/ 260 w 260"/>
                <a:gd name="T47" fmla="*/ 102 h 218"/>
                <a:gd name="T48" fmla="*/ 260 w 260"/>
                <a:gd name="T49" fmla="*/ 102 h 218"/>
                <a:gd name="T50" fmla="*/ 258 w 260"/>
                <a:gd name="T51" fmla="*/ 88 h 218"/>
                <a:gd name="T52" fmla="*/ 256 w 260"/>
                <a:gd name="T53" fmla="*/ 76 h 218"/>
                <a:gd name="T54" fmla="*/ 254 w 260"/>
                <a:gd name="T55" fmla="*/ 66 h 218"/>
                <a:gd name="T56" fmla="*/ 248 w 260"/>
                <a:gd name="T57" fmla="*/ 56 h 218"/>
                <a:gd name="T58" fmla="*/ 242 w 260"/>
                <a:gd name="T59" fmla="*/ 46 h 218"/>
                <a:gd name="T60" fmla="*/ 236 w 260"/>
                <a:gd name="T61" fmla="*/ 38 h 218"/>
                <a:gd name="T62" fmla="*/ 228 w 260"/>
                <a:gd name="T63" fmla="*/ 30 h 218"/>
                <a:gd name="T64" fmla="*/ 218 w 260"/>
                <a:gd name="T65" fmla="*/ 24 h 218"/>
                <a:gd name="T66" fmla="*/ 200 w 260"/>
                <a:gd name="T67" fmla="*/ 14 h 218"/>
                <a:gd name="T68" fmla="*/ 178 w 260"/>
                <a:gd name="T69" fmla="*/ 6 h 218"/>
                <a:gd name="T70" fmla="*/ 154 w 260"/>
                <a:gd name="T71" fmla="*/ 2 h 218"/>
                <a:gd name="T72" fmla="*/ 130 w 260"/>
                <a:gd name="T73" fmla="*/ 0 h 218"/>
                <a:gd name="T74" fmla="*/ 130 w 260"/>
                <a:gd name="T75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0" h="218">
                  <a:moveTo>
                    <a:pt x="130" y="0"/>
                  </a:moveTo>
                  <a:lnTo>
                    <a:pt x="130" y="0"/>
                  </a:lnTo>
                  <a:lnTo>
                    <a:pt x="106" y="2"/>
                  </a:lnTo>
                  <a:lnTo>
                    <a:pt x="82" y="6"/>
                  </a:lnTo>
                  <a:lnTo>
                    <a:pt x="60" y="14"/>
                  </a:lnTo>
                  <a:lnTo>
                    <a:pt x="40" y="24"/>
                  </a:lnTo>
                  <a:lnTo>
                    <a:pt x="32" y="30"/>
                  </a:lnTo>
                  <a:lnTo>
                    <a:pt x="24" y="38"/>
                  </a:lnTo>
                  <a:lnTo>
                    <a:pt x="18" y="46"/>
                  </a:lnTo>
                  <a:lnTo>
                    <a:pt x="10" y="56"/>
                  </a:lnTo>
                  <a:lnTo>
                    <a:pt x="6" y="66"/>
                  </a:lnTo>
                  <a:lnTo>
                    <a:pt x="2" y="76"/>
                  </a:lnTo>
                  <a:lnTo>
                    <a:pt x="0" y="88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0" y="218"/>
                  </a:lnTo>
                  <a:lnTo>
                    <a:pt x="0" y="218"/>
                  </a:lnTo>
                  <a:lnTo>
                    <a:pt x="2" y="218"/>
                  </a:lnTo>
                  <a:lnTo>
                    <a:pt x="260" y="218"/>
                  </a:lnTo>
                  <a:lnTo>
                    <a:pt x="260" y="104"/>
                  </a:lnTo>
                  <a:lnTo>
                    <a:pt x="260" y="104"/>
                  </a:lnTo>
                  <a:lnTo>
                    <a:pt x="260" y="102"/>
                  </a:lnTo>
                  <a:lnTo>
                    <a:pt x="260" y="102"/>
                  </a:lnTo>
                  <a:lnTo>
                    <a:pt x="258" y="88"/>
                  </a:lnTo>
                  <a:lnTo>
                    <a:pt x="256" y="76"/>
                  </a:lnTo>
                  <a:lnTo>
                    <a:pt x="254" y="66"/>
                  </a:lnTo>
                  <a:lnTo>
                    <a:pt x="248" y="56"/>
                  </a:lnTo>
                  <a:lnTo>
                    <a:pt x="242" y="46"/>
                  </a:lnTo>
                  <a:lnTo>
                    <a:pt x="236" y="38"/>
                  </a:lnTo>
                  <a:lnTo>
                    <a:pt x="228" y="30"/>
                  </a:lnTo>
                  <a:lnTo>
                    <a:pt x="218" y="24"/>
                  </a:lnTo>
                  <a:lnTo>
                    <a:pt x="200" y="14"/>
                  </a:lnTo>
                  <a:lnTo>
                    <a:pt x="178" y="6"/>
                  </a:lnTo>
                  <a:lnTo>
                    <a:pt x="154" y="2"/>
                  </a:lnTo>
                  <a:lnTo>
                    <a:pt x="130" y="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</p:grpSp>
      <p:sp>
        <p:nvSpPr>
          <p:cNvPr id="105" name="Ellips 104">
            <a:extLst>
              <a:ext uri="{FF2B5EF4-FFF2-40B4-BE49-F238E27FC236}">
                <a16:creationId xmlns:a16="http://schemas.microsoft.com/office/drawing/2014/main" id="{41D00777-E686-4F4F-9975-86F0BA98B3C7}"/>
              </a:ext>
            </a:extLst>
          </p:cNvPr>
          <p:cNvSpPr/>
          <p:nvPr/>
        </p:nvSpPr>
        <p:spPr>
          <a:xfrm>
            <a:off x="10543464" y="2035277"/>
            <a:ext cx="972000" cy="972000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Ellips 105">
            <a:extLst>
              <a:ext uri="{FF2B5EF4-FFF2-40B4-BE49-F238E27FC236}">
                <a16:creationId xmlns:a16="http://schemas.microsoft.com/office/drawing/2014/main" id="{10462C66-5F24-4934-AAA9-CFB81B3B88B0}"/>
              </a:ext>
            </a:extLst>
          </p:cNvPr>
          <p:cNvSpPr/>
          <p:nvPr/>
        </p:nvSpPr>
        <p:spPr>
          <a:xfrm>
            <a:off x="10373041" y="1868132"/>
            <a:ext cx="1296000" cy="1296000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Rak koppling 106">
            <a:extLst>
              <a:ext uri="{FF2B5EF4-FFF2-40B4-BE49-F238E27FC236}">
                <a16:creationId xmlns:a16="http://schemas.microsoft.com/office/drawing/2014/main" id="{B4F7A763-476B-42CC-A82C-F48ED9150686}"/>
              </a:ext>
            </a:extLst>
          </p:cNvPr>
          <p:cNvCxnSpPr>
            <a:cxnSpLocks/>
            <a:stCxn id="24" idx="6"/>
            <a:endCxn id="105" idx="2"/>
          </p:cNvCxnSpPr>
          <p:nvPr/>
        </p:nvCxnSpPr>
        <p:spPr>
          <a:xfrm>
            <a:off x="9671097" y="2521277"/>
            <a:ext cx="872367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Rak koppling 107">
            <a:extLst>
              <a:ext uri="{FF2B5EF4-FFF2-40B4-BE49-F238E27FC236}">
                <a16:creationId xmlns:a16="http://schemas.microsoft.com/office/drawing/2014/main" id="{19E3C571-B61D-4262-8858-983BB2FB7C2D}"/>
              </a:ext>
            </a:extLst>
          </p:cNvPr>
          <p:cNvCxnSpPr>
            <a:cxnSpLocks/>
          </p:cNvCxnSpPr>
          <p:nvPr/>
        </p:nvCxnSpPr>
        <p:spPr>
          <a:xfrm flipV="1">
            <a:off x="11030866" y="3164132"/>
            <a:ext cx="0" cy="139803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ktangel 108">
            <a:extLst>
              <a:ext uri="{FF2B5EF4-FFF2-40B4-BE49-F238E27FC236}">
                <a16:creationId xmlns:a16="http://schemas.microsoft.com/office/drawing/2014/main" id="{A43D393A-E366-447C-A1E7-7AA799306E6E}"/>
              </a:ext>
            </a:extLst>
          </p:cNvPr>
          <p:cNvSpPr/>
          <p:nvPr/>
        </p:nvSpPr>
        <p:spPr>
          <a:xfrm>
            <a:off x="10471347" y="3824749"/>
            <a:ext cx="1130710" cy="943896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400" b="1">
                <a:solidFill>
                  <a:schemeClr val="bg1"/>
                </a:solidFill>
              </a:rPr>
              <a:t>Too many cooks…</a:t>
            </a:r>
          </a:p>
        </p:txBody>
      </p:sp>
      <p:grpSp>
        <p:nvGrpSpPr>
          <p:cNvPr id="110" name="Grupp 109">
            <a:extLst>
              <a:ext uri="{FF2B5EF4-FFF2-40B4-BE49-F238E27FC236}">
                <a16:creationId xmlns:a16="http://schemas.microsoft.com/office/drawing/2014/main" id="{54DD93B5-E60B-4481-98BE-E50B115AEAB4}"/>
              </a:ext>
            </a:extLst>
          </p:cNvPr>
          <p:cNvGrpSpPr>
            <a:grpSpLocks noChangeAspect="1"/>
          </p:cNvGrpSpPr>
          <p:nvPr/>
        </p:nvGrpSpPr>
        <p:grpSpPr>
          <a:xfrm>
            <a:off x="10770116" y="2108409"/>
            <a:ext cx="540000" cy="757337"/>
            <a:chOff x="5461000" y="1412875"/>
            <a:chExt cx="512763" cy="719138"/>
          </a:xfrm>
          <a:solidFill>
            <a:schemeClr val="bg1"/>
          </a:solidFill>
        </p:grpSpPr>
        <p:sp>
          <p:nvSpPr>
            <p:cNvPr id="111" name="Freeform 202">
              <a:extLst>
                <a:ext uri="{FF2B5EF4-FFF2-40B4-BE49-F238E27FC236}">
                  <a16:creationId xmlns:a16="http://schemas.microsoft.com/office/drawing/2014/main" id="{9B4248E3-AF0F-4AEE-9C35-91F5FE781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9588" y="1658938"/>
              <a:ext cx="255588" cy="257175"/>
            </a:xfrm>
            <a:custGeom>
              <a:avLst/>
              <a:gdLst>
                <a:gd name="T0" fmla="*/ 81 w 161"/>
                <a:gd name="T1" fmla="*/ 0 h 162"/>
                <a:gd name="T2" fmla="*/ 97 w 161"/>
                <a:gd name="T3" fmla="*/ 1 h 162"/>
                <a:gd name="T4" fmla="*/ 112 w 161"/>
                <a:gd name="T5" fmla="*/ 6 h 162"/>
                <a:gd name="T6" fmla="*/ 125 w 161"/>
                <a:gd name="T7" fmla="*/ 14 h 162"/>
                <a:gd name="T8" fmla="*/ 137 w 161"/>
                <a:gd name="T9" fmla="*/ 24 h 162"/>
                <a:gd name="T10" fmla="*/ 148 w 161"/>
                <a:gd name="T11" fmla="*/ 36 h 162"/>
                <a:gd name="T12" fmla="*/ 155 w 161"/>
                <a:gd name="T13" fmla="*/ 50 h 162"/>
                <a:gd name="T14" fmla="*/ 159 w 161"/>
                <a:gd name="T15" fmla="*/ 65 h 162"/>
                <a:gd name="T16" fmla="*/ 161 w 161"/>
                <a:gd name="T17" fmla="*/ 82 h 162"/>
                <a:gd name="T18" fmla="*/ 161 w 161"/>
                <a:gd name="T19" fmla="*/ 90 h 162"/>
                <a:gd name="T20" fmla="*/ 157 w 161"/>
                <a:gd name="T21" fmla="*/ 105 h 162"/>
                <a:gd name="T22" fmla="*/ 151 w 161"/>
                <a:gd name="T23" fmla="*/ 119 h 162"/>
                <a:gd name="T24" fmla="*/ 143 w 161"/>
                <a:gd name="T25" fmla="*/ 132 h 162"/>
                <a:gd name="T26" fmla="*/ 132 w 161"/>
                <a:gd name="T27" fmla="*/ 143 h 162"/>
                <a:gd name="T28" fmla="*/ 119 w 161"/>
                <a:gd name="T29" fmla="*/ 152 h 162"/>
                <a:gd name="T30" fmla="*/ 104 w 161"/>
                <a:gd name="T31" fmla="*/ 158 h 162"/>
                <a:gd name="T32" fmla="*/ 89 w 161"/>
                <a:gd name="T33" fmla="*/ 162 h 162"/>
                <a:gd name="T34" fmla="*/ 81 w 161"/>
                <a:gd name="T35" fmla="*/ 162 h 162"/>
                <a:gd name="T36" fmla="*/ 64 w 161"/>
                <a:gd name="T37" fmla="*/ 160 h 162"/>
                <a:gd name="T38" fmla="*/ 49 w 161"/>
                <a:gd name="T39" fmla="*/ 156 h 162"/>
                <a:gd name="T40" fmla="*/ 36 w 161"/>
                <a:gd name="T41" fmla="*/ 147 h 162"/>
                <a:gd name="T42" fmla="*/ 24 w 161"/>
                <a:gd name="T43" fmla="*/ 138 h 162"/>
                <a:gd name="T44" fmla="*/ 13 w 161"/>
                <a:gd name="T45" fmla="*/ 126 h 162"/>
                <a:gd name="T46" fmla="*/ 6 w 161"/>
                <a:gd name="T47" fmla="*/ 112 h 162"/>
                <a:gd name="T48" fmla="*/ 2 w 161"/>
                <a:gd name="T49" fmla="*/ 97 h 162"/>
                <a:gd name="T50" fmla="*/ 0 w 161"/>
                <a:gd name="T51" fmla="*/ 82 h 162"/>
                <a:gd name="T52" fmla="*/ 0 w 161"/>
                <a:gd name="T53" fmla="*/ 73 h 162"/>
                <a:gd name="T54" fmla="*/ 4 w 161"/>
                <a:gd name="T55" fmla="*/ 57 h 162"/>
                <a:gd name="T56" fmla="*/ 10 w 161"/>
                <a:gd name="T57" fmla="*/ 43 h 162"/>
                <a:gd name="T58" fmla="*/ 18 w 161"/>
                <a:gd name="T59" fmla="*/ 30 h 162"/>
                <a:gd name="T60" fmla="*/ 29 w 161"/>
                <a:gd name="T61" fmla="*/ 19 h 162"/>
                <a:gd name="T62" fmla="*/ 42 w 161"/>
                <a:gd name="T63" fmla="*/ 10 h 162"/>
                <a:gd name="T64" fmla="*/ 57 w 161"/>
                <a:gd name="T65" fmla="*/ 4 h 162"/>
                <a:gd name="T66" fmla="*/ 72 w 161"/>
                <a:gd name="T67" fmla="*/ 0 h 162"/>
                <a:gd name="T68" fmla="*/ 81 w 161"/>
                <a:gd name="T6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1" h="162">
                  <a:moveTo>
                    <a:pt x="81" y="0"/>
                  </a:moveTo>
                  <a:lnTo>
                    <a:pt x="81" y="0"/>
                  </a:lnTo>
                  <a:lnTo>
                    <a:pt x="89" y="0"/>
                  </a:lnTo>
                  <a:lnTo>
                    <a:pt x="97" y="1"/>
                  </a:lnTo>
                  <a:lnTo>
                    <a:pt x="104" y="4"/>
                  </a:lnTo>
                  <a:lnTo>
                    <a:pt x="112" y="6"/>
                  </a:lnTo>
                  <a:lnTo>
                    <a:pt x="119" y="10"/>
                  </a:lnTo>
                  <a:lnTo>
                    <a:pt x="125" y="14"/>
                  </a:lnTo>
                  <a:lnTo>
                    <a:pt x="132" y="19"/>
                  </a:lnTo>
                  <a:lnTo>
                    <a:pt x="137" y="24"/>
                  </a:lnTo>
                  <a:lnTo>
                    <a:pt x="143" y="30"/>
                  </a:lnTo>
                  <a:lnTo>
                    <a:pt x="148" y="36"/>
                  </a:lnTo>
                  <a:lnTo>
                    <a:pt x="151" y="43"/>
                  </a:lnTo>
                  <a:lnTo>
                    <a:pt x="155" y="50"/>
                  </a:lnTo>
                  <a:lnTo>
                    <a:pt x="157" y="57"/>
                  </a:lnTo>
                  <a:lnTo>
                    <a:pt x="159" y="65"/>
                  </a:lnTo>
                  <a:lnTo>
                    <a:pt x="161" y="73"/>
                  </a:lnTo>
                  <a:lnTo>
                    <a:pt x="161" y="82"/>
                  </a:lnTo>
                  <a:lnTo>
                    <a:pt x="161" y="82"/>
                  </a:lnTo>
                  <a:lnTo>
                    <a:pt x="161" y="90"/>
                  </a:lnTo>
                  <a:lnTo>
                    <a:pt x="159" y="97"/>
                  </a:lnTo>
                  <a:lnTo>
                    <a:pt x="157" y="105"/>
                  </a:lnTo>
                  <a:lnTo>
                    <a:pt x="155" y="112"/>
                  </a:lnTo>
                  <a:lnTo>
                    <a:pt x="151" y="119"/>
                  </a:lnTo>
                  <a:lnTo>
                    <a:pt x="148" y="126"/>
                  </a:lnTo>
                  <a:lnTo>
                    <a:pt x="143" y="132"/>
                  </a:lnTo>
                  <a:lnTo>
                    <a:pt x="137" y="138"/>
                  </a:lnTo>
                  <a:lnTo>
                    <a:pt x="132" y="143"/>
                  </a:lnTo>
                  <a:lnTo>
                    <a:pt x="125" y="147"/>
                  </a:lnTo>
                  <a:lnTo>
                    <a:pt x="119" y="152"/>
                  </a:lnTo>
                  <a:lnTo>
                    <a:pt x="112" y="156"/>
                  </a:lnTo>
                  <a:lnTo>
                    <a:pt x="104" y="158"/>
                  </a:lnTo>
                  <a:lnTo>
                    <a:pt x="97" y="160"/>
                  </a:lnTo>
                  <a:lnTo>
                    <a:pt x="89" y="162"/>
                  </a:lnTo>
                  <a:lnTo>
                    <a:pt x="81" y="162"/>
                  </a:lnTo>
                  <a:lnTo>
                    <a:pt x="81" y="162"/>
                  </a:lnTo>
                  <a:lnTo>
                    <a:pt x="72" y="162"/>
                  </a:lnTo>
                  <a:lnTo>
                    <a:pt x="64" y="160"/>
                  </a:lnTo>
                  <a:lnTo>
                    <a:pt x="57" y="158"/>
                  </a:lnTo>
                  <a:lnTo>
                    <a:pt x="49" y="156"/>
                  </a:lnTo>
                  <a:lnTo>
                    <a:pt x="42" y="152"/>
                  </a:lnTo>
                  <a:lnTo>
                    <a:pt x="36" y="147"/>
                  </a:lnTo>
                  <a:lnTo>
                    <a:pt x="29" y="143"/>
                  </a:lnTo>
                  <a:lnTo>
                    <a:pt x="24" y="138"/>
                  </a:lnTo>
                  <a:lnTo>
                    <a:pt x="18" y="132"/>
                  </a:lnTo>
                  <a:lnTo>
                    <a:pt x="13" y="126"/>
                  </a:lnTo>
                  <a:lnTo>
                    <a:pt x="10" y="119"/>
                  </a:lnTo>
                  <a:lnTo>
                    <a:pt x="6" y="112"/>
                  </a:lnTo>
                  <a:lnTo>
                    <a:pt x="4" y="105"/>
                  </a:lnTo>
                  <a:lnTo>
                    <a:pt x="2" y="97"/>
                  </a:lnTo>
                  <a:lnTo>
                    <a:pt x="0" y="90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5"/>
                  </a:lnTo>
                  <a:lnTo>
                    <a:pt x="4" y="57"/>
                  </a:lnTo>
                  <a:lnTo>
                    <a:pt x="6" y="50"/>
                  </a:lnTo>
                  <a:lnTo>
                    <a:pt x="10" y="43"/>
                  </a:lnTo>
                  <a:lnTo>
                    <a:pt x="13" y="36"/>
                  </a:lnTo>
                  <a:lnTo>
                    <a:pt x="18" y="30"/>
                  </a:lnTo>
                  <a:lnTo>
                    <a:pt x="24" y="24"/>
                  </a:lnTo>
                  <a:lnTo>
                    <a:pt x="29" y="19"/>
                  </a:lnTo>
                  <a:lnTo>
                    <a:pt x="36" y="14"/>
                  </a:lnTo>
                  <a:lnTo>
                    <a:pt x="42" y="10"/>
                  </a:lnTo>
                  <a:lnTo>
                    <a:pt x="49" y="6"/>
                  </a:lnTo>
                  <a:lnTo>
                    <a:pt x="57" y="4"/>
                  </a:lnTo>
                  <a:lnTo>
                    <a:pt x="64" y="1"/>
                  </a:lnTo>
                  <a:lnTo>
                    <a:pt x="72" y="0"/>
                  </a:lnTo>
                  <a:lnTo>
                    <a:pt x="81" y="0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112" name="Freeform 203">
              <a:extLst>
                <a:ext uri="{FF2B5EF4-FFF2-40B4-BE49-F238E27FC236}">
                  <a16:creationId xmlns:a16="http://schemas.microsoft.com/office/drawing/2014/main" id="{CCDEAF45-BBD6-4196-9916-FB2F31248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950" y="1412875"/>
              <a:ext cx="296863" cy="252413"/>
            </a:xfrm>
            <a:custGeom>
              <a:avLst/>
              <a:gdLst>
                <a:gd name="T0" fmla="*/ 187 w 187"/>
                <a:gd name="T1" fmla="*/ 52 h 159"/>
                <a:gd name="T2" fmla="*/ 184 w 187"/>
                <a:gd name="T3" fmla="*/ 65 h 159"/>
                <a:gd name="T4" fmla="*/ 177 w 187"/>
                <a:gd name="T5" fmla="*/ 75 h 159"/>
                <a:gd name="T6" fmla="*/ 167 w 187"/>
                <a:gd name="T7" fmla="*/ 82 h 159"/>
                <a:gd name="T8" fmla="*/ 154 w 187"/>
                <a:gd name="T9" fmla="*/ 85 h 159"/>
                <a:gd name="T10" fmla="*/ 154 w 187"/>
                <a:gd name="T11" fmla="*/ 159 h 159"/>
                <a:gd name="T12" fmla="*/ 137 w 187"/>
                <a:gd name="T13" fmla="*/ 149 h 159"/>
                <a:gd name="T14" fmla="*/ 118 w 187"/>
                <a:gd name="T15" fmla="*/ 142 h 159"/>
                <a:gd name="T16" fmla="*/ 94 w 187"/>
                <a:gd name="T17" fmla="*/ 140 h 159"/>
                <a:gd name="T18" fmla="*/ 81 w 187"/>
                <a:gd name="T19" fmla="*/ 141 h 159"/>
                <a:gd name="T20" fmla="*/ 58 w 187"/>
                <a:gd name="T21" fmla="*/ 146 h 159"/>
                <a:gd name="T22" fmla="*/ 37 w 187"/>
                <a:gd name="T23" fmla="*/ 155 h 159"/>
                <a:gd name="T24" fmla="*/ 33 w 187"/>
                <a:gd name="T25" fmla="*/ 91 h 159"/>
                <a:gd name="T26" fmla="*/ 26 w 187"/>
                <a:gd name="T27" fmla="*/ 89 h 159"/>
                <a:gd name="T28" fmla="*/ 15 w 187"/>
                <a:gd name="T29" fmla="*/ 85 h 159"/>
                <a:gd name="T30" fmla="*/ 6 w 187"/>
                <a:gd name="T31" fmla="*/ 75 h 159"/>
                <a:gd name="T32" fmla="*/ 0 w 187"/>
                <a:gd name="T33" fmla="*/ 64 h 159"/>
                <a:gd name="T34" fmla="*/ 0 w 187"/>
                <a:gd name="T35" fmla="*/ 56 h 159"/>
                <a:gd name="T36" fmla="*/ 3 w 187"/>
                <a:gd name="T37" fmla="*/ 45 h 159"/>
                <a:gd name="T38" fmla="*/ 9 w 187"/>
                <a:gd name="T39" fmla="*/ 34 h 159"/>
                <a:gd name="T40" fmla="*/ 19 w 187"/>
                <a:gd name="T41" fmla="*/ 27 h 159"/>
                <a:gd name="T42" fmla="*/ 31 w 187"/>
                <a:gd name="T43" fmla="*/ 24 h 159"/>
                <a:gd name="T44" fmla="*/ 36 w 187"/>
                <a:gd name="T45" fmla="*/ 16 h 159"/>
                <a:gd name="T46" fmla="*/ 51 w 187"/>
                <a:gd name="T47" fmla="*/ 7 h 159"/>
                <a:gd name="T48" fmla="*/ 60 w 187"/>
                <a:gd name="T49" fmla="*/ 6 h 159"/>
                <a:gd name="T50" fmla="*/ 72 w 187"/>
                <a:gd name="T51" fmla="*/ 8 h 159"/>
                <a:gd name="T52" fmla="*/ 77 w 187"/>
                <a:gd name="T53" fmla="*/ 5 h 159"/>
                <a:gd name="T54" fmla="*/ 88 w 187"/>
                <a:gd name="T55" fmla="*/ 1 h 159"/>
                <a:gd name="T56" fmla="*/ 94 w 187"/>
                <a:gd name="T57" fmla="*/ 0 h 159"/>
                <a:gd name="T58" fmla="*/ 105 w 187"/>
                <a:gd name="T59" fmla="*/ 2 h 159"/>
                <a:gd name="T60" fmla="*/ 115 w 187"/>
                <a:gd name="T61" fmla="*/ 8 h 159"/>
                <a:gd name="T62" fmla="*/ 121 w 187"/>
                <a:gd name="T63" fmla="*/ 6 h 159"/>
                <a:gd name="T64" fmla="*/ 127 w 187"/>
                <a:gd name="T65" fmla="*/ 6 h 159"/>
                <a:gd name="T66" fmla="*/ 142 w 187"/>
                <a:gd name="T67" fmla="*/ 9 h 159"/>
                <a:gd name="T68" fmla="*/ 152 w 187"/>
                <a:gd name="T69" fmla="*/ 19 h 159"/>
                <a:gd name="T70" fmla="*/ 154 w 187"/>
                <a:gd name="T71" fmla="*/ 19 h 159"/>
                <a:gd name="T72" fmla="*/ 161 w 187"/>
                <a:gd name="T73" fmla="*/ 19 h 159"/>
                <a:gd name="T74" fmla="*/ 172 w 187"/>
                <a:gd name="T75" fmla="*/ 24 h 159"/>
                <a:gd name="T76" fmla="*/ 181 w 187"/>
                <a:gd name="T77" fmla="*/ 33 h 159"/>
                <a:gd name="T78" fmla="*/ 187 w 187"/>
                <a:gd name="T79" fmla="*/ 45 h 159"/>
                <a:gd name="T80" fmla="*/ 187 w 187"/>
                <a:gd name="T81" fmla="*/ 5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7" h="159">
                  <a:moveTo>
                    <a:pt x="187" y="52"/>
                  </a:moveTo>
                  <a:lnTo>
                    <a:pt x="187" y="52"/>
                  </a:lnTo>
                  <a:lnTo>
                    <a:pt x="187" y="58"/>
                  </a:lnTo>
                  <a:lnTo>
                    <a:pt x="184" y="65"/>
                  </a:lnTo>
                  <a:lnTo>
                    <a:pt x="181" y="69"/>
                  </a:lnTo>
                  <a:lnTo>
                    <a:pt x="177" y="75"/>
                  </a:lnTo>
                  <a:lnTo>
                    <a:pt x="172" y="79"/>
                  </a:lnTo>
                  <a:lnTo>
                    <a:pt x="167" y="82"/>
                  </a:lnTo>
                  <a:lnTo>
                    <a:pt x="161" y="84"/>
                  </a:lnTo>
                  <a:lnTo>
                    <a:pt x="154" y="85"/>
                  </a:lnTo>
                  <a:lnTo>
                    <a:pt x="154" y="159"/>
                  </a:lnTo>
                  <a:lnTo>
                    <a:pt x="154" y="159"/>
                  </a:lnTo>
                  <a:lnTo>
                    <a:pt x="150" y="155"/>
                  </a:lnTo>
                  <a:lnTo>
                    <a:pt x="137" y="149"/>
                  </a:lnTo>
                  <a:lnTo>
                    <a:pt x="129" y="146"/>
                  </a:lnTo>
                  <a:lnTo>
                    <a:pt x="118" y="142"/>
                  </a:lnTo>
                  <a:lnTo>
                    <a:pt x="106" y="141"/>
                  </a:lnTo>
                  <a:lnTo>
                    <a:pt x="94" y="140"/>
                  </a:lnTo>
                  <a:lnTo>
                    <a:pt x="94" y="140"/>
                  </a:lnTo>
                  <a:lnTo>
                    <a:pt x="81" y="141"/>
                  </a:lnTo>
                  <a:lnTo>
                    <a:pt x="69" y="142"/>
                  </a:lnTo>
                  <a:lnTo>
                    <a:pt x="58" y="146"/>
                  </a:lnTo>
                  <a:lnTo>
                    <a:pt x="50" y="149"/>
                  </a:lnTo>
                  <a:lnTo>
                    <a:pt x="37" y="155"/>
                  </a:lnTo>
                  <a:lnTo>
                    <a:pt x="33" y="159"/>
                  </a:lnTo>
                  <a:lnTo>
                    <a:pt x="33" y="91"/>
                  </a:lnTo>
                  <a:lnTo>
                    <a:pt x="33" y="91"/>
                  </a:lnTo>
                  <a:lnTo>
                    <a:pt x="26" y="89"/>
                  </a:lnTo>
                  <a:lnTo>
                    <a:pt x="20" y="87"/>
                  </a:lnTo>
                  <a:lnTo>
                    <a:pt x="15" y="85"/>
                  </a:lnTo>
                  <a:lnTo>
                    <a:pt x="10" y="80"/>
                  </a:lnTo>
                  <a:lnTo>
                    <a:pt x="6" y="75"/>
                  </a:lnTo>
                  <a:lnTo>
                    <a:pt x="3" y="69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1"/>
                  </a:lnTo>
                  <a:lnTo>
                    <a:pt x="3" y="45"/>
                  </a:lnTo>
                  <a:lnTo>
                    <a:pt x="5" y="39"/>
                  </a:lnTo>
                  <a:lnTo>
                    <a:pt x="9" y="34"/>
                  </a:lnTo>
                  <a:lnTo>
                    <a:pt x="13" y="31"/>
                  </a:lnTo>
                  <a:lnTo>
                    <a:pt x="19" y="27"/>
                  </a:lnTo>
                  <a:lnTo>
                    <a:pt x="24" y="2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6" y="16"/>
                  </a:lnTo>
                  <a:lnTo>
                    <a:pt x="43" y="11"/>
                  </a:lnTo>
                  <a:lnTo>
                    <a:pt x="51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7" y="5"/>
                  </a:lnTo>
                  <a:lnTo>
                    <a:pt x="82" y="2"/>
                  </a:lnTo>
                  <a:lnTo>
                    <a:pt x="88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9" y="1"/>
                  </a:lnTo>
                  <a:lnTo>
                    <a:pt x="105" y="2"/>
                  </a:lnTo>
                  <a:lnTo>
                    <a:pt x="110" y="5"/>
                  </a:lnTo>
                  <a:lnTo>
                    <a:pt x="115" y="8"/>
                  </a:lnTo>
                  <a:lnTo>
                    <a:pt x="115" y="8"/>
                  </a:lnTo>
                  <a:lnTo>
                    <a:pt x="121" y="6"/>
                  </a:lnTo>
                  <a:lnTo>
                    <a:pt x="127" y="6"/>
                  </a:lnTo>
                  <a:lnTo>
                    <a:pt x="127" y="6"/>
                  </a:lnTo>
                  <a:lnTo>
                    <a:pt x="135" y="7"/>
                  </a:lnTo>
                  <a:lnTo>
                    <a:pt x="142" y="9"/>
                  </a:lnTo>
                  <a:lnTo>
                    <a:pt x="148" y="13"/>
                  </a:lnTo>
                  <a:lnTo>
                    <a:pt x="152" y="19"/>
                  </a:lnTo>
                  <a:lnTo>
                    <a:pt x="152" y="19"/>
                  </a:lnTo>
                  <a:lnTo>
                    <a:pt x="154" y="19"/>
                  </a:lnTo>
                  <a:lnTo>
                    <a:pt x="154" y="19"/>
                  </a:lnTo>
                  <a:lnTo>
                    <a:pt x="161" y="19"/>
                  </a:lnTo>
                  <a:lnTo>
                    <a:pt x="167" y="21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81" y="33"/>
                  </a:lnTo>
                  <a:lnTo>
                    <a:pt x="184" y="39"/>
                  </a:lnTo>
                  <a:lnTo>
                    <a:pt x="187" y="45"/>
                  </a:lnTo>
                  <a:lnTo>
                    <a:pt x="187" y="52"/>
                  </a:lnTo>
                  <a:lnTo>
                    <a:pt x="187" y="5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113" name="Freeform 204">
              <a:extLst>
                <a:ext uri="{FF2B5EF4-FFF2-40B4-BE49-F238E27FC236}">
                  <a16:creationId xmlns:a16="http://schemas.microsoft.com/office/drawing/2014/main" id="{40A1F71E-A6B6-4AE9-B6D8-DC4ACACA3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000" y="1917700"/>
              <a:ext cx="252413" cy="214313"/>
            </a:xfrm>
            <a:custGeom>
              <a:avLst/>
              <a:gdLst>
                <a:gd name="T0" fmla="*/ 159 w 159"/>
                <a:gd name="T1" fmla="*/ 29 h 135"/>
                <a:gd name="T2" fmla="*/ 99 w 159"/>
                <a:gd name="T3" fmla="*/ 0 h 135"/>
                <a:gd name="T4" fmla="*/ 91 w 159"/>
                <a:gd name="T5" fmla="*/ 16 h 135"/>
                <a:gd name="T6" fmla="*/ 55 w 159"/>
                <a:gd name="T7" fmla="*/ 16 h 135"/>
                <a:gd name="T8" fmla="*/ 55 w 159"/>
                <a:gd name="T9" fmla="*/ 16 h 135"/>
                <a:gd name="T10" fmla="*/ 45 w 159"/>
                <a:gd name="T11" fmla="*/ 17 h 135"/>
                <a:gd name="T12" fmla="*/ 34 w 159"/>
                <a:gd name="T13" fmla="*/ 21 h 135"/>
                <a:gd name="T14" fmla="*/ 25 w 159"/>
                <a:gd name="T15" fmla="*/ 26 h 135"/>
                <a:gd name="T16" fmla="*/ 17 w 159"/>
                <a:gd name="T17" fmla="*/ 33 h 135"/>
                <a:gd name="T18" fmla="*/ 9 w 159"/>
                <a:gd name="T19" fmla="*/ 41 h 135"/>
                <a:gd name="T20" fmla="*/ 5 w 159"/>
                <a:gd name="T21" fmla="*/ 50 h 135"/>
                <a:gd name="T22" fmla="*/ 1 w 159"/>
                <a:gd name="T23" fmla="*/ 61 h 135"/>
                <a:gd name="T24" fmla="*/ 0 w 159"/>
                <a:gd name="T25" fmla="*/ 71 h 135"/>
                <a:gd name="T26" fmla="*/ 0 w 159"/>
                <a:gd name="T27" fmla="*/ 135 h 135"/>
                <a:gd name="T28" fmla="*/ 100 w 159"/>
                <a:gd name="T29" fmla="*/ 135 h 135"/>
                <a:gd name="T30" fmla="*/ 100 w 159"/>
                <a:gd name="T31" fmla="*/ 57 h 135"/>
                <a:gd name="T32" fmla="*/ 159 w 159"/>
                <a:gd name="T33" fmla="*/ 2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9" h="135">
                  <a:moveTo>
                    <a:pt x="159" y="29"/>
                  </a:moveTo>
                  <a:lnTo>
                    <a:pt x="99" y="0"/>
                  </a:lnTo>
                  <a:lnTo>
                    <a:pt x="91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45" y="17"/>
                  </a:lnTo>
                  <a:lnTo>
                    <a:pt x="34" y="21"/>
                  </a:lnTo>
                  <a:lnTo>
                    <a:pt x="25" y="26"/>
                  </a:lnTo>
                  <a:lnTo>
                    <a:pt x="17" y="33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135"/>
                  </a:lnTo>
                  <a:lnTo>
                    <a:pt x="100" y="135"/>
                  </a:lnTo>
                  <a:lnTo>
                    <a:pt x="100" y="57"/>
                  </a:lnTo>
                  <a:lnTo>
                    <a:pt x="159" y="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114" name="Freeform 205">
              <a:extLst>
                <a:ext uri="{FF2B5EF4-FFF2-40B4-BE49-F238E27FC236}">
                  <a16:creationId xmlns:a16="http://schemas.microsoft.com/office/drawing/2014/main" id="{A013B1EB-1E43-438C-9801-D236DFF54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9275" y="1920875"/>
              <a:ext cx="344488" cy="211138"/>
            </a:xfrm>
            <a:custGeom>
              <a:avLst/>
              <a:gdLst>
                <a:gd name="T0" fmla="*/ 126 w 217"/>
                <a:gd name="T1" fmla="*/ 14 h 133"/>
                <a:gd name="T2" fmla="*/ 0 w 217"/>
                <a:gd name="T3" fmla="*/ 59 h 133"/>
                <a:gd name="T4" fmla="*/ 217 w 217"/>
                <a:gd name="T5" fmla="*/ 133 h 133"/>
                <a:gd name="T6" fmla="*/ 217 w 217"/>
                <a:gd name="T7" fmla="*/ 69 h 133"/>
                <a:gd name="T8" fmla="*/ 212 w 217"/>
                <a:gd name="T9" fmla="*/ 48 h 133"/>
                <a:gd name="T10" fmla="*/ 200 w 217"/>
                <a:gd name="T11" fmla="*/ 31 h 133"/>
                <a:gd name="T12" fmla="*/ 183 w 217"/>
                <a:gd name="T13" fmla="*/ 19 h 133"/>
                <a:gd name="T14" fmla="*/ 162 w 217"/>
                <a:gd name="T15" fmla="*/ 14 h 133"/>
                <a:gd name="T16" fmla="*/ 11 w 217"/>
                <a:gd name="T17" fmla="*/ 131 h 133"/>
                <a:gd name="T18" fmla="*/ 8 w 217"/>
                <a:gd name="T19" fmla="*/ 129 h 133"/>
                <a:gd name="T20" fmla="*/ 4 w 217"/>
                <a:gd name="T21" fmla="*/ 126 h 133"/>
                <a:gd name="T22" fmla="*/ 4 w 217"/>
                <a:gd name="T23" fmla="*/ 124 h 133"/>
                <a:gd name="T24" fmla="*/ 6 w 217"/>
                <a:gd name="T25" fmla="*/ 118 h 133"/>
                <a:gd name="T26" fmla="*/ 11 w 217"/>
                <a:gd name="T27" fmla="*/ 115 h 133"/>
                <a:gd name="T28" fmla="*/ 13 w 217"/>
                <a:gd name="T29" fmla="*/ 117 h 133"/>
                <a:gd name="T30" fmla="*/ 18 w 217"/>
                <a:gd name="T31" fmla="*/ 120 h 133"/>
                <a:gd name="T32" fmla="*/ 18 w 217"/>
                <a:gd name="T33" fmla="*/ 124 h 133"/>
                <a:gd name="T34" fmla="*/ 15 w 217"/>
                <a:gd name="T35" fmla="*/ 128 h 133"/>
                <a:gd name="T36" fmla="*/ 11 w 217"/>
                <a:gd name="T37" fmla="*/ 131 h 133"/>
                <a:gd name="T38" fmla="*/ 11 w 217"/>
                <a:gd name="T39" fmla="*/ 75 h 133"/>
                <a:gd name="T40" fmla="*/ 8 w 217"/>
                <a:gd name="T41" fmla="*/ 74 h 133"/>
                <a:gd name="T42" fmla="*/ 4 w 217"/>
                <a:gd name="T43" fmla="*/ 71 h 133"/>
                <a:gd name="T44" fmla="*/ 4 w 217"/>
                <a:gd name="T45" fmla="*/ 67 h 133"/>
                <a:gd name="T46" fmla="*/ 6 w 217"/>
                <a:gd name="T47" fmla="*/ 62 h 133"/>
                <a:gd name="T48" fmla="*/ 11 w 217"/>
                <a:gd name="T49" fmla="*/ 60 h 133"/>
                <a:gd name="T50" fmla="*/ 13 w 217"/>
                <a:gd name="T51" fmla="*/ 61 h 133"/>
                <a:gd name="T52" fmla="*/ 18 w 217"/>
                <a:gd name="T53" fmla="*/ 65 h 133"/>
                <a:gd name="T54" fmla="*/ 18 w 217"/>
                <a:gd name="T55" fmla="*/ 67 h 133"/>
                <a:gd name="T56" fmla="*/ 15 w 217"/>
                <a:gd name="T57" fmla="*/ 73 h 133"/>
                <a:gd name="T58" fmla="*/ 11 w 217"/>
                <a:gd name="T59" fmla="*/ 75 h 133"/>
                <a:gd name="T60" fmla="*/ 106 w 217"/>
                <a:gd name="T61" fmla="*/ 131 h 133"/>
                <a:gd name="T62" fmla="*/ 103 w 217"/>
                <a:gd name="T63" fmla="*/ 129 h 133"/>
                <a:gd name="T64" fmla="*/ 99 w 217"/>
                <a:gd name="T65" fmla="*/ 126 h 133"/>
                <a:gd name="T66" fmla="*/ 99 w 217"/>
                <a:gd name="T67" fmla="*/ 124 h 133"/>
                <a:gd name="T68" fmla="*/ 100 w 217"/>
                <a:gd name="T69" fmla="*/ 118 h 133"/>
                <a:gd name="T70" fmla="*/ 106 w 217"/>
                <a:gd name="T71" fmla="*/ 115 h 133"/>
                <a:gd name="T72" fmla="*/ 109 w 217"/>
                <a:gd name="T73" fmla="*/ 117 h 133"/>
                <a:gd name="T74" fmla="*/ 112 w 217"/>
                <a:gd name="T75" fmla="*/ 120 h 133"/>
                <a:gd name="T76" fmla="*/ 113 w 217"/>
                <a:gd name="T77" fmla="*/ 124 h 133"/>
                <a:gd name="T78" fmla="*/ 111 w 217"/>
                <a:gd name="T79" fmla="*/ 128 h 133"/>
                <a:gd name="T80" fmla="*/ 106 w 217"/>
                <a:gd name="T81" fmla="*/ 131 h 133"/>
                <a:gd name="T82" fmla="*/ 106 w 217"/>
                <a:gd name="T83" fmla="*/ 75 h 133"/>
                <a:gd name="T84" fmla="*/ 103 w 217"/>
                <a:gd name="T85" fmla="*/ 74 h 133"/>
                <a:gd name="T86" fmla="*/ 99 w 217"/>
                <a:gd name="T87" fmla="*/ 71 h 133"/>
                <a:gd name="T88" fmla="*/ 99 w 217"/>
                <a:gd name="T89" fmla="*/ 67 h 133"/>
                <a:gd name="T90" fmla="*/ 100 w 217"/>
                <a:gd name="T91" fmla="*/ 62 h 133"/>
                <a:gd name="T92" fmla="*/ 106 w 217"/>
                <a:gd name="T93" fmla="*/ 60 h 133"/>
                <a:gd name="T94" fmla="*/ 109 w 217"/>
                <a:gd name="T95" fmla="*/ 61 h 133"/>
                <a:gd name="T96" fmla="*/ 112 w 217"/>
                <a:gd name="T97" fmla="*/ 65 h 133"/>
                <a:gd name="T98" fmla="*/ 113 w 217"/>
                <a:gd name="T99" fmla="*/ 67 h 133"/>
                <a:gd name="T100" fmla="*/ 111 w 217"/>
                <a:gd name="T101" fmla="*/ 73 h 133"/>
                <a:gd name="T102" fmla="*/ 106 w 217"/>
                <a:gd name="T103" fmla="*/ 7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7" h="133">
                  <a:moveTo>
                    <a:pt x="162" y="14"/>
                  </a:moveTo>
                  <a:lnTo>
                    <a:pt x="126" y="14"/>
                  </a:lnTo>
                  <a:lnTo>
                    <a:pt x="118" y="0"/>
                  </a:lnTo>
                  <a:lnTo>
                    <a:pt x="0" y="59"/>
                  </a:lnTo>
                  <a:lnTo>
                    <a:pt x="0" y="133"/>
                  </a:lnTo>
                  <a:lnTo>
                    <a:pt x="217" y="133"/>
                  </a:lnTo>
                  <a:lnTo>
                    <a:pt x="217" y="69"/>
                  </a:lnTo>
                  <a:lnTo>
                    <a:pt x="217" y="69"/>
                  </a:lnTo>
                  <a:lnTo>
                    <a:pt x="216" y="59"/>
                  </a:lnTo>
                  <a:lnTo>
                    <a:pt x="212" y="48"/>
                  </a:lnTo>
                  <a:lnTo>
                    <a:pt x="208" y="39"/>
                  </a:lnTo>
                  <a:lnTo>
                    <a:pt x="200" y="31"/>
                  </a:lnTo>
                  <a:lnTo>
                    <a:pt x="192" y="24"/>
                  </a:lnTo>
                  <a:lnTo>
                    <a:pt x="183" y="19"/>
                  </a:lnTo>
                  <a:lnTo>
                    <a:pt x="172" y="15"/>
                  </a:lnTo>
                  <a:lnTo>
                    <a:pt x="162" y="14"/>
                  </a:lnTo>
                  <a:lnTo>
                    <a:pt x="162" y="14"/>
                  </a:lnTo>
                  <a:close/>
                  <a:moveTo>
                    <a:pt x="11" y="131"/>
                  </a:moveTo>
                  <a:lnTo>
                    <a:pt x="11" y="131"/>
                  </a:lnTo>
                  <a:lnTo>
                    <a:pt x="8" y="129"/>
                  </a:lnTo>
                  <a:lnTo>
                    <a:pt x="6" y="128"/>
                  </a:lnTo>
                  <a:lnTo>
                    <a:pt x="4" y="12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4" y="120"/>
                  </a:lnTo>
                  <a:lnTo>
                    <a:pt x="6" y="118"/>
                  </a:lnTo>
                  <a:lnTo>
                    <a:pt x="8" y="117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3" y="117"/>
                  </a:lnTo>
                  <a:lnTo>
                    <a:pt x="15" y="118"/>
                  </a:lnTo>
                  <a:lnTo>
                    <a:pt x="18" y="120"/>
                  </a:lnTo>
                  <a:lnTo>
                    <a:pt x="18" y="124"/>
                  </a:lnTo>
                  <a:lnTo>
                    <a:pt x="18" y="124"/>
                  </a:lnTo>
                  <a:lnTo>
                    <a:pt x="18" y="126"/>
                  </a:lnTo>
                  <a:lnTo>
                    <a:pt x="15" y="128"/>
                  </a:lnTo>
                  <a:lnTo>
                    <a:pt x="13" y="129"/>
                  </a:lnTo>
                  <a:lnTo>
                    <a:pt x="11" y="131"/>
                  </a:lnTo>
                  <a:lnTo>
                    <a:pt x="11" y="131"/>
                  </a:lnTo>
                  <a:close/>
                  <a:moveTo>
                    <a:pt x="11" y="75"/>
                  </a:moveTo>
                  <a:lnTo>
                    <a:pt x="11" y="75"/>
                  </a:lnTo>
                  <a:lnTo>
                    <a:pt x="8" y="74"/>
                  </a:lnTo>
                  <a:lnTo>
                    <a:pt x="6" y="73"/>
                  </a:lnTo>
                  <a:lnTo>
                    <a:pt x="4" y="71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65"/>
                  </a:lnTo>
                  <a:lnTo>
                    <a:pt x="6" y="62"/>
                  </a:lnTo>
                  <a:lnTo>
                    <a:pt x="8" y="61"/>
                  </a:lnTo>
                  <a:lnTo>
                    <a:pt x="11" y="60"/>
                  </a:lnTo>
                  <a:lnTo>
                    <a:pt x="11" y="60"/>
                  </a:lnTo>
                  <a:lnTo>
                    <a:pt x="13" y="61"/>
                  </a:lnTo>
                  <a:lnTo>
                    <a:pt x="15" y="62"/>
                  </a:lnTo>
                  <a:lnTo>
                    <a:pt x="18" y="65"/>
                  </a:lnTo>
                  <a:lnTo>
                    <a:pt x="18" y="67"/>
                  </a:lnTo>
                  <a:lnTo>
                    <a:pt x="18" y="67"/>
                  </a:lnTo>
                  <a:lnTo>
                    <a:pt x="18" y="71"/>
                  </a:lnTo>
                  <a:lnTo>
                    <a:pt x="15" y="73"/>
                  </a:lnTo>
                  <a:lnTo>
                    <a:pt x="13" y="74"/>
                  </a:lnTo>
                  <a:lnTo>
                    <a:pt x="11" y="75"/>
                  </a:lnTo>
                  <a:lnTo>
                    <a:pt x="11" y="75"/>
                  </a:lnTo>
                  <a:close/>
                  <a:moveTo>
                    <a:pt x="106" y="131"/>
                  </a:moveTo>
                  <a:lnTo>
                    <a:pt x="106" y="131"/>
                  </a:lnTo>
                  <a:lnTo>
                    <a:pt x="103" y="129"/>
                  </a:lnTo>
                  <a:lnTo>
                    <a:pt x="100" y="128"/>
                  </a:lnTo>
                  <a:lnTo>
                    <a:pt x="99" y="126"/>
                  </a:lnTo>
                  <a:lnTo>
                    <a:pt x="99" y="124"/>
                  </a:lnTo>
                  <a:lnTo>
                    <a:pt x="99" y="124"/>
                  </a:lnTo>
                  <a:lnTo>
                    <a:pt x="99" y="120"/>
                  </a:lnTo>
                  <a:lnTo>
                    <a:pt x="100" y="118"/>
                  </a:lnTo>
                  <a:lnTo>
                    <a:pt x="103" y="117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9" y="117"/>
                  </a:lnTo>
                  <a:lnTo>
                    <a:pt x="111" y="118"/>
                  </a:lnTo>
                  <a:lnTo>
                    <a:pt x="112" y="120"/>
                  </a:lnTo>
                  <a:lnTo>
                    <a:pt x="113" y="124"/>
                  </a:lnTo>
                  <a:lnTo>
                    <a:pt x="113" y="124"/>
                  </a:lnTo>
                  <a:lnTo>
                    <a:pt x="112" y="126"/>
                  </a:lnTo>
                  <a:lnTo>
                    <a:pt x="111" y="128"/>
                  </a:lnTo>
                  <a:lnTo>
                    <a:pt x="109" y="129"/>
                  </a:lnTo>
                  <a:lnTo>
                    <a:pt x="106" y="131"/>
                  </a:lnTo>
                  <a:lnTo>
                    <a:pt x="106" y="131"/>
                  </a:lnTo>
                  <a:close/>
                  <a:moveTo>
                    <a:pt x="106" y="75"/>
                  </a:moveTo>
                  <a:lnTo>
                    <a:pt x="106" y="75"/>
                  </a:lnTo>
                  <a:lnTo>
                    <a:pt x="103" y="74"/>
                  </a:lnTo>
                  <a:lnTo>
                    <a:pt x="100" y="73"/>
                  </a:lnTo>
                  <a:lnTo>
                    <a:pt x="99" y="71"/>
                  </a:lnTo>
                  <a:lnTo>
                    <a:pt x="99" y="67"/>
                  </a:lnTo>
                  <a:lnTo>
                    <a:pt x="99" y="67"/>
                  </a:lnTo>
                  <a:lnTo>
                    <a:pt x="99" y="65"/>
                  </a:lnTo>
                  <a:lnTo>
                    <a:pt x="100" y="62"/>
                  </a:lnTo>
                  <a:lnTo>
                    <a:pt x="103" y="61"/>
                  </a:lnTo>
                  <a:lnTo>
                    <a:pt x="106" y="60"/>
                  </a:lnTo>
                  <a:lnTo>
                    <a:pt x="106" y="60"/>
                  </a:lnTo>
                  <a:lnTo>
                    <a:pt x="109" y="61"/>
                  </a:lnTo>
                  <a:lnTo>
                    <a:pt x="111" y="62"/>
                  </a:lnTo>
                  <a:lnTo>
                    <a:pt x="112" y="65"/>
                  </a:lnTo>
                  <a:lnTo>
                    <a:pt x="113" y="67"/>
                  </a:lnTo>
                  <a:lnTo>
                    <a:pt x="113" y="67"/>
                  </a:lnTo>
                  <a:lnTo>
                    <a:pt x="112" y="71"/>
                  </a:lnTo>
                  <a:lnTo>
                    <a:pt x="111" y="73"/>
                  </a:lnTo>
                  <a:lnTo>
                    <a:pt x="109" y="74"/>
                  </a:lnTo>
                  <a:lnTo>
                    <a:pt x="106" y="75"/>
                  </a:lnTo>
                  <a:lnTo>
                    <a:pt x="106" y="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</p:grpSp>
      <p:grpSp>
        <p:nvGrpSpPr>
          <p:cNvPr id="115" name="Grupp 114">
            <a:extLst>
              <a:ext uri="{FF2B5EF4-FFF2-40B4-BE49-F238E27FC236}">
                <a16:creationId xmlns:a16="http://schemas.microsoft.com/office/drawing/2014/main" id="{3348A79E-7B2D-4B23-B33E-A92A84BC50E9}"/>
              </a:ext>
            </a:extLst>
          </p:cNvPr>
          <p:cNvGrpSpPr>
            <a:grpSpLocks noChangeAspect="1"/>
          </p:cNvGrpSpPr>
          <p:nvPr/>
        </p:nvGrpSpPr>
        <p:grpSpPr>
          <a:xfrm>
            <a:off x="5223050" y="2115728"/>
            <a:ext cx="540000" cy="757176"/>
            <a:chOff x="2380531" y="576263"/>
            <a:chExt cx="146050" cy="204788"/>
          </a:xfrm>
          <a:solidFill>
            <a:schemeClr val="bg1"/>
          </a:solidFill>
        </p:grpSpPr>
        <p:sp>
          <p:nvSpPr>
            <p:cNvPr id="116" name="Freeform 71">
              <a:extLst>
                <a:ext uri="{FF2B5EF4-FFF2-40B4-BE49-F238E27FC236}">
                  <a16:creationId xmlns:a16="http://schemas.microsoft.com/office/drawing/2014/main" id="{91DEF546-B161-4894-A50B-2F4AB2EB2D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0531" y="576263"/>
              <a:ext cx="146050" cy="204788"/>
            </a:xfrm>
            <a:custGeom>
              <a:avLst/>
              <a:gdLst>
                <a:gd name="T0" fmla="*/ 274 w 276"/>
                <a:gd name="T1" fmla="*/ 52 h 385"/>
                <a:gd name="T2" fmla="*/ 268 w 276"/>
                <a:gd name="T3" fmla="*/ 40 h 385"/>
                <a:gd name="T4" fmla="*/ 255 w 276"/>
                <a:gd name="T5" fmla="*/ 33 h 385"/>
                <a:gd name="T6" fmla="*/ 245 w 276"/>
                <a:gd name="T7" fmla="*/ 33 h 385"/>
                <a:gd name="T8" fmla="*/ 205 w 276"/>
                <a:gd name="T9" fmla="*/ 28 h 385"/>
                <a:gd name="T10" fmla="*/ 199 w 276"/>
                <a:gd name="T11" fmla="*/ 18 h 385"/>
                <a:gd name="T12" fmla="*/ 189 w 276"/>
                <a:gd name="T13" fmla="*/ 13 h 385"/>
                <a:gd name="T14" fmla="*/ 176 w 276"/>
                <a:gd name="T15" fmla="*/ 12 h 385"/>
                <a:gd name="T16" fmla="*/ 163 w 276"/>
                <a:gd name="T17" fmla="*/ 1 h 385"/>
                <a:gd name="T18" fmla="*/ 118 w 276"/>
                <a:gd name="T19" fmla="*/ 0 h 385"/>
                <a:gd name="T20" fmla="*/ 103 w 276"/>
                <a:gd name="T21" fmla="*/ 7 h 385"/>
                <a:gd name="T22" fmla="*/ 90 w 276"/>
                <a:gd name="T23" fmla="*/ 13 h 385"/>
                <a:gd name="T24" fmla="*/ 78 w 276"/>
                <a:gd name="T25" fmla="*/ 17 h 385"/>
                <a:gd name="T26" fmla="*/ 71 w 276"/>
                <a:gd name="T27" fmla="*/ 25 h 385"/>
                <a:gd name="T28" fmla="*/ 30 w 276"/>
                <a:gd name="T29" fmla="*/ 33 h 385"/>
                <a:gd name="T30" fmla="*/ 23 w 276"/>
                <a:gd name="T31" fmla="*/ 33 h 385"/>
                <a:gd name="T32" fmla="*/ 11 w 276"/>
                <a:gd name="T33" fmla="*/ 36 h 385"/>
                <a:gd name="T34" fmla="*/ 1 w 276"/>
                <a:gd name="T35" fmla="*/ 48 h 385"/>
                <a:gd name="T36" fmla="*/ 0 w 276"/>
                <a:gd name="T37" fmla="*/ 361 h 385"/>
                <a:gd name="T38" fmla="*/ 2 w 276"/>
                <a:gd name="T39" fmla="*/ 370 h 385"/>
                <a:gd name="T40" fmla="*/ 12 w 276"/>
                <a:gd name="T41" fmla="*/ 382 h 385"/>
                <a:gd name="T42" fmla="*/ 25 w 276"/>
                <a:gd name="T43" fmla="*/ 385 h 385"/>
                <a:gd name="T44" fmla="*/ 256 w 276"/>
                <a:gd name="T45" fmla="*/ 384 h 385"/>
                <a:gd name="T46" fmla="*/ 269 w 276"/>
                <a:gd name="T47" fmla="*/ 378 h 385"/>
                <a:gd name="T48" fmla="*/ 275 w 276"/>
                <a:gd name="T49" fmla="*/ 365 h 385"/>
                <a:gd name="T50" fmla="*/ 136 w 276"/>
                <a:gd name="T51" fmla="*/ 10 h 385"/>
                <a:gd name="T52" fmla="*/ 144 w 276"/>
                <a:gd name="T53" fmla="*/ 13 h 385"/>
                <a:gd name="T54" fmla="*/ 148 w 276"/>
                <a:gd name="T55" fmla="*/ 21 h 385"/>
                <a:gd name="T56" fmla="*/ 141 w 276"/>
                <a:gd name="T57" fmla="*/ 32 h 385"/>
                <a:gd name="T58" fmla="*/ 132 w 276"/>
                <a:gd name="T59" fmla="*/ 32 h 385"/>
                <a:gd name="T60" fmla="*/ 125 w 276"/>
                <a:gd name="T61" fmla="*/ 21 h 385"/>
                <a:gd name="T62" fmla="*/ 128 w 276"/>
                <a:gd name="T63" fmla="*/ 13 h 385"/>
                <a:gd name="T64" fmla="*/ 136 w 276"/>
                <a:gd name="T65" fmla="*/ 10 h 385"/>
                <a:gd name="T66" fmla="*/ 69 w 276"/>
                <a:gd name="T67" fmla="*/ 57 h 385"/>
                <a:gd name="T68" fmla="*/ 69 w 276"/>
                <a:gd name="T69" fmla="*/ 59 h 385"/>
                <a:gd name="T70" fmla="*/ 71 w 276"/>
                <a:gd name="T71" fmla="*/ 67 h 385"/>
                <a:gd name="T72" fmla="*/ 78 w 276"/>
                <a:gd name="T73" fmla="*/ 76 h 385"/>
                <a:gd name="T74" fmla="*/ 90 w 276"/>
                <a:gd name="T75" fmla="*/ 80 h 385"/>
                <a:gd name="T76" fmla="*/ 190 w 276"/>
                <a:gd name="T77" fmla="*/ 78 h 385"/>
                <a:gd name="T78" fmla="*/ 200 w 276"/>
                <a:gd name="T79" fmla="*/ 74 h 385"/>
                <a:gd name="T80" fmla="*/ 206 w 276"/>
                <a:gd name="T81" fmla="*/ 62 h 385"/>
                <a:gd name="T82" fmla="*/ 250 w 276"/>
                <a:gd name="T83" fmla="*/ 5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6" h="385">
                  <a:moveTo>
                    <a:pt x="275" y="56"/>
                  </a:moveTo>
                  <a:lnTo>
                    <a:pt x="275" y="56"/>
                  </a:lnTo>
                  <a:lnTo>
                    <a:pt x="274" y="52"/>
                  </a:lnTo>
                  <a:lnTo>
                    <a:pt x="272" y="47"/>
                  </a:lnTo>
                  <a:lnTo>
                    <a:pt x="270" y="43"/>
                  </a:lnTo>
                  <a:lnTo>
                    <a:pt x="268" y="40"/>
                  </a:lnTo>
                  <a:lnTo>
                    <a:pt x="264" y="36"/>
                  </a:lnTo>
                  <a:lnTo>
                    <a:pt x="260" y="34"/>
                  </a:lnTo>
                  <a:lnTo>
                    <a:pt x="255" y="33"/>
                  </a:lnTo>
                  <a:lnTo>
                    <a:pt x="250" y="33"/>
                  </a:lnTo>
                  <a:lnTo>
                    <a:pt x="250" y="33"/>
                  </a:lnTo>
                  <a:lnTo>
                    <a:pt x="245" y="33"/>
                  </a:lnTo>
                  <a:lnTo>
                    <a:pt x="206" y="33"/>
                  </a:lnTo>
                  <a:lnTo>
                    <a:pt x="206" y="33"/>
                  </a:lnTo>
                  <a:lnTo>
                    <a:pt x="205" y="28"/>
                  </a:lnTo>
                  <a:lnTo>
                    <a:pt x="204" y="25"/>
                  </a:lnTo>
                  <a:lnTo>
                    <a:pt x="201" y="21"/>
                  </a:lnTo>
                  <a:lnTo>
                    <a:pt x="199" y="18"/>
                  </a:lnTo>
                  <a:lnTo>
                    <a:pt x="197" y="15"/>
                  </a:lnTo>
                  <a:lnTo>
                    <a:pt x="193" y="14"/>
                  </a:lnTo>
                  <a:lnTo>
                    <a:pt x="189" y="13"/>
                  </a:lnTo>
                  <a:lnTo>
                    <a:pt x="185" y="12"/>
                  </a:lnTo>
                  <a:lnTo>
                    <a:pt x="176" y="12"/>
                  </a:lnTo>
                  <a:lnTo>
                    <a:pt x="176" y="12"/>
                  </a:lnTo>
                  <a:lnTo>
                    <a:pt x="172" y="7"/>
                  </a:lnTo>
                  <a:lnTo>
                    <a:pt x="168" y="4"/>
                  </a:lnTo>
                  <a:lnTo>
                    <a:pt x="163" y="1"/>
                  </a:lnTo>
                  <a:lnTo>
                    <a:pt x="157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2" y="1"/>
                  </a:lnTo>
                  <a:lnTo>
                    <a:pt x="107" y="4"/>
                  </a:lnTo>
                  <a:lnTo>
                    <a:pt x="103" y="7"/>
                  </a:lnTo>
                  <a:lnTo>
                    <a:pt x="99" y="13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86" y="13"/>
                  </a:lnTo>
                  <a:lnTo>
                    <a:pt x="82" y="14"/>
                  </a:lnTo>
                  <a:lnTo>
                    <a:pt x="78" y="17"/>
                  </a:lnTo>
                  <a:lnTo>
                    <a:pt x="76" y="19"/>
                  </a:lnTo>
                  <a:lnTo>
                    <a:pt x="73" y="21"/>
                  </a:lnTo>
                  <a:lnTo>
                    <a:pt x="71" y="25"/>
                  </a:lnTo>
                  <a:lnTo>
                    <a:pt x="70" y="28"/>
                  </a:lnTo>
                  <a:lnTo>
                    <a:pt x="69" y="33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19" y="33"/>
                  </a:lnTo>
                  <a:lnTo>
                    <a:pt x="14" y="34"/>
                  </a:lnTo>
                  <a:lnTo>
                    <a:pt x="11" y="36"/>
                  </a:lnTo>
                  <a:lnTo>
                    <a:pt x="7" y="40"/>
                  </a:lnTo>
                  <a:lnTo>
                    <a:pt x="4" y="43"/>
                  </a:lnTo>
                  <a:lnTo>
                    <a:pt x="1" y="48"/>
                  </a:lnTo>
                  <a:lnTo>
                    <a:pt x="0" y="52"/>
                  </a:lnTo>
                  <a:lnTo>
                    <a:pt x="0" y="57"/>
                  </a:lnTo>
                  <a:lnTo>
                    <a:pt x="0" y="361"/>
                  </a:lnTo>
                  <a:lnTo>
                    <a:pt x="0" y="361"/>
                  </a:lnTo>
                  <a:lnTo>
                    <a:pt x="1" y="367"/>
                  </a:lnTo>
                  <a:lnTo>
                    <a:pt x="2" y="370"/>
                  </a:lnTo>
                  <a:lnTo>
                    <a:pt x="5" y="375"/>
                  </a:lnTo>
                  <a:lnTo>
                    <a:pt x="7" y="378"/>
                  </a:lnTo>
                  <a:lnTo>
                    <a:pt x="12" y="382"/>
                  </a:lnTo>
                  <a:lnTo>
                    <a:pt x="15" y="383"/>
                  </a:lnTo>
                  <a:lnTo>
                    <a:pt x="20" y="385"/>
                  </a:lnTo>
                  <a:lnTo>
                    <a:pt x="25" y="385"/>
                  </a:lnTo>
                  <a:lnTo>
                    <a:pt x="251" y="385"/>
                  </a:lnTo>
                  <a:lnTo>
                    <a:pt x="251" y="385"/>
                  </a:lnTo>
                  <a:lnTo>
                    <a:pt x="256" y="384"/>
                  </a:lnTo>
                  <a:lnTo>
                    <a:pt x="261" y="383"/>
                  </a:lnTo>
                  <a:lnTo>
                    <a:pt x="264" y="381"/>
                  </a:lnTo>
                  <a:lnTo>
                    <a:pt x="269" y="378"/>
                  </a:lnTo>
                  <a:lnTo>
                    <a:pt x="271" y="375"/>
                  </a:lnTo>
                  <a:lnTo>
                    <a:pt x="274" y="370"/>
                  </a:lnTo>
                  <a:lnTo>
                    <a:pt x="275" y="365"/>
                  </a:lnTo>
                  <a:lnTo>
                    <a:pt x="276" y="361"/>
                  </a:lnTo>
                  <a:lnTo>
                    <a:pt x="275" y="56"/>
                  </a:lnTo>
                  <a:close/>
                  <a:moveTo>
                    <a:pt x="136" y="10"/>
                  </a:moveTo>
                  <a:lnTo>
                    <a:pt x="136" y="10"/>
                  </a:lnTo>
                  <a:lnTo>
                    <a:pt x="141" y="11"/>
                  </a:lnTo>
                  <a:lnTo>
                    <a:pt x="144" y="13"/>
                  </a:lnTo>
                  <a:lnTo>
                    <a:pt x="147" y="17"/>
                  </a:lnTo>
                  <a:lnTo>
                    <a:pt x="148" y="21"/>
                  </a:lnTo>
                  <a:lnTo>
                    <a:pt x="148" y="21"/>
                  </a:lnTo>
                  <a:lnTo>
                    <a:pt x="147" y="26"/>
                  </a:lnTo>
                  <a:lnTo>
                    <a:pt x="144" y="29"/>
                  </a:lnTo>
                  <a:lnTo>
                    <a:pt x="141" y="32"/>
                  </a:lnTo>
                  <a:lnTo>
                    <a:pt x="136" y="33"/>
                  </a:lnTo>
                  <a:lnTo>
                    <a:pt x="136" y="33"/>
                  </a:lnTo>
                  <a:lnTo>
                    <a:pt x="132" y="32"/>
                  </a:lnTo>
                  <a:lnTo>
                    <a:pt x="128" y="29"/>
                  </a:lnTo>
                  <a:lnTo>
                    <a:pt x="126" y="26"/>
                  </a:lnTo>
                  <a:lnTo>
                    <a:pt x="125" y="21"/>
                  </a:lnTo>
                  <a:lnTo>
                    <a:pt x="125" y="21"/>
                  </a:lnTo>
                  <a:lnTo>
                    <a:pt x="126" y="17"/>
                  </a:lnTo>
                  <a:lnTo>
                    <a:pt x="128" y="13"/>
                  </a:lnTo>
                  <a:lnTo>
                    <a:pt x="132" y="11"/>
                  </a:lnTo>
                  <a:lnTo>
                    <a:pt x="136" y="10"/>
                  </a:lnTo>
                  <a:lnTo>
                    <a:pt x="136" y="10"/>
                  </a:lnTo>
                  <a:close/>
                  <a:moveTo>
                    <a:pt x="25" y="361"/>
                  </a:moveTo>
                  <a:lnTo>
                    <a:pt x="23" y="57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70" y="63"/>
                  </a:lnTo>
                  <a:lnTo>
                    <a:pt x="71" y="67"/>
                  </a:lnTo>
                  <a:lnTo>
                    <a:pt x="72" y="70"/>
                  </a:lnTo>
                  <a:lnTo>
                    <a:pt x="76" y="74"/>
                  </a:lnTo>
                  <a:lnTo>
                    <a:pt x="78" y="76"/>
                  </a:lnTo>
                  <a:lnTo>
                    <a:pt x="82" y="78"/>
                  </a:lnTo>
                  <a:lnTo>
                    <a:pt x="86" y="80"/>
                  </a:lnTo>
                  <a:lnTo>
                    <a:pt x="90" y="80"/>
                  </a:lnTo>
                  <a:lnTo>
                    <a:pt x="185" y="80"/>
                  </a:lnTo>
                  <a:lnTo>
                    <a:pt x="185" y="80"/>
                  </a:lnTo>
                  <a:lnTo>
                    <a:pt x="190" y="78"/>
                  </a:lnTo>
                  <a:lnTo>
                    <a:pt x="193" y="77"/>
                  </a:lnTo>
                  <a:lnTo>
                    <a:pt x="197" y="76"/>
                  </a:lnTo>
                  <a:lnTo>
                    <a:pt x="200" y="74"/>
                  </a:lnTo>
                  <a:lnTo>
                    <a:pt x="203" y="70"/>
                  </a:lnTo>
                  <a:lnTo>
                    <a:pt x="205" y="67"/>
                  </a:lnTo>
                  <a:lnTo>
                    <a:pt x="206" y="62"/>
                  </a:lnTo>
                  <a:lnTo>
                    <a:pt x="206" y="59"/>
                  </a:lnTo>
                  <a:lnTo>
                    <a:pt x="206" y="56"/>
                  </a:lnTo>
                  <a:lnTo>
                    <a:pt x="250" y="56"/>
                  </a:lnTo>
                  <a:lnTo>
                    <a:pt x="251" y="361"/>
                  </a:lnTo>
                  <a:lnTo>
                    <a:pt x="25" y="36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117" name="Freeform 72">
              <a:extLst>
                <a:ext uri="{FF2B5EF4-FFF2-40B4-BE49-F238E27FC236}">
                  <a16:creationId xmlns:a16="http://schemas.microsoft.com/office/drawing/2014/main" id="{9813CEFF-464B-4A65-8246-BDACD0AB6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4981" y="660400"/>
              <a:ext cx="57150" cy="58738"/>
            </a:xfrm>
            <a:custGeom>
              <a:avLst/>
              <a:gdLst>
                <a:gd name="T0" fmla="*/ 96 w 108"/>
                <a:gd name="T1" fmla="*/ 36 h 110"/>
                <a:gd name="T2" fmla="*/ 72 w 108"/>
                <a:gd name="T3" fmla="*/ 36 h 110"/>
                <a:gd name="T4" fmla="*/ 72 w 108"/>
                <a:gd name="T5" fmla="*/ 13 h 110"/>
                <a:gd name="T6" fmla="*/ 72 w 108"/>
                <a:gd name="T7" fmla="*/ 13 h 110"/>
                <a:gd name="T8" fmla="*/ 71 w 108"/>
                <a:gd name="T9" fmla="*/ 8 h 110"/>
                <a:gd name="T10" fmla="*/ 69 w 108"/>
                <a:gd name="T11" fmla="*/ 3 h 110"/>
                <a:gd name="T12" fmla="*/ 64 w 108"/>
                <a:gd name="T13" fmla="*/ 1 h 110"/>
                <a:gd name="T14" fmla="*/ 59 w 108"/>
                <a:gd name="T15" fmla="*/ 0 h 110"/>
                <a:gd name="T16" fmla="*/ 49 w 108"/>
                <a:gd name="T17" fmla="*/ 0 h 110"/>
                <a:gd name="T18" fmla="*/ 49 w 108"/>
                <a:gd name="T19" fmla="*/ 0 h 110"/>
                <a:gd name="T20" fmla="*/ 44 w 108"/>
                <a:gd name="T21" fmla="*/ 1 h 110"/>
                <a:gd name="T22" fmla="*/ 40 w 108"/>
                <a:gd name="T23" fmla="*/ 3 h 110"/>
                <a:gd name="T24" fmla="*/ 37 w 108"/>
                <a:gd name="T25" fmla="*/ 8 h 110"/>
                <a:gd name="T26" fmla="*/ 36 w 108"/>
                <a:gd name="T27" fmla="*/ 13 h 110"/>
                <a:gd name="T28" fmla="*/ 36 w 108"/>
                <a:gd name="T29" fmla="*/ 36 h 110"/>
                <a:gd name="T30" fmla="*/ 13 w 108"/>
                <a:gd name="T31" fmla="*/ 36 h 110"/>
                <a:gd name="T32" fmla="*/ 13 w 108"/>
                <a:gd name="T33" fmla="*/ 36 h 110"/>
                <a:gd name="T34" fmla="*/ 8 w 108"/>
                <a:gd name="T35" fmla="*/ 37 h 110"/>
                <a:gd name="T36" fmla="*/ 4 w 108"/>
                <a:gd name="T37" fmla="*/ 40 h 110"/>
                <a:gd name="T38" fmla="*/ 1 w 108"/>
                <a:gd name="T39" fmla="*/ 44 h 110"/>
                <a:gd name="T40" fmla="*/ 0 w 108"/>
                <a:gd name="T41" fmla="*/ 50 h 110"/>
                <a:gd name="T42" fmla="*/ 0 w 108"/>
                <a:gd name="T43" fmla="*/ 59 h 110"/>
                <a:gd name="T44" fmla="*/ 0 w 108"/>
                <a:gd name="T45" fmla="*/ 59 h 110"/>
                <a:gd name="T46" fmla="*/ 1 w 108"/>
                <a:gd name="T47" fmla="*/ 65 h 110"/>
                <a:gd name="T48" fmla="*/ 4 w 108"/>
                <a:gd name="T49" fmla="*/ 69 h 110"/>
                <a:gd name="T50" fmla="*/ 8 w 108"/>
                <a:gd name="T51" fmla="*/ 72 h 110"/>
                <a:gd name="T52" fmla="*/ 13 w 108"/>
                <a:gd name="T53" fmla="*/ 72 h 110"/>
                <a:gd name="T54" fmla="*/ 36 w 108"/>
                <a:gd name="T55" fmla="*/ 72 h 110"/>
                <a:gd name="T56" fmla="*/ 36 w 108"/>
                <a:gd name="T57" fmla="*/ 96 h 110"/>
                <a:gd name="T58" fmla="*/ 36 w 108"/>
                <a:gd name="T59" fmla="*/ 96 h 110"/>
                <a:gd name="T60" fmla="*/ 37 w 108"/>
                <a:gd name="T61" fmla="*/ 101 h 110"/>
                <a:gd name="T62" fmla="*/ 40 w 108"/>
                <a:gd name="T63" fmla="*/ 105 h 110"/>
                <a:gd name="T64" fmla="*/ 44 w 108"/>
                <a:gd name="T65" fmla="*/ 108 h 110"/>
                <a:gd name="T66" fmla="*/ 49 w 108"/>
                <a:gd name="T67" fmla="*/ 110 h 110"/>
                <a:gd name="T68" fmla="*/ 59 w 108"/>
                <a:gd name="T69" fmla="*/ 110 h 110"/>
                <a:gd name="T70" fmla="*/ 59 w 108"/>
                <a:gd name="T71" fmla="*/ 110 h 110"/>
                <a:gd name="T72" fmla="*/ 64 w 108"/>
                <a:gd name="T73" fmla="*/ 108 h 110"/>
                <a:gd name="T74" fmla="*/ 69 w 108"/>
                <a:gd name="T75" fmla="*/ 106 h 110"/>
                <a:gd name="T76" fmla="*/ 71 w 108"/>
                <a:gd name="T77" fmla="*/ 103 h 110"/>
                <a:gd name="T78" fmla="*/ 72 w 108"/>
                <a:gd name="T79" fmla="*/ 98 h 110"/>
                <a:gd name="T80" fmla="*/ 72 w 108"/>
                <a:gd name="T81" fmla="*/ 76 h 110"/>
                <a:gd name="T82" fmla="*/ 96 w 108"/>
                <a:gd name="T83" fmla="*/ 76 h 110"/>
                <a:gd name="T84" fmla="*/ 96 w 108"/>
                <a:gd name="T85" fmla="*/ 76 h 110"/>
                <a:gd name="T86" fmla="*/ 101 w 108"/>
                <a:gd name="T87" fmla="*/ 75 h 110"/>
                <a:gd name="T88" fmla="*/ 105 w 108"/>
                <a:gd name="T89" fmla="*/ 71 h 110"/>
                <a:gd name="T90" fmla="*/ 108 w 108"/>
                <a:gd name="T91" fmla="*/ 66 h 110"/>
                <a:gd name="T92" fmla="*/ 108 w 108"/>
                <a:gd name="T93" fmla="*/ 61 h 110"/>
                <a:gd name="T94" fmla="*/ 108 w 108"/>
                <a:gd name="T95" fmla="*/ 50 h 110"/>
                <a:gd name="T96" fmla="*/ 108 w 108"/>
                <a:gd name="T97" fmla="*/ 50 h 110"/>
                <a:gd name="T98" fmla="*/ 107 w 108"/>
                <a:gd name="T99" fmla="*/ 44 h 110"/>
                <a:gd name="T100" fmla="*/ 105 w 108"/>
                <a:gd name="T101" fmla="*/ 41 h 110"/>
                <a:gd name="T102" fmla="*/ 100 w 108"/>
                <a:gd name="T103" fmla="*/ 37 h 110"/>
                <a:gd name="T104" fmla="*/ 96 w 108"/>
                <a:gd name="T105" fmla="*/ 36 h 110"/>
                <a:gd name="T106" fmla="*/ 96 w 108"/>
                <a:gd name="T107" fmla="*/ 3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8" h="110">
                  <a:moveTo>
                    <a:pt x="96" y="36"/>
                  </a:moveTo>
                  <a:lnTo>
                    <a:pt x="72" y="36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1" y="8"/>
                  </a:lnTo>
                  <a:lnTo>
                    <a:pt x="69" y="3"/>
                  </a:lnTo>
                  <a:lnTo>
                    <a:pt x="64" y="1"/>
                  </a:lnTo>
                  <a:lnTo>
                    <a:pt x="5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4" y="1"/>
                  </a:lnTo>
                  <a:lnTo>
                    <a:pt x="40" y="3"/>
                  </a:lnTo>
                  <a:lnTo>
                    <a:pt x="37" y="8"/>
                  </a:lnTo>
                  <a:lnTo>
                    <a:pt x="36" y="13"/>
                  </a:lnTo>
                  <a:lnTo>
                    <a:pt x="36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8" y="37"/>
                  </a:lnTo>
                  <a:lnTo>
                    <a:pt x="4" y="40"/>
                  </a:lnTo>
                  <a:lnTo>
                    <a:pt x="1" y="44"/>
                  </a:lnTo>
                  <a:lnTo>
                    <a:pt x="0" y="50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65"/>
                  </a:lnTo>
                  <a:lnTo>
                    <a:pt x="4" y="69"/>
                  </a:lnTo>
                  <a:lnTo>
                    <a:pt x="8" y="72"/>
                  </a:lnTo>
                  <a:lnTo>
                    <a:pt x="13" y="72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7" y="101"/>
                  </a:lnTo>
                  <a:lnTo>
                    <a:pt x="40" y="105"/>
                  </a:lnTo>
                  <a:lnTo>
                    <a:pt x="44" y="108"/>
                  </a:lnTo>
                  <a:lnTo>
                    <a:pt x="49" y="110"/>
                  </a:lnTo>
                  <a:lnTo>
                    <a:pt x="59" y="110"/>
                  </a:lnTo>
                  <a:lnTo>
                    <a:pt x="59" y="110"/>
                  </a:lnTo>
                  <a:lnTo>
                    <a:pt x="64" y="108"/>
                  </a:lnTo>
                  <a:lnTo>
                    <a:pt x="69" y="106"/>
                  </a:lnTo>
                  <a:lnTo>
                    <a:pt x="71" y="103"/>
                  </a:lnTo>
                  <a:lnTo>
                    <a:pt x="72" y="98"/>
                  </a:lnTo>
                  <a:lnTo>
                    <a:pt x="72" y="76"/>
                  </a:lnTo>
                  <a:lnTo>
                    <a:pt x="96" y="76"/>
                  </a:lnTo>
                  <a:lnTo>
                    <a:pt x="96" y="76"/>
                  </a:lnTo>
                  <a:lnTo>
                    <a:pt x="101" y="75"/>
                  </a:lnTo>
                  <a:lnTo>
                    <a:pt x="105" y="71"/>
                  </a:lnTo>
                  <a:lnTo>
                    <a:pt x="108" y="66"/>
                  </a:lnTo>
                  <a:lnTo>
                    <a:pt x="108" y="61"/>
                  </a:lnTo>
                  <a:lnTo>
                    <a:pt x="108" y="50"/>
                  </a:lnTo>
                  <a:lnTo>
                    <a:pt x="108" y="50"/>
                  </a:lnTo>
                  <a:lnTo>
                    <a:pt x="107" y="44"/>
                  </a:lnTo>
                  <a:lnTo>
                    <a:pt x="105" y="41"/>
                  </a:lnTo>
                  <a:lnTo>
                    <a:pt x="100" y="37"/>
                  </a:lnTo>
                  <a:lnTo>
                    <a:pt x="96" y="36"/>
                  </a:lnTo>
                  <a:lnTo>
                    <a:pt x="96" y="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</p:grpSp>
      <p:grpSp>
        <p:nvGrpSpPr>
          <p:cNvPr id="118" name="Grupp 117">
            <a:extLst>
              <a:ext uri="{FF2B5EF4-FFF2-40B4-BE49-F238E27FC236}">
                <a16:creationId xmlns:a16="http://schemas.microsoft.com/office/drawing/2014/main" id="{B63C4A65-FE2B-4770-AB17-3115553369D0}"/>
              </a:ext>
            </a:extLst>
          </p:cNvPr>
          <p:cNvGrpSpPr>
            <a:grpSpLocks noChangeAspect="1"/>
          </p:cNvGrpSpPr>
          <p:nvPr/>
        </p:nvGrpSpPr>
        <p:grpSpPr>
          <a:xfrm>
            <a:off x="3383054" y="2142271"/>
            <a:ext cx="540000" cy="765957"/>
            <a:chOff x="7372350" y="2852738"/>
            <a:chExt cx="895350" cy="1270000"/>
          </a:xfrm>
          <a:solidFill>
            <a:schemeClr val="bg1"/>
          </a:solidFill>
        </p:grpSpPr>
        <p:sp>
          <p:nvSpPr>
            <p:cNvPr id="119" name="Freeform 3911">
              <a:extLst>
                <a:ext uri="{FF2B5EF4-FFF2-40B4-BE49-F238E27FC236}">
                  <a16:creationId xmlns:a16="http://schemas.microsoft.com/office/drawing/2014/main" id="{C07B0A02-0A16-436F-9510-88332717A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4425" y="3671888"/>
              <a:ext cx="387350" cy="450850"/>
            </a:xfrm>
            <a:custGeom>
              <a:avLst/>
              <a:gdLst>
                <a:gd name="T0" fmla="*/ 244 w 244"/>
                <a:gd name="T1" fmla="*/ 0 h 284"/>
                <a:gd name="T2" fmla="*/ 140 w 244"/>
                <a:gd name="T3" fmla="*/ 0 h 284"/>
                <a:gd name="T4" fmla="*/ 140 w 244"/>
                <a:gd name="T5" fmla="*/ 26 h 284"/>
                <a:gd name="T6" fmla="*/ 158 w 244"/>
                <a:gd name="T7" fmla="*/ 26 h 284"/>
                <a:gd name="T8" fmla="*/ 158 w 244"/>
                <a:gd name="T9" fmla="*/ 246 h 284"/>
                <a:gd name="T10" fmla="*/ 0 w 244"/>
                <a:gd name="T11" fmla="*/ 246 h 284"/>
                <a:gd name="T12" fmla="*/ 0 w 244"/>
                <a:gd name="T13" fmla="*/ 284 h 284"/>
                <a:gd name="T14" fmla="*/ 212 w 244"/>
                <a:gd name="T15" fmla="*/ 284 h 284"/>
                <a:gd name="T16" fmla="*/ 212 w 244"/>
                <a:gd name="T17" fmla="*/ 26 h 284"/>
                <a:gd name="T18" fmla="*/ 244 w 244"/>
                <a:gd name="T19" fmla="*/ 26 h 284"/>
                <a:gd name="T20" fmla="*/ 244 w 244"/>
                <a:gd name="T21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284">
                  <a:moveTo>
                    <a:pt x="244" y="0"/>
                  </a:moveTo>
                  <a:lnTo>
                    <a:pt x="140" y="0"/>
                  </a:lnTo>
                  <a:lnTo>
                    <a:pt x="140" y="26"/>
                  </a:lnTo>
                  <a:lnTo>
                    <a:pt x="158" y="26"/>
                  </a:lnTo>
                  <a:lnTo>
                    <a:pt x="158" y="246"/>
                  </a:lnTo>
                  <a:lnTo>
                    <a:pt x="0" y="246"/>
                  </a:lnTo>
                  <a:lnTo>
                    <a:pt x="0" y="284"/>
                  </a:lnTo>
                  <a:lnTo>
                    <a:pt x="212" y="284"/>
                  </a:lnTo>
                  <a:lnTo>
                    <a:pt x="212" y="26"/>
                  </a:lnTo>
                  <a:lnTo>
                    <a:pt x="244" y="26"/>
                  </a:lnTo>
                  <a:lnTo>
                    <a:pt x="24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912">
              <a:extLst>
                <a:ext uri="{FF2B5EF4-FFF2-40B4-BE49-F238E27FC236}">
                  <a16:creationId xmlns:a16="http://schemas.microsoft.com/office/drawing/2014/main" id="{2CB3D7E0-CAA7-4731-AF2A-4A3DE22D91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5750" y="2852738"/>
              <a:ext cx="361950" cy="647700"/>
            </a:xfrm>
            <a:custGeom>
              <a:avLst/>
              <a:gdLst>
                <a:gd name="T0" fmla="*/ 90 w 228"/>
                <a:gd name="T1" fmla="*/ 2 h 408"/>
                <a:gd name="T2" fmla="*/ 32 w 228"/>
                <a:gd name="T3" fmla="*/ 34 h 408"/>
                <a:gd name="T4" fmla="*/ 2 w 228"/>
                <a:gd name="T5" fmla="*/ 92 h 408"/>
                <a:gd name="T6" fmla="*/ 228 w 228"/>
                <a:gd name="T7" fmla="*/ 408 h 408"/>
                <a:gd name="T8" fmla="*/ 226 w 228"/>
                <a:gd name="T9" fmla="*/ 92 h 408"/>
                <a:gd name="T10" fmla="*/ 194 w 228"/>
                <a:gd name="T11" fmla="*/ 34 h 408"/>
                <a:gd name="T12" fmla="*/ 136 w 228"/>
                <a:gd name="T13" fmla="*/ 2 h 408"/>
                <a:gd name="T14" fmla="*/ 84 w 228"/>
                <a:gd name="T15" fmla="*/ 298 h 408"/>
                <a:gd name="T16" fmla="*/ 144 w 228"/>
                <a:gd name="T17" fmla="*/ 298 h 408"/>
                <a:gd name="T18" fmla="*/ 144 w 228"/>
                <a:gd name="T19" fmla="*/ 384 h 408"/>
                <a:gd name="T20" fmla="*/ 144 w 228"/>
                <a:gd name="T21" fmla="*/ 306 h 408"/>
                <a:gd name="T22" fmla="*/ 76 w 228"/>
                <a:gd name="T23" fmla="*/ 298 h 408"/>
                <a:gd name="T24" fmla="*/ 76 w 228"/>
                <a:gd name="T25" fmla="*/ 118 h 408"/>
                <a:gd name="T26" fmla="*/ 24 w 228"/>
                <a:gd name="T27" fmla="*/ 118 h 408"/>
                <a:gd name="T28" fmla="*/ 114 w 228"/>
                <a:gd name="T29" fmla="*/ 76 h 408"/>
                <a:gd name="T30" fmla="*/ 136 w 228"/>
                <a:gd name="T31" fmla="*/ 86 h 408"/>
                <a:gd name="T32" fmla="*/ 144 w 228"/>
                <a:gd name="T33" fmla="*/ 106 h 408"/>
                <a:gd name="T34" fmla="*/ 84 w 228"/>
                <a:gd name="T35" fmla="*/ 106 h 408"/>
                <a:gd name="T36" fmla="*/ 86 w 228"/>
                <a:gd name="T37" fmla="*/ 94 h 408"/>
                <a:gd name="T38" fmla="*/ 108 w 228"/>
                <a:gd name="T39" fmla="*/ 76 h 408"/>
                <a:gd name="T40" fmla="*/ 144 w 228"/>
                <a:gd name="T41" fmla="*/ 118 h 408"/>
                <a:gd name="T42" fmla="*/ 84 w 228"/>
                <a:gd name="T43" fmla="*/ 118 h 408"/>
                <a:gd name="T44" fmla="*/ 204 w 228"/>
                <a:gd name="T45" fmla="*/ 212 h 408"/>
                <a:gd name="T46" fmla="*/ 152 w 228"/>
                <a:gd name="T47" fmla="*/ 212 h 408"/>
                <a:gd name="T48" fmla="*/ 204 w 228"/>
                <a:gd name="T49" fmla="*/ 118 h 408"/>
                <a:gd name="T50" fmla="*/ 152 w 228"/>
                <a:gd name="T51" fmla="*/ 110 h 408"/>
                <a:gd name="T52" fmla="*/ 152 w 228"/>
                <a:gd name="T53" fmla="*/ 100 h 408"/>
                <a:gd name="T54" fmla="*/ 142 w 228"/>
                <a:gd name="T55" fmla="*/ 82 h 408"/>
                <a:gd name="T56" fmla="*/ 186 w 228"/>
                <a:gd name="T57" fmla="*/ 62 h 408"/>
                <a:gd name="T58" fmla="*/ 204 w 228"/>
                <a:gd name="T59" fmla="*/ 110 h 408"/>
                <a:gd name="T60" fmla="*/ 136 w 228"/>
                <a:gd name="T61" fmla="*/ 76 h 408"/>
                <a:gd name="T62" fmla="*/ 114 w 228"/>
                <a:gd name="T63" fmla="*/ 68 h 408"/>
                <a:gd name="T64" fmla="*/ 92 w 228"/>
                <a:gd name="T65" fmla="*/ 76 h 408"/>
                <a:gd name="T66" fmla="*/ 72 w 228"/>
                <a:gd name="T67" fmla="*/ 36 h 408"/>
                <a:gd name="T68" fmla="*/ 114 w 228"/>
                <a:gd name="T69" fmla="*/ 24 h 408"/>
                <a:gd name="T70" fmla="*/ 144 w 228"/>
                <a:gd name="T71" fmla="*/ 30 h 408"/>
                <a:gd name="T72" fmla="*/ 168 w 228"/>
                <a:gd name="T73" fmla="*/ 44 h 408"/>
                <a:gd name="T74" fmla="*/ 86 w 228"/>
                <a:gd name="T75" fmla="*/ 82 h 408"/>
                <a:gd name="T76" fmla="*/ 76 w 228"/>
                <a:gd name="T77" fmla="*/ 106 h 408"/>
                <a:gd name="T78" fmla="*/ 24 w 228"/>
                <a:gd name="T79" fmla="*/ 110 h 408"/>
                <a:gd name="T80" fmla="*/ 42 w 228"/>
                <a:gd name="T81" fmla="*/ 62 h 408"/>
                <a:gd name="T82" fmla="*/ 24 w 228"/>
                <a:gd name="T83" fmla="*/ 306 h 408"/>
                <a:gd name="T84" fmla="*/ 24 w 228"/>
                <a:gd name="T85" fmla="*/ 384 h 408"/>
                <a:gd name="T86" fmla="*/ 152 w 228"/>
                <a:gd name="T87" fmla="*/ 306 h 408"/>
                <a:gd name="T88" fmla="*/ 152 w 228"/>
                <a:gd name="T89" fmla="*/ 38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8" h="408">
                  <a:moveTo>
                    <a:pt x="114" y="0"/>
                  </a:moveTo>
                  <a:lnTo>
                    <a:pt x="114" y="0"/>
                  </a:lnTo>
                  <a:lnTo>
                    <a:pt x="90" y="2"/>
                  </a:lnTo>
                  <a:lnTo>
                    <a:pt x="70" y="8"/>
                  </a:lnTo>
                  <a:lnTo>
                    <a:pt x="50" y="20"/>
                  </a:lnTo>
                  <a:lnTo>
                    <a:pt x="32" y="34"/>
                  </a:lnTo>
                  <a:lnTo>
                    <a:pt x="18" y="50"/>
                  </a:lnTo>
                  <a:lnTo>
                    <a:pt x="8" y="70"/>
                  </a:lnTo>
                  <a:lnTo>
                    <a:pt x="2" y="92"/>
                  </a:lnTo>
                  <a:lnTo>
                    <a:pt x="0" y="114"/>
                  </a:lnTo>
                  <a:lnTo>
                    <a:pt x="0" y="408"/>
                  </a:lnTo>
                  <a:lnTo>
                    <a:pt x="228" y="408"/>
                  </a:lnTo>
                  <a:lnTo>
                    <a:pt x="228" y="114"/>
                  </a:lnTo>
                  <a:lnTo>
                    <a:pt x="228" y="114"/>
                  </a:lnTo>
                  <a:lnTo>
                    <a:pt x="226" y="92"/>
                  </a:lnTo>
                  <a:lnTo>
                    <a:pt x="220" y="70"/>
                  </a:lnTo>
                  <a:lnTo>
                    <a:pt x="208" y="50"/>
                  </a:lnTo>
                  <a:lnTo>
                    <a:pt x="194" y="34"/>
                  </a:lnTo>
                  <a:lnTo>
                    <a:pt x="178" y="20"/>
                  </a:lnTo>
                  <a:lnTo>
                    <a:pt x="158" y="8"/>
                  </a:lnTo>
                  <a:lnTo>
                    <a:pt x="136" y="2"/>
                  </a:lnTo>
                  <a:lnTo>
                    <a:pt x="114" y="0"/>
                  </a:lnTo>
                  <a:lnTo>
                    <a:pt x="114" y="0"/>
                  </a:lnTo>
                  <a:close/>
                  <a:moveTo>
                    <a:pt x="84" y="298"/>
                  </a:moveTo>
                  <a:lnTo>
                    <a:pt x="84" y="212"/>
                  </a:lnTo>
                  <a:lnTo>
                    <a:pt x="144" y="212"/>
                  </a:lnTo>
                  <a:lnTo>
                    <a:pt x="144" y="298"/>
                  </a:lnTo>
                  <a:lnTo>
                    <a:pt x="84" y="298"/>
                  </a:lnTo>
                  <a:close/>
                  <a:moveTo>
                    <a:pt x="144" y="306"/>
                  </a:moveTo>
                  <a:lnTo>
                    <a:pt x="144" y="384"/>
                  </a:lnTo>
                  <a:lnTo>
                    <a:pt x="84" y="384"/>
                  </a:lnTo>
                  <a:lnTo>
                    <a:pt x="84" y="306"/>
                  </a:lnTo>
                  <a:lnTo>
                    <a:pt x="144" y="306"/>
                  </a:lnTo>
                  <a:close/>
                  <a:moveTo>
                    <a:pt x="24" y="212"/>
                  </a:moveTo>
                  <a:lnTo>
                    <a:pt x="76" y="212"/>
                  </a:lnTo>
                  <a:lnTo>
                    <a:pt x="76" y="298"/>
                  </a:lnTo>
                  <a:lnTo>
                    <a:pt x="24" y="298"/>
                  </a:lnTo>
                  <a:lnTo>
                    <a:pt x="24" y="212"/>
                  </a:lnTo>
                  <a:close/>
                  <a:moveTo>
                    <a:pt x="76" y="118"/>
                  </a:moveTo>
                  <a:lnTo>
                    <a:pt x="76" y="204"/>
                  </a:lnTo>
                  <a:lnTo>
                    <a:pt x="24" y="204"/>
                  </a:lnTo>
                  <a:lnTo>
                    <a:pt x="24" y="118"/>
                  </a:lnTo>
                  <a:lnTo>
                    <a:pt x="76" y="118"/>
                  </a:lnTo>
                  <a:close/>
                  <a:moveTo>
                    <a:pt x="114" y="76"/>
                  </a:moveTo>
                  <a:lnTo>
                    <a:pt x="114" y="76"/>
                  </a:lnTo>
                  <a:lnTo>
                    <a:pt x="120" y="76"/>
                  </a:lnTo>
                  <a:lnTo>
                    <a:pt x="126" y="78"/>
                  </a:lnTo>
                  <a:lnTo>
                    <a:pt x="136" y="86"/>
                  </a:lnTo>
                  <a:lnTo>
                    <a:pt x="142" y="94"/>
                  </a:lnTo>
                  <a:lnTo>
                    <a:pt x="144" y="100"/>
                  </a:lnTo>
                  <a:lnTo>
                    <a:pt x="144" y="106"/>
                  </a:lnTo>
                  <a:lnTo>
                    <a:pt x="144" y="110"/>
                  </a:lnTo>
                  <a:lnTo>
                    <a:pt x="84" y="110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4" y="100"/>
                  </a:lnTo>
                  <a:lnTo>
                    <a:pt x="86" y="94"/>
                  </a:lnTo>
                  <a:lnTo>
                    <a:pt x="92" y="86"/>
                  </a:lnTo>
                  <a:lnTo>
                    <a:pt x="102" y="78"/>
                  </a:lnTo>
                  <a:lnTo>
                    <a:pt x="108" y="76"/>
                  </a:lnTo>
                  <a:lnTo>
                    <a:pt x="114" y="76"/>
                  </a:lnTo>
                  <a:lnTo>
                    <a:pt x="114" y="76"/>
                  </a:lnTo>
                  <a:close/>
                  <a:moveTo>
                    <a:pt x="144" y="118"/>
                  </a:moveTo>
                  <a:lnTo>
                    <a:pt x="144" y="204"/>
                  </a:lnTo>
                  <a:lnTo>
                    <a:pt x="84" y="204"/>
                  </a:lnTo>
                  <a:lnTo>
                    <a:pt x="84" y="118"/>
                  </a:lnTo>
                  <a:lnTo>
                    <a:pt x="144" y="118"/>
                  </a:lnTo>
                  <a:close/>
                  <a:moveTo>
                    <a:pt x="152" y="212"/>
                  </a:moveTo>
                  <a:lnTo>
                    <a:pt x="204" y="212"/>
                  </a:lnTo>
                  <a:lnTo>
                    <a:pt x="204" y="298"/>
                  </a:lnTo>
                  <a:lnTo>
                    <a:pt x="152" y="298"/>
                  </a:lnTo>
                  <a:lnTo>
                    <a:pt x="152" y="212"/>
                  </a:lnTo>
                  <a:close/>
                  <a:moveTo>
                    <a:pt x="152" y="204"/>
                  </a:moveTo>
                  <a:lnTo>
                    <a:pt x="152" y="118"/>
                  </a:lnTo>
                  <a:lnTo>
                    <a:pt x="204" y="118"/>
                  </a:lnTo>
                  <a:lnTo>
                    <a:pt x="204" y="204"/>
                  </a:lnTo>
                  <a:lnTo>
                    <a:pt x="152" y="204"/>
                  </a:lnTo>
                  <a:close/>
                  <a:moveTo>
                    <a:pt x="152" y="110"/>
                  </a:moveTo>
                  <a:lnTo>
                    <a:pt x="152" y="106"/>
                  </a:lnTo>
                  <a:lnTo>
                    <a:pt x="152" y="106"/>
                  </a:lnTo>
                  <a:lnTo>
                    <a:pt x="152" y="100"/>
                  </a:lnTo>
                  <a:lnTo>
                    <a:pt x="150" y="92"/>
                  </a:lnTo>
                  <a:lnTo>
                    <a:pt x="146" y="86"/>
                  </a:lnTo>
                  <a:lnTo>
                    <a:pt x="142" y="82"/>
                  </a:lnTo>
                  <a:lnTo>
                    <a:pt x="174" y="48"/>
                  </a:lnTo>
                  <a:lnTo>
                    <a:pt x="174" y="48"/>
                  </a:lnTo>
                  <a:lnTo>
                    <a:pt x="186" y="62"/>
                  </a:lnTo>
                  <a:lnTo>
                    <a:pt x="194" y="76"/>
                  </a:lnTo>
                  <a:lnTo>
                    <a:pt x="200" y="92"/>
                  </a:lnTo>
                  <a:lnTo>
                    <a:pt x="204" y="110"/>
                  </a:lnTo>
                  <a:lnTo>
                    <a:pt x="152" y="110"/>
                  </a:lnTo>
                  <a:close/>
                  <a:moveTo>
                    <a:pt x="168" y="44"/>
                  </a:moveTo>
                  <a:lnTo>
                    <a:pt x="136" y="76"/>
                  </a:lnTo>
                  <a:lnTo>
                    <a:pt x="136" y="76"/>
                  </a:lnTo>
                  <a:lnTo>
                    <a:pt x="126" y="70"/>
                  </a:lnTo>
                  <a:lnTo>
                    <a:pt x="114" y="68"/>
                  </a:lnTo>
                  <a:lnTo>
                    <a:pt x="114" y="68"/>
                  </a:lnTo>
                  <a:lnTo>
                    <a:pt x="102" y="70"/>
                  </a:lnTo>
                  <a:lnTo>
                    <a:pt x="92" y="76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72" y="36"/>
                  </a:lnTo>
                  <a:lnTo>
                    <a:pt x="84" y="30"/>
                  </a:lnTo>
                  <a:lnTo>
                    <a:pt x="98" y="26"/>
                  </a:lnTo>
                  <a:lnTo>
                    <a:pt x="114" y="24"/>
                  </a:lnTo>
                  <a:lnTo>
                    <a:pt x="114" y="24"/>
                  </a:lnTo>
                  <a:lnTo>
                    <a:pt x="128" y="26"/>
                  </a:lnTo>
                  <a:lnTo>
                    <a:pt x="144" y="30"/>
                  </a:lnTo>
                  <a:lnTo>
                    <a:pt x="156" y="36"/>
                  </a:lnTo>
                  <a:lnTo>
                    <a:pt x="168" y="44"/>
                  </a:lnTo>
                  <a:lnTo>
                    <a:pt x="168" y="44"/>
                  </a:lnTo>
                  <a:close/>
                  <a:moveTo>
                    <a:pt x="54" y="48"/>
                  </a:moveTo>
                  <a:lnTo>
                    <a:pt x="86" y="82"/>
                  </a:lnTo>
                  <a:lnTo>
                    <a:pt x="86" y="82"/>
                  </a:lnTo>
                  <a:lnTo>
                    <a:pt x="78" y="92"/>
                  </a:lnTo>
                  <a:lnTo>
                    <a:pt x="76" y="100"/>
                  </a:lnTo>
                  <a:lnTo>
                    <a:pt x="76" y="106"/>
                  </a:lnTo>
                  <a:lnTo>
                    <a:pt x="76" y="110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8" y="92"/>
                  </a:lnTo>
                  <a:lnTo>
                    <a:pt x="34" y="76"/>
                  </a:lnTo>
                  <a:lnTo>
                    <a:pt x="42" y="62"/>
                  </a:lnTo>
                  <a:lnTo>
                    <a:pt x="54" y="48"/>
                  </a:lnTo>
                  <a:lnTo>
                    <a:pt x="54" y="48"/>
                  </a:lnTo>
                  <a:close/>
                  <a:moveTo>
                    <a:pt x="24" y="306"/>
                  </a:moveTo>
                  <a:lnTo>
                    <a:pt x="76" y="306"/>
                  </a:lnTo>
                  <a:lnTo>
                    <a:pt x="76" y="384"/>
                  </a:lnTo>
                  <a:lnTo>
                    <a:pt x="24" y="384"/>
                  </a:lnTo>
                  <a:lnTo>
                    <a:pt x="24" y="306"/>
                  </a:lnTo>
                  <a:close/>
                  <a:moveTo>
                    <a:pt x="152" y="384"/>
                  </a:moveTo>
                  <a:lnTo>
                    <a:pt x="152" y="306"/>
                  </a:lnTo>
                  <a:lnTo>
                    <a:pt x="204" y="306"/>
                  </a:lnTo>
                  <a:lnTo>
                    <a:pt x="204" y="384"/>
                  </a:lnTo>
                  <a:lnTo>
                    <a:pt x="152" y="3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913">
              <a:extLst>
                <a:ext uri="{FF2B5EF4-FFF2-40B4-BE49-F238E27FC236}">
                  <a16:creationId xmlns:a16="http://schemas.microsoft.com/office/drawing/2014/main" id="{D37BFDF1-F5F2-49C8-8157-1BDCDF23FA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2350" y="3322638"/>
              <a:ext cx="431800" cy="723900"/>
            </a:xfrm>
            <a:custGeom>
              <a:avLst/>
              <a:gdLst>
                <a:gd name="T0" fmla="*/ 166 w 272"/>
                <a:gd name="T1" fmla="*/ 106 h 456"/>
                <a:gd name="T2" fmla="*/ 188 w 272"/>
                <a:gd name="T3" fmla="*/ 106 h 456"/>
                <a:gd name="T4" fmla="*/ 206 w 272"/>
                <a:gd name="T5" fmla="*/ 96 h 456"/>
                <a:gd name="T6" fmla="*/ 220 w 272"/>
                <a:gd name="T7" fmla="*/ 82 h 456"/>
                <a:gd name="T8" fmla="*/ 228 w 272"/>
                <a:gd name="T9" fmla="*/ 62 h 456"/>
                <a:gd name="T10" fmla="*/ 228 w 272"/>
                <a:gd name="T11" fmla="*/ 50 h 456"/>
                <a:gd name="T12" fmla="*/ 224 w 272"/>
                <a:gd name="T13" fmla="*/ 30 h 456"/>
                <a:gd name="T14" fmla="*/ 212 w 272"/>
                <a:gd name="T15" fmla="*/ 14 h 456"/>
                <a:gd name="T16" fmla="*/ 194 w 272"/>
                <a:gd name="T17" fmla="*/ 2 h 456"/>
                <a:gd name="T18" fmla="*/ 182 w 272"/>
                <a:gd name="T19" fmla="*/ 0 h 456"/>
                <a:gd name="T20" fmla="*/ 162 w 272"/>
                <a:gd name="T21" fmla="*/ 2 h 456"/>
                <a:gd name="T22" fmla="*/ 142 w 272"/>
                <a:gd name="T23" fmla="*/ 10 h 456"/>
                <a:gd name="T24" fmla="*/ 128 w 272"/>
                <a:gd name="T25" fmla="*/ 26 h 456"/>
                <a:gd name="T26" fmla="*/ 122 w 272"/>
                <a:gd name="T27" fmla="*/ 46 h 456"/>
                <a:gd name="T28" fmla="*/ 122 w 272"/>
                <a:gd name="T29" fmla="*/ 56 h 456"/>
                <a:gd name="T30" fmla="*/ 126 w 272"/>
                <a:gd name="T31" fmla="*/ 76 h 456"/>
                <a:gd name="T32" fmla="*/ 138 w 272"/>
                <a:gd name="T33" fmla="*/ 92 h 456"/>
                <a:gd name="T34" fmla="*/ 156 w 272"/>
                <a:gd name="T35" fmla="*/ 104 h 456"/>
                <a:gd name="T36" fmla="*/ 166 w 272"/>
                <a:gd name="T37" fmla="*/ 106 h 456"/>
                <a:gd name="T38" fmla="*/ 206 w 272"/>
                <a:gd name="T39" fmla="*/ 150 h 456"/>
                <a:gd name="T40" fmla="*/ 138 w 272"/>
                <a:gd name="T41" fmla="*/ 114 h 456"/>
                <a:gd name="T42" fmla="*/ 128 w 272"/>
                <a:gd name="T43" fmla="*/ 110 h 456"/>
                <a:gd name="T44" fmla="*/ 116 w 272"/>
                <a:gd name="T45" fmla="*/ 108 h 456"/>
                <a:gd name="T46" fmla="*/ 98 w 272"/>
                <a:gd name="T47" fmla="*/ 112 h 456"/>
                <a:gd name="T48" fmla="*/ 84 w 272"/>
                <a:gd name="T49" fmla="*/ 122 h 456"/>
                <a:gd name="T50" fmla="*/ 74 w 272"/>
                <a:gd name="T51" fmla="*/ 136 h 456"/>
                <a:gd name="T52" fmla="*/ 70 w 272"/>
                <a:gd name="T53" fmla="*/ 154 h 456"/>
                <a:gd name="T54" fmla="*/ 68 w 272"/>
                <a:gd name="T55" fmla="*/ 298 h 456"/>
                <a:gd name="T56" fmla="*/ 72 w 272"/>
                <a:gd name="T57" fmla="*/ 314 h 456"/>
                <a:gd name="T58" fmla="*/ 72 w 272"/>
                <a:gd name="T59" fmla="*/ 316 h 456"/>
                <a:gd name="T60" fmla="*/ 72 w 272"/>
                <a:gd name="T61" fmla="*/ 316 h 456"/>
                <a:gd name="T62" fmla="*/ 0 w 272"/>
                <a:gd name="T63" fmla="*/ 408 h 456"/>
                <a:gd name="T64" fmla="*/ 148 w 272"/>
                <a:gd name="T65" fmla="*/ 456 h 456"/>
                <a:gd name="T66" fmla="*/ 154 w 272"/>
                <a:gd name="T67" fmla="*/ 454 h 456"/>
                <a:gd name="T68" fmla="*/ 164 w 272"/>
                <a:gd name="T69" fmla="*/ 450 h 456"/>
                <a:gd name="T70" fmla="*/ 170 w 272"/>
                <a:gd name="T71" fmla="*/ 446 h 456"/>
                <a:gd name="T72" fmla="*/ 174 w 272"/>
                <a:gd name="T73" fmla="*/ 436 h 456"/>
                <a:gd name="T74" fmla="*/ 176 w 272"/>
                <a:gd name="T75" fmla="*/ 424 h 456"/>
                <a:gd name="T76" fmla="*/ 160 w 272"/>
                <a:gd name="T77" fmla="*/ 306 h 456"/>
                <a:gd name="T78" fmla="*/ 162 w 272"/>
                <a:gd name="T79" fmla="*/ 178 h 456"/>
                <a:gd name="T80" fmla="*/ 208 w 272"/>
                <a:gd name="T81" fmla="*/ 202 h 456"/>
                <a:gd name="T82" fmla="*/ 218 w 272"/>
                <a:gd name="T83" fmla="*/ 206 h 456"/>
                <a:gd name="T84" fmla="*/ 226 w 272"/>
                <a:gd name="T85" fmla="*/ 204 h 456"/>
                <a:gd name="T86" fmla="*/ 234 w 272"/>
                <a:gd name="T87" fmla="*/ 200 h 456"/>
                <a:gd name="T88" fmla="*/ 272 w 272"/>
                <a:gd name="T89" fmla="*/ 102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2" h="456">
                  <a:moveTo>
                    <a:pt x="166" y="106"/>
                  </a:moveTo>
                  <a:lnTo>
                    <a:pt x="166" y="106"/>
                  </a:lnTo>
                  <a:lnTo>
                    <a:pt x="178" y="106"/>
                  </a:lnTo>
                  <a:lnTo>
                    <a:pt x="188" y="106"/>
                  </a:lnTo>
                  <a:lnTo>
                    <a:pt x="198" y="102"/>
                  </a:lnTo>
                  <a:lnTo>
                    <a:pt x="206" y="96"/>
                  </a:lnTo>
                  <a:lnTo>
                    <a:pt x="214" y="90"/>
                  </a:lnTo>
                  <a:lnTo>
                    <a:pt x="220" y="82"/>
                  </a:lnTo>
                  <a:lnTo>
                    <a:pt x="226" y="72"/>
                  </a:lnTo>
                  <a:lnTo>
                    <a:pt x="228" y="62"/>
                  </a:lnTo>
                  <a:lnTo>
                    <a:pt x="228" y="62"/>
                  </a:lnTo>
                  <a:lnTo>
                    <a:pt x="228" y="50"/>
                  </a:lnTo>
                  <a:lnTo>
                    <a:pt x="226" y="40"/>
                  </a:lnTo>
                  <a:lnTo>
                    <a:pt x="224" y="30"/>
                  </a:lnTo>
                  <a:lnTo>
                    <a:pt x="218" y="22"/>
                  </a:lnTo>
                  <a:lnTo>
                    <a:pt x="212" y="14"/>
                  </a:lnTo>
                  <a:lnTo>
                    <a:pt x="202" y="8"/>
                  </a:lnTo>
                  <a:lnTo>
                    <a:pt x="194" y="2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72" y="0"/>
                  </a:lnTo>
                  <a:lnTo>
                    <a:pt x="162" y="2"/>
                  </a:lnTo>
                  <a:lnTo>
                    <a:pt x="152" y="4"/>
                  </a:lnTo>
                  <a:lnTo>
                    <a:pt x="142" y="10"/>
                  </a:lnTo>
                  <a:lnTo>
                    <a:pt x="136" y="16"/>
                  </a:lnTo>
                  <a:lnTo>
                    <a:pt x="128" y="26"/>
                  </a:lnTo>
                  <a:lnTo>
                    <a:pt x="124" y="34"/>
                  </a:lnTo>
                  <a:lnTo>
                    <a:pt x="122" y="46"/>
                  </a:lnTo>
                  <a:lnTo>
                    <a:pt x="122" y="46"/>
                  </a:lnTo>
                  <a:lnTo>
                    <a:pt x="122" y="56"/>
                  </a:lnTo>
                  <a:lnTo>
                    <a:pt x="122" y="66"/>
                  </a:lnTo>
                  <a:lnTo>
                    <a:pt x="126" y="76"/>
                  </a:lnTo>
                  <a:lnTo>
                    <a:pt x="132" y="86"/>
                  </a:lnTo>
                  <a:lnTo>
                    <a:pt x="138" y="92"/>
                  </a:lnTo>
                  <a:lnTo>
                    <a:pt x="146" y="100"/>
                  </a:lnTo>
                  <a:lnTo>
                    <a:pt x="156" y="104"/>
                  </a:lnTo>
                  <a:lnTo>
                    <a:pt x="166" y="106"/>
                  </a:lnTo>
                  <a:lnTo>
                    <a:pt x="166" y="106"/>
                  </a:lnTo>
                  <a:close/>
                  <a:moveTo>
                    <a:pt x="240" y="88"/>
                  </a:moveTo>
                  <a:lnTo>
                    <a:pt x="206" y="150"/>
                  </a:lnTo>
                  <a:lnTo>
                    <a:pt x="138" y="114"/>
                  </a:lnTo>
                  <a:lnTo>
                    <a:pt x="138" y="114"/>
                  </a:lnTo>
                  <a:lnTo>
                    <a:pt x="138" y="114"/>
                  </a:lnTo>
                  <a:lnTo>
                    <a:pt x="128" y="110"/>
                  </a:lnTo>
                  <a:lnTo>
                    <a:pt x="116" y="108"/>
                  </a:lnTo>
                  <a:lnTo>
                    <a:pt x="116" y="108"/>
                  </a:lnTo>
                  <a:lnTo>
                    <a:pt x="108" y="110"/>
                  </a:lnTo>
                  <a:lnTo>
                    <a:pt x="98" y="112"/>
                  </a:lnTo>
                  <a:lnTo>
                    <a:pt x="90" y="116"/>
                  </a:lnTo>
                  <a:lnTo>
                    <a:pt x="84" y="122"/>
                  </a:lnTo>
                  <a:lnTo>
                    <a:pt x="78" y="128"/>
                  </a:lnTo>
                  <a:lnTo>
                    <a:pt x="74" y="136"/>
                  </a:lnTo>
                  <a:lnTo>
                    <a:pt x="72" y="144"/>
                  </a:lnTo>
                  <a:lnTo>
                    <a:pt x="70" y="154"/>
                  </a:lnTo>
                  <a:lnTo>
                    <a:pt x="68" y="298"/>
                  </a:lnTo>
                  <a:lnTo>
                    <a:pt x="68" y="298"/>
                  </a:lnTo>
                  <a:lnTo>
                    <a:pt x="70" y="306"/>
                  </a:lnTo>
                  <a:lnTo>
                    <a:pt x="72" y="314"/>
                  </a:lnTo>
                  <a:lnTo>
                    <a:pt x="72" y="314"/>
                  </a:lnTo>
                  <a:lnTo>
                    <a:pt x="72" y="316"/>
                  </a:lnTo>
                  <a:lnTo>
                    <a:pt x="72" y="316"/>
                  </a:lnTo>
                  <a:lnTo>
                    <a:pt x="72" y="316"/>
                  </a:lnTo>
                  <a:lnTo>
                    <a:pt x="102" y="400"/>
                  </a:lnTo>
                  <a:lnTo>
                    <a:pt x="0" y="408"/>
                  </a:lnTo>
                  <a:lnTo>
                    <a:pt x="0" y="450"/>
                  </a:lnTo>
                  <a:lnTo>
                    <a:pt x="148" y="456"/>
                  </a:lnTo>
                  <a:lnTo>
                    <a:pt x="148" y="456"/>
                  </a:lnTo>
                  <a:lnTo>
                    <a:pt x="154" y="454"/>
                  </a:lnTo>
                  <a:lnTo>
                    <a:pt x="160" y="452"/>
                  </a:lnTo>
                  <a:lnTo>
                    <a:pt x="164" y="450"/>
                  </a:lnTo>
                  <a:lnTo>
                    <a:pt x="170" y="446"/>
                  </a:lnTo>
                  <a:lnTo>
                    <a:pt x="170" y="446"/>
                  </a:lnTo>
                  <a:lnTo>
                    <a:pt x="172" y="440"/>
                  </a:lnTo>
                  <a:lnTo>
                    <a:pt x="174" y="436"/>
                  </a:lnTo>
                  <a:lnTo>
                    <a:pt x="176" y="430"/>
                  </a:lnTo>
                  <a:lnTo>
                    <a:pt x="176" y="424"/>
                  </a:lnTo>
                  <a:lnTo>
                    <a:pt x="160" y="306"/>
                  </a:lnTo>
                  <a:lnTo>
                    <a:pt x="160" y="306"/>
                  </a:lnTo>
                  <a:lnTo>
                    <a:pt x="160" y="300"/>
                  </a:lnTo>
                  <a:lnTo>
                    <a:pt x="162" y="178"/>
                  </a:lnTo>
                  <a:lnTo>
                    <a:pt x="208" y="202"/>
                  </a:lnTo>
                  <a:lnTo>
                    <a:pt x="208" y="202"/>
                  </a:lnTo>
                  <a:lnTo>
                    <a:pt x="212" y="204"/>
                  </a:lnTo>
                  <a:lnTo>
                    <a:pt x="218" y="206"/>
                  </a:lnTo>
                  <a:lnTo>
                    <a:pt x="218" y="206"/>
                  </a:lnTo>
                  <a:lnTo>
                    <a:pt x="226" y="204"/>
                  </a:lnTo>
                  <a:lnTo>
                    <a:pt x="226" y="204"/>
                  </a:lnTo>
                  <a:lnTo>
                    <a:pt x="234" y="200"/>
                  </a:lnTo>
                  <a:lnTo>
                    <a:pt x="238" y="192"/>
                  </a:lnTo>
                  <a:lnTo>
                    <a:pt x="272" y="102"/>
                  </a:lnTo>
                  <a:lnTo>
                    <a:pt x="240" y="8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8103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19878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29D26E51-9009-4A0D-BCF5-5896D58BB39F}"/>
              </a:ext>
            </a:extLst>
          </p:cNvPr>
          <p:cNvSpPr/>
          <p:nvPr/>
        </p:nvSpPr>
        <p:spPr>
          <a:xfrm>
            <a:off x="-2635044" y="-855407"/>
            <a:ext cx="6120000" cy="61200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C6F29EC-1AF2-4CB9-858A-021DC14FFE2A}"/>
              </a:ext>
            </a:extLst>
          </p:cNvPr>
          <p:cNvSpPr txBox="1"/>
          <p:nvPr/>
        </p:nvSpPr>
        <p:spPr>
          <a:xfrm>
            <a:off x="127821" y="1533832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 err="1">
                <a:solidFill>
                  <a:schemeClr val="bg1"/>
                </a:solidFill>
              </a:rPr>
              <a:t>What</a:t>
            </a:r>
            <a:r>
              <a:rPr lang="sv-SE" sz="4000" b="1" dirty="0">
                <a:solidFill>
                  <a:schemeClr val="bg1"/>
                </a:solidFill>
              </a:rPr>
              <a:t> </a:t>
            </a:r>
            <a:r>
              <a:rPr lang="sv-SE" sz="4000" b="1" dirty="0" err="1">
                <a:solidFill>
                  <a:schemeClr val="bg1"/>
                </a:solidFill>
              </a:rPr>
              <a:t>we</a:t>
            </a:r>
            <a:r>
              <a:rPr lang="sv-SE" sz="4000" b="1" dirty="0">
                <a:solidFill>
                  <a:schemeClr val="bg1"/>
                </a:solidFill>
              </a:rPr>
              <a:t> </a:t>
            </a:r>
            <a:r>
              <a:rPr lang="sv-SE" sz="4000" b="1" dirty="0" err="1">
                <a:solidFill>
                  <a:schemeClr val="bg1"/>
                </a:solidFill>
              </a:rPr>
              <a:t>need</a:t>
            </a:r>
            <a:r>
              <a:rPr lang="sv-SE" sz="4000" b="1" dirty="0">
                <a:solidFill>
                  <a:schemeClr val="bg1"/>
                </a:solidFill>
              </a:rPr>
              <a:t> to </a:t>
            </a:r>
            <a:r>
              <a:rPr lang="sv-SE" sz="4000" b="1" dirty="0" err="1">
                <a:solidFill>
                  <a:schemeClr val="bg1"/>
                </a:solidFill>
              </a:rPr>
              <a:t>believe</a:t>
            </a:r>
            <a:r>
              <a:rPr lang="sv-SE" sz="4000" b="1" dirty="0">
                <a:solidFill>
                  <a:schemeClr val="bg1"/>
                </a:solidFill>
              </a:rPr>
              <a:t> in!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A115D157-6CAE-46DD-A5BF-4EBECE22171E}"/>
              </a:ext>
            </a:extLst>
          </p:cNvPr>
          <p:cNvSpPr txBox="1">
            <a:spLocks/>
          </p:cNvSpPr>
          <p:nvPr/>
        </p:nvSpPr>
        <p:spPr>
          <a:xfrm>
            <a:off x="3612778" y="420436"/>
            <a:ext cx="8451402" cy="216373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prstClr val="white"/>
                </a:solidFill>
              </a:rPr>
              <a:t>Discover the most critical deal-breakers</a:t>
            </a:r>
          </a:p>
          <a:p>
            <a:pPr fontAlgn="auto">
              <a:spcAft>
                <a:spcPts val="0"/>
              </a:spcAft>
              <a:defRPr/>
            </a:pPr>
            <a:endParaRPr lang="en-US" sz="2800" b="0" dirty="0"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Most cases are at their core </a:t>
            </a:r>
            <a:r>
              <a:rPr lang="en-US" sz="2000" dirty="0">
                <a:solidFill>
                  <a:srgbClr val="E1851F"/>
                </a:solidFill>
              </a:rPr>
              <a:t>reliant on the success of a few critical factors</a:t>
            </a:r>
            <a:endParaRPr lang="en-US" sz="1600" dirty="0">
              <a:solidFill>
                <a:srgbClr val="E1851F"/>
              </a:solidFill>
            </a:endParaRP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E185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starting project: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Identify the factors – scope project around these</a:t>
            </a:r>
            <a:endParaRPr lang="en-US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E185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project: 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Steer based on factor completion – use as KPIs</a:t>
            </a: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E185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project: 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and identify new long term deal-breakers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BBCA7CE-B58B-47D2-8D7D-390A49324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05" y="5561716"/>
            <a:ext cx="5769151" cy="1143883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C9A09F07-769C-4304-B0AC-ECE42450CB80}"/>
              </a:ext>
            </a:extLst>
          </p:cNvPr>
          <p:cNvSpPr/>
          <p:nvPr/>
        </p:nvSpPr>
        <p:spPr>
          <a:xfrm>
            <a:off x="2403988" y="5685183"/>
            <a:ext cx="4847303" cy="1049914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6" name="Rektangel 115">
            <a:extLst>
              <a:ext uri="{FF2B5EF4-FFF2-40B4-BE49-F238E27FC236}">
                <a16:creationId xmlns:a16="http://schemas.microsoft.com/office/drawing/2014/main" id="{1F36D3A0-0628-439F-ACCA-33117372B4BB}"/>
              </a:ext>
            </a:extLst>
          </p:cNvPr>
          <p:cNvSpPr/>
          <p:nvPr/>
        </p:nvSpPr>
        <p:spPr>
          <a:xfrm>
            <a:off x="39331" y="5397910"/>
            <a:ext cx="1474838" cy="1381430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C5ACB81-AB93-42B5-9698-3EAE8B93B0EB}"/>
              </a:ext>
            </a:extLst>
          </p:cNvPr>
          <p:cNvSpPr txBox="1">
            <a:spLocks/>
          </p:cNvSpPr>
          <p:nvPr/>
        </p:nvSpPr>
        <p:spPr>
          <a:xfrm>
            <a:off x="3676688" y="2449622"/>
            <a:ext cx="8451402" cy="52945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marL="971550" lvl="1" indent="-514350"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prstClr val="white"/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You need to deeply </a:t>
            </a:r>
            <a:r>
              <a:rPr lang="en-US" sz="2000" dirty="0">
                <a:solidFill>
                  <a:srgbClr val="E1851F"/>
                </a:solidFill>
              </a:rPr>
              <a:t>understand the </a:t>
            </a:r>
            <a:r>
              <a:rPr lang="en-US" sz="2000" u="sng" dirty="0">
                <a:solidFill>
                  <a:srgbClr val="E1851F"/>
                </a:solidFill>
              </a:rPr>
              <a:t>what</a:t>
            </a:r>
            <a:r>
              <a:rPr lang="en-US" sz="2000" dirty="0">
                <a:solidFill>
                  <a:srgbClr val="E1851F"/>
                </a:solidFill>
              </a:rPr>
              <a:t>, not the </a:t>
            </a:r>
            <a:r>
              <a:rPr lang="en-US" sz="2000" u="sng" dirty="0">
                <a:solidFill>
                  <a:srgbClr val="E1851F"/>
                </a:solidFill>
              </a:rPr>
              <a:t>how</a:t>
            </a:r>
            <a:r>
              <a:rPr lang="en-US" sz="2000" dirty="0">
                <a:solidFill>
                  <a:srgbClr val="E1851F"/>
                </a:solidFill>
              </a:rPr>
              <a:t> at the start</a:t>
            </a: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E185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reality: 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the business case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revenue do we need to cover the costs? What amount of customers, pricing level and market share does that imply? 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endParaRPr lang="en-US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Courier New" panose="02070309020205020404" pitchFamily="49" charset="0"/>
              <a:buChar char="o"/>
              <a:defRPr/>
            </a:pPr>
            <a:r>
              <a:rPr lang="en-US" sz="1400" b="1" dirty="0">
                <a:solidFill>
                  <a:srgbClr val="E185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reality: 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sustainably competitive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target customers </a:t>
            </a:r>
            <a:r>
              <a:rPr lang="en-US" sz="14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captured? What service level and/or customer value do we need to deliver [time, cost, performance etc.]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competences and skills do we need to serve the customers?</a:t>
            </a:r>
          </a:p>
          <a:p>
            <a:pPr marL="1428750" lvl="2" indent="-514350">
              <a:buFont typeface="Courier New" panose="02070309020205020404" pitchFamily="49" charset="0"/>
              <a:buChar char="o"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technical requirements do we need to fulfill?  </a:t>
            </a:r>
          </a:p>
        </p:txBody>
      </p:sp>
    </p:spTree>
    <p:extLst>
      <p:ext uri="{BB962C8B-B14F-4D97-AF65-F5344CB8AC3E}">
        <p14:creationId xmlns:p14="http://schemas.microsoft.com/office/powerpoint/2010/main" val="241385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3E575E-FED1-4B1A-BC54-210B38DBE8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7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29D26E51-9009-4A0D-BCF5-5896D58BB39F}"/>
              </a:ext>
            </a:extLst>
          </p:cNvPr>
          <p:cNvSpPr/>
          <p:nvPr/>
        </p:nvSpPr>
        <p:spPr>
          <a:xfrm>
            <a:off x="-2635044" y="-855407"/>
            <a:ext cx="6120000" cy="61200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C6F29EC-1AF2-4CB9-858A-021DC14FFE2A}"/>
              </a:ext>
            </a:extLst>
          </p:cNvPr>
          <p:cNvSpPr txBox="1"/>
          <p:nvPr/>
        </p:nvSpPr>
        <p:spPr>
          <a:xfrm>
            <a:off x="127821" y="1533832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 err="1">
                <a:solidFill>
                  <a:schemeClr val="bg1"/>
                </a:solidFill>
              </a:rPr>
              <a:t>What</a:t>
            </a:r>
            <a:r>
              <a:rPr lang="sv-SE" sz="4000" b="1" dirty="0">
                <a:solidFill>
                  <a:schemeClr val="bg1"/>
                </a:solidFill>
              </a:rPr>
              <a:t> </a:t>
            </a:r>
            <a:r>
              <a:rPr lang="sv-SE" sz="4000" b="1" dirty="0" err="1">
                <a:solidFill>
                  <a:schemeClr val="bg1"/>
                </a:solidFill>
              </a:rPr>
              <a:t>we</a:t>
            </a:r>
            <a:r>
              <a:rPr lang="sv-SE" sz="4000" b="1" dirty="0">
                <a:solidFill>
                  <a:schemeClr val="bg1"/>
                </a:solidFill>
              </a:rPr>
              <a:t> </a:t>
            </a:r>
            <a:r>
              <a:rPr lang="sv-SE" sz="4000" b="1" dirty="0" err="1">
                <a:solidFill>
                  <a:schemeClr val="bg1"/>
                </a:solidFill>
              </a:rPr>
              <a:t>need</a:t>
            </a:r>
            <a:r>
              <a:rPr lang="sv-SE" sz="4000" b="1" dirty="0">
                <a:solidFill>
                  <a:schemeClr val="bg1"/>
                </a:solidFill>
              </a:rPr>
              <a:t> to </a:t>
            </a:r>
            <a:r>
              <a:rPr lang="sv-SE" sz="4000" b="1" dirty="0" err="1">
                <a:solidFill>
                  <a:schemeClr val="bg1"/>
                </a:solidFill>
              </a:rPr>
              <a:t>believe</a:t>
            </a:r>
            <a:r>
              <a:rPr lang="sv-SE" sz="4000" b="1" dirty="0">
                <a:solidFill>
                  <a:schemeClr val="bg1"/>
                </a:solidFill>
              </a:rPr>
              <a:t> in!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A115D157-6CAE-46DD-A5BF-4EBECE22171E}"/>
              </a:ext>
            </a:extLst>
          </p:cNvPr>
          <p:cNvSpPr txBox="1">
            <a:spLocks/>
          </p:cNvSpPr>
          <p:nvPr/>
        </p:nvSpPr>
        <p:spPr>
          <a:xfrm>
            <a:off x="3716594" y="486117"/>
            <a:ext cx="7993625" cy="790234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rgbClr val="E1851F"/>
                </a:solidFill>
              </a:rPr>
              <a:t>Examples: </a:t>
            </a:r>
            <a:r>
              <a:rPr lang="en-US" sz="2800" b="0" dirty="0">
                <a:solidFill>
                  <a:schemeClr val="bg1"/>
                </a:solidFill>
              </a:rPr>
              <a:t>For a geothermal energy test site we need to believe that…</a:t>
            </a:r>
          </a:p>
          <a:p>
            <a:pPr fontAlgn="auto">
              <a:spcAft>
                <a:spcPts val="0"/>
              </a:spcAft>
              <a:defRPr/>
            </a:pPr>
            <a:endParaRPr lang="en-US" sz="2800" b="0" dirty="0">
              <a:solidFill>
                <a:schemeClr val="bg1"/>
              </a:solidFill>
            </a:endParaRPr>
          </a:p>
          <a:p>
            <a:pPr>
              <a:defRPr/>
            </a:pPr>
            <a:endParaRPr lang="en-US" sz="2000" b="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BBCA7CE-B58B-47D2-8D7D-390A49324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05" y="5561716"/>
            <a:ext cx="5769151" cy="1143883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C9A09F07-769C-4304-B0AC-ECE42450CB80}"/>
              </a:ext>
            </a:extLst>
          </p:cNvPr>
          <p:cNvSpPr/>
          <p:nvPr/>
        </p:nvSpPr>
        <p:spPr>
          <a:xfrm>
            <a:off x="2403988" y="5685183"/>
            <a:ext cx="4847303" cy="1049914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6" name="Rektangel 115">
            <a:extLst>
              <a:ext uri="{FF2B5EF4-FFF2-40B4-BE49-F238E27FC236}">
                <a16:creationId xmlns:a16="http://schemas.microsoft.com/office/drawing/2014/main" id="{1F36D3A0-0628-439F-ACCA-33117372B4BB}"/>
              </a:ext>
            </a:extLst>
          </p:cNvPr>
          <p:cNvSpPr/>
          <p:nvPr/>
        </p:nvSpPr>
        <p:spPr>
          <a:xfrm>
            <a:off x="39331" y="5397910"/>
            <a:ext cx="1474838" cy="1381430"/>
          </a:xfrm>
          <a:prstGeom prst="rect">
            <a:avLst/>
          </a:prstGeom>
          <a:solidFill>
            <a:srgbClr val="16274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10D2C3-9A9C-45CE-A5A3-E6D9F346E6F8}"/>
              </a:ext>
            </a:extLst>
          </p:cNvPr>
          <p:cNvSpPr txBox="1">
            <a:spLocks/>
          </p:cNvSpPr>
          <p:nvPr/>
        </p:nvSpPr>
        <p:spPr>
          <a:xfrm>
            <a:off x="3691888" y="4612083"/>
            <a:ext cx="4001729" cy="998791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000" b="0" dirty="0">
                <a:solidFill>
                  <a:schemeClr val="bg1"/>
                </a:solidFill>
              </a:rPr>
              <a:t>… We can cut 20% of customers current testing costs?</a:t>
            </a:r>
            <a:r>
              <a:rPr lang="en-US" sz="1600" b="0" dirty="0">
                <a:solidFill>
                  <a:srgbClr val="E1851F"/>
                </a:solidFill>
              </a:rPr>
              <a:t>  </a:t>
            </a:r>
            <a:r>
              <a:rPr lang="en-US" sz="2000" b="0" dirty="0">
                <a:solidFill>
                  <a:srgbClr val="E1851F"/>
                </a:solidFill>
              </a:rPr>
              <a:t>Is it reasonable?</a:t>
            </a:r>
          </a:p>
          <a:p>
            <a:pPr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4C510E4-02A4-4C95-893B-FDA386B50667}"/>
              </a:ext>
            </a:extLst>
          </p:cNvPr>
          <p:cNvSpPr txBox="1">
            <a:spLocks/>
          </p:cNvSpPr>
          <p:nvPr/>
        </p:nvSpPr>
        <p:spPr>
          <a:xfrm>
            <a:off x="3716594" y="1428750"/>
            <a:ext cx="7993625" cy="8554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000" b="0" dirty="0">
                <a:solidFill>
                  <a:prstClr val="white"/>
                </a:solidFill>
              </a:rPr>
              <a:t>… 60% of our revenue comes from external test needs in Segment A, implying a Nordic market share of 50% </a:t>
            </a:r>
            <a:r>
              <a:rPr lang="en-US" sz="2000" b="0" dirty="0">
                <a:solidFill>
                  <a:srgbClr val="E1851F"/>
                </a:solidFill>
              </a:rPr>
              <a:t>- Can we really achieve that?</a:t>
            </a:r>
          </a:p>
          <a:p>
            <a:pPr>
              <a:defRPr/>
            </a:pPr>
            <a:endParaRPr lang="en-US" sz="2000" b="0" dirty="0">
              <a:solidFill>
                <a:srgbClr val="E1851F"/>
              </a:solidFill>
            </a:endParaRPr>
          </a:p>
          <a:p>
            <a:pPr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CE3F6C8-F575-4437-A0A9-8F7E0984DE58}"/>
              </a:ext>
            </a:extLst>
          </p:cNvPr>
          <p:cNvSpPr txBox="1">
            <a:spLocks/>
          </p:cNvSpPr>
          <p:nvPr/>
        </p:nvSpPr>
        <p:spPr>
          <a:xfrm>
            <a:off x="3716594" y="2235829"/>
            <a:ext cx="7993625" cy="8554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000" b="0" dirty="0">
                <a:solidFill>
                  <a:schemeClr val="bg1"/>
                </a:solidFill>
              </a:rPr>
              <a:t>… Our testbed can facilitate 3 simultaneous tests at the same site –</a:t>
            </a:r>
            <a:r>
              <a:rPr lang="en-US" sz="2000" b="0" dirty="0">
                <a:solidFill>
                  <a:srgbClr val="E1851F"/>
                </a:solidFill>
              </a:rPr>
              <a:t> can it be done?</a:t>
            </a:r>
            <a:endParaRPr lang="en-US" sz="2000" b="0" dirty="0">
              <a:solidFill>
                <a:schemeClr val="bg1"/>
              </a:solidFill>
            </a:endParaRPr>
          </a:p>
          <a:p>
            <a:pPr>
              <a:defRPr/>
            </a:pPr>
            <a:endParaRPr lang="en-US" sz="2000" b="0" dirty="0">
              <a:solidFill>
                <a:schemeClr val="bg1"/>
              </a:solidFill>
            </a:endParaRPr>
          </a:p>
          <a:p>
            <a:pPr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553AEF-2054-4A9D-B37E-0079FACF5B3D}"/>
              </a:ext>
            </a:extLst>
          </p:cNvPr>
          <p:cNvSpPr txBox="1">
            <a:spLocks/>
          </p:cNvSpPr>
          <p:nvPr/>
        </p:nvSpPr>
        <p:spPr>
          <a:xfrm>
            <a:off x="3716595" y="3111736"/>
            <a:ext cx="3865412" cy="1307045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100">
                <a:solidFill>
                  <a:srgbClr val="142C4E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000" b="0" dirty="0">
                <a:solidFill>
                  <a:schemeClr val="bg1"/>
                </a:solidFill>
              </a:rPr>
              <a:t>… External research projects are willing to, on average, spend up to 15% of their funding on testbed-costs – </a:t>
            </a:r>
            <a:r>
              <a:rPr lang="en-US" sz="2000" b="0" dirty="0">
                <a:solidFill>
                  <a:srgbClr val="E1851F"/>
                </a:solidFill>
              </a:rPr>
              <a:t>Is it reasonable?</a:t>
            </a:r>
          </a:p>
          <a:p>
            <a:pPr>
              <a:defRPr/>
            </a:pPr>
            <a:endParaRPr lang="en-US" sz="2000" b="0" dirty="0">
              <a:solidFill>
                <a:schemeClr val="bg1"/>
              </a:solidFill>
            </a:endParaRPr>
          </a:p>
          <a:p>
            <a:pPr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15FF24-C0DF-4CB6-AFA6-DDE7FEEAC5C4}"/>
              </a:ext>
            </a:extLst>
          </p:cNvPr>
          <p:cNvSpPr txBox="1"/>
          <p:nvPr/>
        </p:nvSpPr>
        <p:spPr>
          <a:xfrm>
            <a:off x="10776858" y="116784"/>
            <a:ext cx="130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[Sanitized]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93C5C-6B04-4483-80D6-C89B4BF07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007" y="3158436"/>
            <a:ext cx="3865412" cy="2899059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89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CCfrJAijUuDqCMxgpems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25883</TotalTime>
  <Words>1445</Words>
  <Application>Microsoft Office PowerPoint</Application>
  <PresentationFormat>Bredbild</PresentationFormat>
  <Paragraphs>280</Paragraphs>
  <Slides>27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27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Courier New</vt:lpstr>
      <vt:lpstr>Wingdings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You will all be divided into four groups</vt:lpstr>
      <vt:lpstr>We have three sessions, a coffee break and short presentations in the end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Olofsson</dc:creator>
  <cp:lastModifiedBy>Lisa Ek</cp:lastModifiedBy>
  <cp:revision>182</cp:revision>
  <cp:lastPrinted>2019-09-04T05:23:13Z</cp:lastPrinted>
  <dcterms:created xsi:type="dcterms:W3CDTF">2018-03-07T09:56:19Z</dcterms:created>
  <dcterms:modified xsi:type="dcterms:W3CDTF">2019-09-10T13:29:04Z</dcterms:modified>
</cp:coreProperties>
</file>