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1" r:id="rId1"/>
  </p:sldMasterIdLst>
  <p:notesMasterIdLst>
    <p:notesMasterId r:id="rId17"/>
  </p:notesMasterIdLst>
  <p:handoutMasterIdLst>
    <p:handoutMasterId r:id="rId18"/>
  </p:handoutMasterIdLst>
  <p:sldIdLst>
    <p:sldId id="2667" r:id="rId2"/>
    <p:sldId id="2861" r:id="rId3"/>
    <p:sldId id="3064" r:id="rId4"/>
    <p:sldId id="3084" r:id="rId5"/>
    <p:sldId id="3071" r:id="rId6"/>
    <p:sldId id="3083" r:id="rId7"/>
    <p:sldId id="3085" r:id="rId8"/>
    <p:sldId id="3079" r:id="rId9"/>
    <p:sldId id="3075" r:id="rId10"/>
    <p:sldId id="3076" r:id="rId11"/>
    <p:sldId id="3069" r:id="rId12"/>
    <p:sldId id="3080" r:id="rId13"/>
    <p:sldId id="3081" r:id="rId14"/>
    <p:sldId id="3082" r:id="rId15"/>
    <p:sldId id="3052" r:id="rId16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2" orient="horz" pos="4320" userDrawn="1">
          <p15:clr>
            <a:srgbClr val="A4A3A4"/>
          </p15:clr>
        </p15:guide>
        <p15:guide id="35" pos="14230" userDrawn="1">
          <p15:clr>
            <a:srgbClr val="A4A3A4"/>
          </p15:clr>
        </p15:guide>
        <p15:guide id="49" pos="1126" userDrawn="1">
          <p15:clr>
            <a:srgbClr val="A4A3A4"/>
          </p15:clr>
        </p15:guide>
        <p15:guide id="52" pos="76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B8"/>
    <a:srgbClr val="FFF781"/>
    <a:srgbClr val="5A5A66"/>
    <a:srgbClr val="626162"/>
    <a:srgbClr val="000000"/>
    <a:srgbClr val="C4D4E2"/>
    <a:srgbClr val="CFCFCF"/>
    <a:srgbClr val="373737"/>
    <a:srgbClr val="625556"/>
    <a:srgbClr val="E56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69" autoAdjust="0"/>
    <p:restoredTop sz="96138" autoAdjust="0"/>
  </p:normalViewPr>
  <p:slideViewPr>
    <p:cSldViewPr snapToGrid="0" snapToObjects="1">
      <p:cViewPr varScale="1">
        <p:scale>
          <a:sx n="63" d="100"/>
          <a:sy n="63" d="100"/>
        </p:scale>
        <p:origin x="1040" y="192"/>
      </p:cViewPr>
      <p:guideLst>
        <p:guide orient="horz" pos="4320"/>
        <p:guide pos="14230"/>
        <p:guide pos="1126"/>
        <p:guide pos="7678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35E4D0-6EB5-4916-8AAB-3A9AEB2939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07D65-F17B-4EA2-B9BC-0531710125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4FBEE-643F-4718-BCF4-326A5B6C62B6}" type="datetimeFigureOut">
              <a:rPr lang="en-SE" smtClean="0"/>
              <a:t>9/4/19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E191F-FB61-40F0-9A54-12F9FE1427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E3F60-E7CB-4912-827B-348CFDAF75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0C43C-55CC-425B-BD59-14E585B816B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78057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Montserrat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6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64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4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dirty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</a:defRPr>
            </a:lvl9pPr>
          </a:lstStyle>
          <a:p>
            <a:pPr defTabSz="1827213" fontAlgn="base">
              <a:spcBef>
                <a:spcPct val="0"/>
              </a:spcBef>
              <a:spcAft>
                <a:spcPct val="0"/>
              </a:spcAft>
            </a:pPr>
            <a:fld id="{C29D3D8C-4790-264D-B6FD-6CEDB6AA5F6F}" type="slidenum">
              <a:rPr lang="en-US" altLang="x-none" sz="1200">
                <a:latin typeface="Montserrat Light" charset="0"/>
              </a:rPr>
              <a:pPr defTabSz="18272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x-none" sz="1200" dirty="0"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86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1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0125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705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2868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4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ceholder-mi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040127" y="6905371"/>
            <a:ext cx="4345051" cy="42976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150724" y="6905371"/>
            <a:ext cx="4345051" cy="42976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8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1874826" cy="137464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502824" y="15240"/>
            <a:ext cx="11874826" cy="137007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75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937875" cy="1371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37874" y="0"/>
            <a:ext cx="13439776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2500606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11158312" y="-1"/>
            <a:ext cx="13219338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0606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65546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9850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785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8868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87534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673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62268C6C-CAA0-4DFB-A9FC-541863F6F7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992" y="371505"/>
            <a:ext cx="2444043" cy="10178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101520-8917-4F3A-889F-22719FE4095B}"/>
              </a:ext>
            </a:extLst>
          </p:cNvPr>
          <p:cNvSpPr txBox="1"/>
          <p:nvPr userDrawn="1"/>
        </p:nvSpPr>
        <p:spPr>
          <a:xfrm>
            <a:off x="21110742" y="560128"/>
            <a:ext cx="239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spc="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RIT 2021</a:t>
            </a:r>
          </a:p>
        </p:txBody>
      </p:sp>
    </p:spTree>
    <p:extLst>
      <p:ext uri="{BB962C8B-B14F-4D97-AF65-F5344CB8AC3E}">
        <p14:creationId xmlns:p14="http://schemas.microsoft.com/office/powerpoint/2010/main" val="333984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40" r:id="rId12"/>
    <p:sldLayoutId id="2147483967" r:id="rId13"/>
    <p:sldLayoutId id="2147483953" r:id="rId14"/>
    <p:sldLayoutId id="2147484073" r:id="rId15"/>
    <p:sldLayoutId id="2147484081" r:id="rId16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3">
            <a:extLst>
              <a:ext uri="{FF2B5EF4-FFF2-40B4-BE49-F238E27FC236}">
                <a16:creationId xmlns:a16="http://schemas.microsoft.com/office/drawing/2014/main" id="{44EBE91F-9BB8-4A03-A78A-51D457BB7D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495" y="-71436"/>
            <a:ext cx="33106144" cy="13787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05635" y="3237363"/>
            <a:ext cx="21600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spc="600" dirty="0">
                <a:solidFill>
                  <a:schemeClr val="bg1"/>
                </a:solidFill>
                <a:latin typeface="Arial Black" panose="020B0A04020102020204" pitchFamily="34" charset="0"/>
                <a:ea typeface="Montserrat" charset="0"/>
                <a:cs typeface="Arial" panose="020B0604020202020204" pitchFamily="34" charset="0"/>
              </a:rPr>
              <a:t>Testbeds for Space</a:t>
            </a:r>
            <a:endParaRPr lang="en-US" sz="10000" b="1" spc="600" dirty="0">
              <a:solidFill>
                <a:schemeClr val="bg1"/>
              </a:solidFill>
              <a:latin typeface="Arial Black" panose="020B0A040201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89095" y="5803974"/>
            <a:ext cx="14756875" cy="584775"/>
            <a:chOff x="7829906" y="7863845"/>
            <a:chExt cx="11954742" cy="290966"/>
          </a:xfrm>
        </p:grpSpPr>
        <p:sp>
          <p:nvSpPr>
            <p:cNvPr id="11" name="TextBox 10"/>
            <p:cNvSpPr txBox="1"/>
            <p:nvPr/>
          </p:nvSpPr>
          <p:spPr>
            <a:xfrm>
              <a:off x="7829906" y="7863845"/>
              <a:ext cx="1583270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SPACE</a:t>
              </a:r>
              <a:endPara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17316" y="7863845"/>
              <a:ext cx="2810461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INNOVATION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00232" y="7863845"/>
              <a:ext cx="2037785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GROWTH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98894" y="7863845"/>
              <a:ext cx="3285754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COOPERATION</a:t>
              </a:r>
              <a:endPara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736931-C4C6-43A9-84EE-3CEB22812F18}"/>
              </a:ext>
            </a:extLst>
          </p:cNvPr>
          <p:cNvSpPr txBox="1"/>
          <p:nvPr/>
        </p:nvSpPr>
        <p:spPr>
          <a:xfrm>
            <a:off x="6566283" y="6812991"/>
            <a:ext cx="12467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15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Olle Norberg</a:t>
            </a:r>
          </a:p>
        </p:txBody>
      </p:sp>
    </p:spTree>
    <p:extLst>
      <p:ext uri="{BB962C8B-B14F-4D97-AF65-F5344CB8AC3E}">
        <p14:creationId xmlns:p14="http://schemas.microsoft.com/office/powerpoint/2010/main" val="4926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25FFB-BBD3-714D-9732-559F48F6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AB027-1986-2243-BE51-8C129BE5C9B3}"/>
              </a:ext>
            </a:extLst>
          </p:cNvPr>
          <p:cNvSpPr txBox="1"/>
          <p:nvPr/>
        </p:nvSpPr>
        <p:spPr>
          <a:xfrm>
            <a:off x="865563" y="2881273"/>
            <a:ext cx="23834727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… is to strengthen the </a:t>
            </a:r>
            <a:r>
              <a:rPr lang="en-GB" sz="4000" b="1" dirty="0"/>
              <a:t>Testbeds for Space </a:t>
            </a:r>
            <a:r>
              <a:rPr lang="en-GB" sz="4000" dirty="0"/>
              <a:t>in Northern Sweden:</a:t>
            </a:r>
          </a:p>
          <a:p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Existing and future facilities and competencies at </a:t>
            </a:r>
            <a:r>
              <a:rPr lang="en-GB" sz="4000" b="1" dirty="0" err="1"/>
              <a:t>Esrange</a:t>
            </a:r>
            <a:r>
              <a:rPr lang="en-GB" sz="4000" b="1" dirty="0"/>
              <a:t> Space </a:t>
            </a:r>
            <a:r>
              <a:rPr lang="en-GB" sz="4000" b="1" dirty="0" err="1"/>
              <a:t>Center</a:t>
            </a:r>
            <a:r>
              <a:rPr lang="en-GB" sz="4000" b="1" dirty="0"/>
              <a:t>, IRF, EISCAT, and LTU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Long term testing experience in Sweden at </a:t>
            </a:r>
            <a:r>
              <a:rPr lang="en-GB" sz="4000" b="1" dirty="0"/>
              <a:t>IRF, OHB, RUAG, GKN, SSC, others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New Space experience of Swedish companies such as </a:t>
            </a:r>
            <a:r>
              <a:rPr lang="en-GB" sz="4000" b="1" dirty="0" err="1"/>
              <a:t>GomSpace</a:t>
            </a:r>
            <a:r>
              <a:rPr lang="en-GB" sz="4000" b="1" dirty="0"/>
              <a:t>, ÅAC </a:t>
            </a:r>
            <a:r>
              <a:rPr lang="en-GB" sz="4000" b="1" dirty="0" err="1"/>
              <a:t>Microtec</a:t>
            </a:r>
            <a:r>
              <a:rPr lang="en-GB" sz="4000" b="1" dirty="0"/>
              <a:t>/Clyde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Incubation services, </a:t>
            </a:r>
            <a:r>
              <a:rPr lang="en-GB" sz="4000" b="1" dirty="0"/>
              <a:t>ESA-BIC Sweden </a:t>
            </a:r>
            <a:r>
              <a:rPr lang="en-GB" sz="4000" dirty="0"/>
              <a:t>managed by </a:t>
            </a:r>
            <a:r>
              <a:rPr lang="en-GB" sz="4000" b="1" dirty="0"/>
              <a:t>ABI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And of course </a:t>
            </a:r>
            <a:r>
              <a:rPr lang="en-GB" sz="4000" b="1" dirty="0"/>
              <a:t>including</a:t>
            </a:r>
            <a:r>
              <a:rPr lang="en-GB" sz="4000" dirty="0"/>
              <a:t> everyone wanting to join in!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Workshop tomorrow at Camp </a:t>
            </a:r>
            <a:r>
              <a:rPr lang="en-GB" sz="4000" b="1" dirty="0" err="1"/>
              <a:t>Ripan</a:t>
            </a:r>
            <a:r>
              <a:rPr lang="en-GB" sz="4000" b="1" dirty="0"/>
              <a:t> with four groups /topics:</a:t>
            </a:r>
          </a:p>
          <a:p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FE85D-834E-6144-88AA-4C384D48E593}"/>
              </a:ext>
            </a:extLst>
          </p:cNvPr>
          <p:cNvSpPr txBox="1"/>
          <p:nvPr/>
        </p:nvSpPr>
        <p:spPr>
          <a:xfrm>
            <a:off x="9042400" y="142240"/>
            <a:ext cx="73180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500" dirty="0"/>
              <a:t>Our goal…</a:t>
            </a:r>
            <a:endParaRPr lang="sv-SE" sz="11500" dirty="0"/>
          </a:p>
        </p:txBody>
      </p:sp>
    </p:spTree>
    <p:extLst>
      <p:ext uri="{BB962C8B-B14F-4D97-AF65-F5344CB8AC3E}">
        <p14:creationId xmlns:p14="http://schemas.microsoft.com/office/powerpoint/2010/main" val="54788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48D9B-F3C3-CF44-BC7F-BDBC60F3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0AF19-F004-4C4D-BCA2-D6564051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480" y="3259270"/>
            <a:ext cx="16967200" cy="9300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87CBE5-09E7-6E4D-BD26-68D13D57F3BF}"/>
              </a:ext>
            </a:extLst>
          </p:cNvPr>
          <p:cNvSpPr txBox="1"/>
          <p:nvPr/>
        </p:nvSpPr>
        <p:spPr>
          <a:xfrm>
            <a:off x="2824480" y="697905"/>
            <a:ext cx="19619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/>
              <a:t>Topic</a:t>
            </a:r>
            <a:r>
              <a:rPr lang="sv-SE" sz="4400" b="1" dirty="0"/>
              <a:t> 1: </a:t>
            </a:r>
            <a:r>
              <a:rPr lang="sv-SE" sz="4400" dirty="0" err="1"/>
              <a:t>Testbeds</a:t>
            </a:r>
            <a:r>
              <a:rPr lang="sv-SE" sz="4400" dirty="0"/>
              <a:t> at Space Campus in Kiruna and LTU in Luleå </a:t>
            </a:r>
          </a:p>
          <a:p>
            <a:endParaRPr lang="sv-SE" sz="4400" dirty="0"/>
          </a:p>
          <a:p>
            <a:r>
              <a:rPr lang="sv-SE" sz="4400" dirty="0"/>
              <a:t>Resources in </a:t>
            </a:r>
            <a:r>
              <a:rPr lang="sv-SE" sz="4400" dirty="0" err="1"/>
              <a:t>Northern</a:t>
            </a:r>
            <a:r>
              <a:rPr lang="sv-SE" sz="4400" dirty="0"/>
              <a:t> Sweden for tests </a:t>
            </a:r>
            <a:r>
              <a:rPr lang="sv-SE" sz="4400" dirty="0" err="1"/>
              <a:t>of</a:t>
            </a:r>
            <a:r>
              <a:rPr lang="sv-SE" sz="4400" dirty="0"/>
              <a:t> space hardware and software</a:t>
            </a:r>
          </a:p>
        </p:txBody>
      </p:sp>
    </p:spTree>
    <p:extLst>
      <p:ext uri="{BB962C8B-B14F-4D97-AF65-F5344CB8AC3E}">
        <p14:creationId xmlns:p14="http://schemas.microsoft.com/office/powerpoint/2010/main" val="138130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48D9B-F3C3-CF44-BC7F-BDBC60F3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7CBE5-09E7-6E4D-BD26-68D13D57F3BF}"/>
              </a:ext>
            </a:extLst>
          </p:cNvPr>
          <p:cNvSpPr txBox="1"/>
          <p:nvPr/>
        </p:nvSpPr>
        <p:spPr>
          <a:xfrm>
            <a:off x="1591137" y="718225"/>
            <a:ext cx="19619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/>
              <a:t>Topic</a:t>
            </a:r>
            <a:r>
              <a:rPr lang="sv-SE" sz="4400" b="1" dirty="0"/>
              <a:t> 2: </a:t>
            </a:r>
            <a:r>
              <a:rPr lang="sv-SE" sz="4400" dirty="0" err="1"/>
              <a:t>Testbed</a:t>
            </a:r>
            <a:r>
              <a:rPr lang="sv-SE" sz="4400" dirty="0"/>
              <a:t> Esrange </a:t>
            </a:r>
          </a:p>
          <a:p>
            <a:endParaRPr lang="sv-SE" sz="4400" dirty="0"/>
          </a:p>
          <a:p>
            <a:r>
              <a:rPr lang="sv-SE" sz="4400" dirty="0"/>
              <a:t>Resources at Esrange Space Center for tests </a:t>
            </a:r>
            <a:r>
              <a:rPr lang="sv-SE" sz="4400" dirty="0" err="1"/>
              <a:t>of</a:t>
            </a:r>
            <a:r>
              <a:rPr lang="sv-SE" sz="4400" dirty="0"/>
              <a:t> </a:t>
            </a:r>
            <a:r>
              <a:rPr lang="sv-SE" sz="4400" dirty="0" err="1"/>
              <a:t>rockets</a:t>
            </a:r>
            <a:r>
              <a:rPr lang="sv-SE" sz="4400" dirty="0"/>
              <a:t>, </a:t>
            </a:r>
            <a:r>
              <a:rPr lang="sv-SE" sz="4400" dirty="0" err="1"/>
              <a:t>stages</a:t>
            </a:r>
            <a:r>
              <a:rPr lang="sv-SE" sz="4400" dirty="0"/>
              <a:t>, motors, </a:t>
            </a:r>
            <a:r>
              <a:rPr lang="sv-SE" sz="4400" dirty="0" err="1"/>
              <a:t>reusability</a:t>
            </a:r>
            <a:r>
              <a:rPr lang="sv-SE" sz="4400" dirty="0"/>
              <a:t>, </a:t>
            </a:r>
            <a:r>
              <a:rPr lang="sv-SE" sz="4400" dirty="0" err="1"/>
              <a:t>planetary</a:t>
            </a:r>
            <a:r>
              <a:rPr lang="sv-SE" sz="4400" dirty="0"/>
              <a:t>/</a:t>
            </a:r>
            <a:r>
              <a:rPr lang="sv-SE" sz="4400" dirty="0" err="1"/>
              <a:t>moon</a:t>
            </a:r>
            <a:r>
              <a:rPr lang="sv-SE" sz="4400" dirty="0"/>
              <a:t> </a:t>
            </a:r>
            <a:r>
              <a:rPr lang="sv-SE" sz="4400" dirty="0" err="1"/>
              <a:t>landers</a:t>
            </a:r>
            <a:r>
              <a:rPr lang="sv-SE" sz="4400" dirty="0"/>
              <a:t>, etc.</a:t>
            </a:r>
          </a:p>
        </p:txBody>
      </p:sp>
      <p:pic>
        <p:nvPicPr>
          <p:cNvPr id="5" name="Taurus-Masten-Grasshopper">
            <a:hlinkClick r:id="" action="ppaction://media"/>
            <a:extLst>
              <a:ext uri="{FF2B5EF4-FFF2-40B4-BE49-F238E27FC236}">
                <a16:creationId xmlns:a16="http://schemas.microsoft.com/office/drawing/2014/main" id="{AEF6E956-E61E-C746-86D3-73DD9A1267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2396" y="4088135"/>
            <a:ext cx="15332564" cy="86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48D9B-F3C3-CF44-BC7F-BDBC60F3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7CBE5-09E7-6E4D-BD26-68D13D57F3BF}"/>
              </a:ext>
            </a:extLst>
          </p:cNvPr>
          <p:cNvSpPr txBox="1"/>
          <p:nvPr/>
        </p:nvSpPr>
        <p:spPr>
          <a:xfrm>
            <a:off x="1469216" y="868105"/>
            <a:ext cx="219800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/>
              <a:t>Topic</a:t>
            </a:r>
            <a:r>
              <a:rPr lang="sv-SE" sz="4000" b="1" dirty="0"/>
              <a:t> 3: </a:t>
            </a:r>
            <a:r>
              <a:rPr lang="sv-SE" sz="4000" dirty="0"/>
              <a:t>Space Data Lab</a:t>
            </a:r>
          </a:p>
          <a:p>
            <a:endParaRPr lang="sv-SE" sz="4000" dirty="0"/>
          </a:p>
          <a:p>
            <a:r>
              <a:rPr lang="sv-SE" sz="4000" dirty="0"/>
              <a:t>Resources in Sweden to </a:t>
            </a:r>
            <a:r>
              <a:rPr lang="sv-SE" sz="4000" dirty="0" err="1"/>
              <a:t>use</a:t>
            </a:r>
            <a:r>
              <a:rPr lang="sv-SE" sz="4000" dirty="0"/>
              <a:t> space data and </a:t>
            </a:r>
            <a:r>
              <a:rPr lang="sv-SE" sz="4000" dirty="0" err="1"/>
              <a:t>develop</a:t>
            </a:r>
            <a:r>
              <a:rPr lang="sv-SE" sz="4000" dirty="0"/>
              <a:t> AI solutions for the </a:t>
            </a:r>
            <a:r>
              <a:rPr lang="sv-SE" sz="4000" dirty="0" err="1"/>
              <a:t>good</a:t>
            </a:r>
            <a:r>
              <a:rPr lang="sv-SE" sz="4000" dirty="0"/>
              <a:t> </a:t>
            </a:r>
            <a:r>
              <a:rPr lang="sv-SE" sz="4000" dirty="0" err="1"/>
              <a:t>of</a:t>
            </a:r>
            <a:r>
              <a:rPr lang="sv-SE" sz="4000" dirty="0"/>
              <a:t> the planet</a:t>
            </a:r>
          </a:p>
          <a:p>
            <a:endParaRPr lang="sv-SE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5516F-5914-C847-84F4-A1C3E1C5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244" y="3422650"/>
            <a:ext cx="17313275" cy="97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6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48D9B-F3C3-CF44-BC7F-BDBC60F3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7CBE5-09E7-6E4D-BD26-68D13D57F3BF}"/>
              </a:ext>
            </a:extLst>
          </p:cNvPr>
          <p:cNvSpPr txBox="1"/>
          <p:nvPr/>
        </p:nvSpPr>
        <p:spPr>
          <a:xfrm>
            <a:off x="7678130" y="1730946"/>
            <a:ext cx="8731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 err="1"/>
              <a:t>Topic</a:t>
            </a:r>
            <a:r>
              <a:rPr lang="sv-SE" sz="4400" b="1" dirty="0"/>
              <a:t> 4: </a:t>
            </a:r>
            <a:r>
              <a:rPr lang="sv-SE" sz="4400" dirty="0"/>
              <a:t>Students and Innovation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5F963-FB84-E943-80DF-305C1FC3A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681" y="4173994"/>
            <a:ext cx="9733283" cy="6520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2E63C2-526B-974E-8774-24E1B60F3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5966" y="1730946"/>
            <a:ext cx="8825865" cy="5877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0B25AC-ACFF-C54E-A376-9933591EE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7785" y="2485390"/>
            <a:ext cx="8815808" cy="4948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1DF50-0E22-9E49-81C8-98EC52BBA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0593" y="9664836"/>
            <a:ext cx="7890492" cy="4561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B2FD16-D1A9-EF4E-830A-BA95ED477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7785" y="8214254"/>
            <a:ext cx="8988448" cy="60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8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3">
            <a:extLst>
              <a:ext uri="{FF2B5EF4-FFF2-40B4-BE49-F238E27FC236}">
                <a16:creationId xmlns:a16="http://schemas.microsoft.com/office/drawing/2014/main" id="{44EBE91F-9BB8-4A03-A78A-51D457BB7D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495" y="-71436"/>
            <a:ext cx="33106144" cy="13787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70013" y="3913577"/>
            <a:ext cx="151898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spc="600" dirty="0">
                <a:solidFill>
                  <a:schemeClr val="bg1"/>
                </a:solidFill>
                <a:latin typeface="Arial Black" panose="020B0A04020102020204" pitchFamily="34" charset="0"/>
                <a:ea typeface="Montserrat" charset="0"/>
                <a:cs typeface="Arial" panose="020B0604020202020204" pitchFamily="34" charset="0"/>
              </a:rPr>
              <a:t>THANK YOU</a:t>
            </a:r>
            <a:endParaRPr lang="en-US" sz="10000" b="1" spc="600" dirty="0">
              <a:solidFill>
                <a:schemeClr val="bg1"/>
              </a:solidFill>
              <a:latin typeface="Arial Black" panose="020B0A04020102020204" pitchFamily="34" charset="0"/>
              <a:ea typeface="Montserrat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89095" y="5803974"/>
            <a:ext cx="14756875" cy="584775"/>
            <a:chOff x="7829906" y="7863845"/>
            <a:chExt cx="11954742" cy="290966"/>
          </a:xfrm>
        </p:grpSpPr>
        <p:sp>
          <p:nvSpPr>
            <p:cNvPr id="11" name="TextBox 10"/>
            <p:cNvSpPr txBox="1"/>
            <p:nvPr/>
          </p:nvSpPr>
          <p:spPr>
            <a:xfrm>
              <a:off x="7829906" y="7863845"/>
              <a:ext cx="1583270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SPACE</a:t>
              </a:r>
              <a:endPara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17316" y="7863845"/>
              <a:ext cx="2810461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INNOVATION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000232" y="7863845"/>
              <a:ext cx="2037785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GROWTH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98894" y="7863845"/>
              <a:ext cx="3285754" cy="290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spc="6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COOPERATION</a:t>
              </a:r>
              <a:endParaRPr lang="en-US" sz="2400" b="1" spc="600" dirty="0">
                <a:solidFill>
                  <a:schemeClr val="bg1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93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02492" y="2868211"/>
            <a:ext cx="12498466" cy="7830117"/>
            <a:chOff x="6002492" y="2676262"/>
            <a:chExt cx="12498466" cy="7830117"/>
          </a:xfrm>
        </p:grpSpPr>
        <p:sp>
          <p:nvSpPr>
            <p:cNvPr id="12" name="TextBox 11"/>
            <p:cNvSpPr txBox="1"/>
            <p:nvPr/>
          </p:nvSpPr>
          <p:spPr>
            <a:xfrm>
              <a:off x="11216391" y="6529807"/>
              <a:ext cx="2031325" cy="45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spc="300" dirty="0"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What is that?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398311" y="9928529"/>
              <a:ext cx="1667444" cy="577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spc="300" dirty="0">
                  <a:solidFill>
                    <a:schemeClr val="bg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JOIN US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33368" y="5133562"/>
              <a:ext cx="1246759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0" b="1" spc="1500" dirty="0">
                  <a:solidFill>
                    <a:schemeClr val="tx2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TESTBED?</a:t>
              </a:r>
            </a:p>
          </p:txBody>
        </p:sp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6002492" y="7970005"/>
              <a:ext cx="12498466" cy="508949"/>
            </a:xfrm>
            <a:prstGeom prst="rect">
              <a:avLst/>
            </a:prstGeom>
          </p:spPr>
          <p:txBody>
            <a:bodyPr vert="horz" wrap="square" lIns="182843" tIns="91422" rIns="182843" bIns="91422" rtlCol="0">
              <a:spAutoFit/>
            </a:bodyPr>
            <a:lstStyle>
              <a:lvl1pPr marL="0" indent="0" algn="l" defTabSz="1828434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lang="en-US" sz="4800" kern="1200" dirty="0" smtClean="0">
                  <a:solidFill>
                    <a:schemeClr val="tx1"/>
                  </a:solidFill>
                  <a:effectLst/>
                  <a:latin typeface="Montserrat Hairline" charset="0"/>
                  <a:ea typeface="Montserrat Hairline" charset="0"/>
                  <a:cs typeface="Montserrat Hairline" charset="0"/>
                </a:defRPr>
              </a:lvl1pPr>
              <a:lvl2pPr marL="914217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4000" kern="1200" dirty="0" smtClean="0">
                  <a:solidFill>
                    <a:schemeClr val="tx1"/>
                  </a:solidFill>
                  <a:effectLst/>
                  <a:latin typeface="Montserrat Hairline" charset="0"/>
                  <a:ea typeface="Montserrat Hairline" charset="0"/>
                  <a:cs typeface="Montserrat Hairline" charset="0"/>
                </a:defRPr>
              </a:lvl2pPr>
              <a:lvl3pPr marL="1828434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3600" kern="1200" dirty="0" smtClean="0">
                  <a:solidFill>
                    <a:schemeClr val="tx1"/>
                  </a:solidFill>
                  <a:effectLst/>
                  <a:latin typeface="Montserrat Hairline" charset="0"/>
                  <a:ea typeface="Montserrat Hairline" charset="0"/>
                  <a:cs typeface="Montserrat Hairline" charset="0"/>
                </a:defRPr>
              </a:lvl3pPr>
              <a:lvl4pPr marL="2742651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3200" kern="1200" dirty="0" smtClean="0">
                  <a:solidFill>
                    <a:schemeClr val="tx1"/>
                  </a:solidFill>
                  <a:effectLst/>
                  <a:latin typeface="Montserrat Hairline" charset="0"/>
                  <a:ea typeface="Montserrat Hairline" charset="0"/>
                  <a:cs typeface="Montserrat Hairline" charset="0"/>
                </a:defRPr>
              </a:lvl4pPr>
              <a:lvl5pPr marL="3656868" indent="0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3200" kern="1200" dirty="0">
                  <a:solidFill>
                    <a:schemeClr val="tx1"/>
                  </a:solidFill>
                  <a:effectLst/>
                  <a:latin typeface="Montserrat Hairline" charset="0"/>
                  <a:ea typeface="Montserrat Hairline" charset="0"/>
                  <a:cs typeface="Montserrat Hairline" charset="0"/>
                </a:defRPr>
              </a:lvl5pPr>
              <a:lvl6pPr marL="5028194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2411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6628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0846" indent="-457109" algn="l" defTabSz="182843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en-US" sz="1700" dirty="0">
                <a:latin typeface="Arial" panose="020B0604020202020204" pitchFamily="34" charset="0"/>
                <a:ea typeface="Montserrat Light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224273" y="2676262"/>
              <a:ext cx="1960100" cy="1960098"/>
              <a:chOff x="10780288" y="2506596"/>
              <a:chExt cx="2848069" cy="2848069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0780288" y="2506596"/>
                <a:ext cx="2848069" cy="2848069"/>
              </a:xfrm>
              <a:prstGeom prst="ellipse">
                <a:avLst/>
              </a:prstGeom>
              <a:solidFill>
                <a:schemeClr val="tx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ea typeface="Montserrat Light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Shape 2787"/>
              <p:cNvSpPr/>
              <p:nvPr/>
            </p:nvSpPr>
            <p:spPr>
              <a:xfrm>
                <a:off x="11589534" y="3292280"/>
                <a:ext cx="1275849" cy="127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extrusionOk="0">
                    <a:moveTo>
                      <a:pt x="11502" y="10309"/>
                    </a:moveTo>
                    <a:cubicBezTo>
                      <a:pt x="11767" y="10309"/>
                      <a:pt x="11981" y="10090"/>
                      <a:pt x="11981" y="9818"/>
                    </a:cubicBezTo>
                    <a:cubicBezTo>
                      <a:pt x="11981" y="9547"/>
                      <a:pt x="11767" y="9327"/>
                      <a:pt x="11502" y="9327"/>
                    </a:cubicBezTo>
                    <a:cubicBezTo>
                      <a:pt x="11237" y="9327"/>
                      <a:pt x="11022" y="9547"/>
                      <a:pt x="11022" y="9818"/>
                    </a:cubicBezTo>
                    <a:cubicBezTo>
                      <a:pt x="11022" y="10090"/>
                      <a:pt x="11237" y="10309"/>
                      <a:pt x="11502" y="10309"/>
                    </a:cubicBezTo>
                    <a:moveTo>
                      <a:pt x="15818" y="4909"/>
                    </a:moveTo>
                    <a:cubicBezTo>
                      <a:pt x="16083" y="4909"/>
                      <a:pt x="16297" y="5129"/>
                      <a:pt x="16297" y="5400"/>
                    </a:cubicBezTo>
                    <a:cubicBezTo>
                      <a:pt x="16297" y="5672"/>
                      <a:pt x="16083" y="5891"/>
                      <a:pt x="15818" y="5891"/>
                    </a:cubicBezTo>
                    <a:cubicBezTo>
                      <a:pt x="15553" y="5891"/>
                      <a:pt x="15338" y="5672"/>
                      <a:pt x="15338" y="5400"/>
                    </a:cubicBezTo>
                    <a:cubicBezTo>
                      <a:pt x="15338" y="5129"/>
                      <a:pt x="15553" y="4909"/>
                      <a:pt x="15818" y="4909"/>
                    </a:cubicBezTo>
                    <a:moveTo>
                      <a:pt x="15818" y="6873"/>
                    </a:moveTo>
                    <a:cubicBezTo>
                      <a:pt x="16612" y="6873"/>
                      <a:pt x="17256" y="6213"/>
                      <a:pt x="17256" y="5400"/>
                    </a:cubicBezTo>
                    <a:cubicBezTo>
                      <a:pt x="17256" y="4587"/>
                      <a:pt x="16612" y="3928"/>
                      <a:pt x="15818" y="3928"/>
                    </a:cubicBezTo>
                    <a:cubicBezTo>
                      <a:pt x="15023" y="3928"/>
                      <a:pt x="14379" y="4587"/>
                      <a:pt x="14379" y="5400"/>
                    </a:cubicBezTo>
                    <a:cubicBezTo>
                      <a:pt x="14379" y="6213"/>
                      <a:pt x="15023" y="6873"/>
                      <a:pt x="15818" y="6873"/>
                    </a:cubicBezTo>
                    <a:moveTo>
                      <a:pt x="12941" y="11782"/>
                    </a:moveTo>
                    <a:cubicBezTo>
                      <a:pt x="13206" y="11782"/>
                      <a:pt x="13420" y="11562"/>
                      <a:pt x="13420" y="11291"/>
                    </a:cubicBezTo>
                    <a:cubicBezTo>
                      <a:pt x="13420" y="11020"/>
                      <a:pt x="13206" y="10800"/>
                      <a:pt x="12941" y="10800"/>
                    </a:cubicBezTo>
                    <a:cubicBezTo>
                      <a:pt x="12675" y="10800"/>
                      <a:pt x="12461" y="11020"/>
                      <a:pt x="12461" y="11291"/>
                    </a:cubicBezTo>
                    <a:cubicBezTo>
                      <a:pt x="12461" y="11562"/>
                      <a:pt x="12675" y="11782"/>
                      <a:pt x="12941" y="11782"/>
                    </a:cubicBezTo>
                    <a:moveTo>
                      <a:pt x="10063" y="7855"/>
                    </a:moveTo>
                    <a:cubicBezTo>
                      <a:pt x="9798" y="7855"/>
                      <a:pt x="9584" y="8074"/>
                      <a:pt x="9584" y="8346"/>
                    </a:cubicBezTo>
                    <a:cubicBezTo>
                      <a:pt x="9584" y="8617"/>
                      <a:pt x="9798" y="8836"/>
                      <a:pt x="10063" y="8836"/>
                    </a:cubicBezTo>
                    <a:cubicBezTo>
                      <a:pt x="10328" y="8836"/>
                      <a:pt x="10543" y="8617"/>
                      <a:pt x="10543" y="8346"/>
                    </a:cubicBezTo>
                    <a:cubicBezTo>
                      <a:pt x="10543" y="8074"/>
                      <a:pt x="10328" y="7855"/>
                      <a:pt x="10063" y="7855"/>
                    </a:cubicBezTo>
                    <a:moveTo>
                      <a:pt x="1718" y="19842"/>
                    </a:moveTo>
                    <a:lnTo>
                      <a:pt x="3451" y="15392"/>
                    </a:lnTo>
                    <a:cubicBezTo>
                      <a:pt x="3684" y="15834"/>
                      <a:pt x="3973" y="16253"/>
                      <a:pt x="4312" y="16642"/>
                    </a:cubicBezTo>
                    <a:cubicBezTo>
                      <a:pt x="4824" y="17230"/>
                      <a:pt x="5418" y="17711"/>
                      <a:pt x="6061" y="18068"/>
                    </a:cubicBezTo>
                    <a:cubicBezTo>
                      <a:pt x="6061" y="18068"/>
                      <a:pt x="1718" y="19842"/>
                      <a:pt x="1718" y="19842"/>
                    </a:cubicBezTo>
                    <a:close/>
                    <a:moveTo>
                      <a:pt x="3717" y="12060"/>
                    </a:moveTo>
                    <a:lnTo>
                      <a:pt x="0" y="21600"/>
                    </a:lnTo>
                    <a:lnTo>
                      <a:pt x="9319" y="17795"/>
                    </a:lnTo>
                    <a:cubicBezTo>
                      <a:pt x="9153" y="17815"/>
                      <a:pt x="8987" y="17824"/>
                      <a:pt x="8822" y="17824"/>
                    </a:cubicBezTo>
                    <a:cubicBezTo>
                      <a:pt x="5971" y="17824"/>
                      <a:pt x="3389" y="15002"/>
                      <a:pt x="3717" y="12060"/>
                    </a:cubicBezTo>
                    <a:moveTo>
                      <a:pt x="16115" y="10657"/>
                    </a:moveTo>
                    <a:cubicBezTo>
                      <a:pt x="15925" y="10851"/>
                      <a:pt x="15627" y="11171"/>
                      <a:pt x="15280" y="11542"/>
                    </a:cubicBezTo>
                    <a:cubicBezTo>
                      <a:pt x="14662" y="12204"/>
                      <a:pt x="13712" y="13221"/>
                      <a:pt x="13147" y="13753"/>
                    </a:cubicBezTo>
                    <a:lnTo>
                      <a:pt x="7665" y="8141"/>
                    </a:lnTo>
                    <a:cubicBezTo>
                      <a:pt x="8185" y="7563"/>
                      <a:pt x="9179" y="6590"/>
                      <a:pt x="9825" y="5958"/>
                    </a:cubicBezTo>
                    <a:cubicBezTo>
                      <a:pt x="10188" y="5603"/>
                      <a:pt x="10500" y="5298"/>
                      <a:pt x="10690" y="5103"/>
                    </a:cubicBezTo>
                    <a:cubicBezTo>
                      <a:pt x="13284" y="2447"/>
                      <a:pt x="18271" y="993"/>
                      <a:pt x="20136" y="982"/>
                    </a:cubicBezTo>
                    <a:cubicBezTo>
                      <a:pt x="20132" y="2572"/>
                      <a:pt x="18824" y="7884"/>
                      <a:pt x="16115" y="10657"/>
                    </a:cubicBezTo>
                    <a:moveTo>
                      <a:pt x="12477" y="14563"/>
                    </a:moveTo>
                    <a:cubicBezTo>
                      <a:pt x="12127" y="15873"/>
                      <a:pt x="11665" y="17072"/>
                      <a:pt x="11154" y="18035"/>
                    </a:cubicBezTo>
                    <a:cubicBezTo>
                      <a:pt x="10943" y="17454"/>
                      <a:pt x="10642" y="16798"/>
                      <a:pt x="10214" y="16110"/>
                    </a:cubicBezTo>
                    <a:cubicBezTo>
                      <a:pt x="10035" y="15823"/>
                      <a:pt x="9728" y="15656"/>
                      <a:pt x="9405" y="15656"/>
                    </a:cubicBezTo>
                    <a:cubicBezTo>
                      <a:pt x="9329" y="15656"/>
                      <a:pt x="9252" y="15665"/>
                      <a:pt x="9176" y="15684"/>
                    </a:cubicBezTo>
                    <a:cubicBezTo>
                      <a:pt x="8990" y="15731"/>
                      <a:pt x="8799" y="15755"/>
                      <a:pt x="8610" y="15755"/>
                    </a:cubicBezTo>
                    <a:cubicBezTo>
                      <a:pt x="7905" y="15755"/>
                      <a:pt x="7217" y="15432"/>
                      <a:pt x="6621" y="14822"/>
                    </a:cubicBezTo>
                    <a:cubicBezTo>
                      <a:pt x="5861" y="14044"/>
                      <a:pt x="5561" y="13114"/>
                      <a:pt x="5779" y="12206"/>
                    </a:cubicBezTo>
                    <a:cubicBezTo>
                      <a:pt x="5877" y="11797"/>
                      <a:pt x="5709" y="11370"/>
                      <a:pt x="5363" y="11144"/>
                    </a:cubicBezTo>
                    <a:cubicBezTo>
                      <a:pt x="4690" y="10706"/>
                      <a:pt x="4050" y="10398"/>
                      <a:pt x="3482" y="10183"/>
                    </a:cubicBezTo>
                    <a:cubicBezTo>
                      <a:pt x="4423" y="9658"/>
                      <a:pt x="5594" y="9186"/>
                      <a:pt x="6874" y="8827"/>
                    </a:cubicBezTo>
                    <a:cubicBezTo>
                      <a:pt x="6900" y="8820"/>
                      <a:pt x="6921" y="8803"/>
                      <a:pt x="6946" y="8793"/>
                    </a:cubicBezTo>
                    <a:lnTo>
                      <a:pt x="12510" y="14490"/>
                    </a:lnTo>
                    <a:cubicBezTo>
                      <a:pt x="12501" y="14515"/>
                      <a:pt x="12484" y="14536"/>
                      <a:pt x="12477" y="14563"/>
                    </a:cubicBezTo>
                    <a:moveTo>
                      <a:pt x="20922" y="167"/>
                    </a:moveTo>
                    <a:cubicBezTo>
                      <a:pt x="20813" y="55"/>
                      <a:pt x="20545" y="0"/>
                      <a:pt x="20157" y="0"/>
                    </a:cubicBezTo>
                    <a:cubicBezTo>
                      <a:pt x="18131" y="0"/>
                      <a:pt x="12842" y="1511"/>
                      <a:pt x="10012" y="4409"/>
                    </a:cubicBezTo>
                    <a:cubicBezTo>
                      <a:pt x="9345" y="5092"/>
                      <a:pt x="7134" y="7175"/>
                      <a:pt x="6621" y="7880"/>
                    </a:cubicBezTo>
                    <a:cubicBezTo>
                      <a:pt x="4961" y="8346"/>
                      <a:pt x="2544" y="9277"/>
                      <a:pt x="1196" y="10657"/>
                    </a:cubicBezTo>
                    <a:cubicBezTo>
                      <a:pt x="1196" y="10657"/>
                      <a:pt x="2841" y="10663"/>
                      <a:pt x="4848" y="11972"/>
                    </a:cubicBezTo>
                    <a:cubicBezTo>
                      <a:pt x="4556" y="13190"/>
                      <a:pt x="4926" y="14475"/>
                      <a:pt x="5943" y="15516"/>
                    </a:cubicBezTo>
                    <a:cubicBezTo>
                      <a:pt x="6735" y="16327"/>
                      <a:pt x="7672" y="16737"/>
                      <a:pt x="8610" y="16737"/>
                    </a:cubicBezTo>
                    <a:cubicBezTo>
                      <a:pt x="8876" y="16737"/>
                      <a:pt x="9142" y="16704"/>
                      <a:pt x="9405" y="16637"/>
                    </a:cubicBezTo>
                    <a:cubicBezTo>
                      <a:pt x="10683" y="18692"/>
                      <a:pt x="10690" y="20376"/>
                      <a:pt x="10690" y="20376"/>
                    </a:cubicBezTo>
                    <a:cubicBezTo>
                      <a:pt x="12038" y="18996"/>
                      <a:pt x="12948" y="16521"/>
                      <a:pt x="13402" y="14822"/>
                    </a:cubicBezTo>
                    <a:cubicBezTo>
                      <a:pt x="14091" y="14297"/>
                      <a:pt x="16126" y="12034"/>
                      <a:pt x="16793" y="11351"/>
                    </a:cubicBezTo>
                    <a:cubicBezTo>
                      <a:pt x="20164" y="7900"/>
                      <a:pt x="21600" y="861"/>
                      <a:pt x="20922" y="167"/>
                    </a:cubicBezTo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lIns="38090" tIns="38090" rIns="38090" bIns="38090" anchor="ctr"/>
              <a:lstStyle/>
              <a:p>
                <a:pPr defTabSz="457063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" name="Picture 14" descr="A picture containing aircraft, balloon, transport&#10;&#10;Description automatically generated">
            <a:extLst>
              <a:ext uri="{FF2B5EF4-FFF2-40B4-BE49-F238E27FC236}">
                <a16:creationId xmlns:a16="http://schemas.microsoft.com/office/drawing/2014/main" id="{AAB31061-DB92-449B-87CD-0B3A8785D3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33" y="2866192"/>
            <a:ext cx="1926052" cy="19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293550" y="1062261"/>
            <a:ext cx="15935905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tx2"/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Testbeds are platforms and environments for experimental testing for research and product development</a:t>
            </a:r>
          </a:p>
        </p:txBody>
      </p:sp>
      <p:sp>
        <p:nvSpPr>
          <p:cNvPr id="15" name="Shape 2902"/>
          <p:cNvSpPr/>
          <p:nvPr/>
        </p:nvSpPr>
        <p:spPr>
          <a:xfrm>
            <a:off x="4639850" y="4003299"/>
            <a:ext cx="2012435" cy="4024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23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2D1A5-373F-F249-86F3-00039BB5E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C38D-3D44-1D4F-ABA9-FD90A5E89C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0C409-886C-F24A-B406-564F97EA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Bildobjekt 4">
            <a:extLst>
              <a:ext uri="{FF2B5EF4-FFF2-40B4-BE49-F238E27FC236}">
                <a16:creationId xmlns:a16="http://schemas.microsoft.com/office/drawing/2014/main" id="{061AAFF9-1539-C248-813B-B56EAAF3A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" y="-91435"/>
            <a:ext cx="24688800" cy="138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71E2AF1-6A48-134F-BC16-B8797AD728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8763"/>
          <a:stretch>
            <a:fillRect/>
          </a:stretch>
        </p:blipFill>
        <p:spPr>
          <a:xfrm>
            <a:off x="0" y="-203199"/>
            <a:ext cx="24377650" cy="1371599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735E6E-EE70-B24A-9B1E-F9FD60EEBD31}"/>
              </a:ext>
            </a:extLst>
          </p:cNvPr>
          <p:cNvSpPr txBox="1">
            <a:spLocks/>
          </p:cNvSpPr>
          <p:nvPr/>
        </p:nvSpPr>
        <p:spPr>
          <a:xfrm>
            <a:off x="3047206" y="1"/>
            <a:ext cx="18283238" cy="167703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dirty="0">
                <a:solidFill>
                  <a:schemeClr val="bg1"/>
                </a:solidFill>
              </a:rPr>
              <a:t>Space Test </a:t>
            </a:r>
            <a:r>
              <a:rPr lang="sv-SE" dirty="0" err="1">
                <a:solidFill>
                  <a:schemeClr val="bg1"/>
                </a:solidFill>
              </a:rPr>
              <a:t>Domains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AD63211-7561-1E4A-8AF4-7A7E8CEE2895}"/>
              </a:ext>
            </a:extLst>
          </p:cNvPr>
          <p:cNvSpPr txBox="1">
            <a:spLocks/>
          </p:cNvSpPr>
          <p:nvPr/>
        </p:nvSpPr>
        <p:spPr>
          <a:xfrm>
            <a:off x="1055846" y="1687830"/>
            <a:ext cx="10892314" cy="4611370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5400" dirty="0" err="1">
                <a:solidFill>
                  <a:schemeClr val="bg1"/>
                </a:solidFill>
              </a:rPr>
              <a:t>Thermal</a:t>
            </a:r>
            <a:r>
              <a:rPr lang="sv-SE" sz="5400" dirty="0">
                <a:solidFill>
                  <a:schemeClr val="bg1"/>
                </a:solidFill>
              </a:rPr>
              <a:t> Environment</a:t>
            </a:r>
          </a:p>
          <a:p>
            <a:endParaRPr lang="sv-SE" sz="5400" dirty="0">
              <a:solidFill>
                <a:schemeClr val="bg1"/>
              </a:solidFill>
            </a:endParaRPr>
          </a:p>
          <a:p>
            <a:r>
              <a:rPr lang="sv-SE" sz="5400" dirty="0" err="1">
                <a:solidFill>
                  <a:schemeClr val="bg1"/>
                </a:solidFill>
              </a:rPr>
              <a:t>Mechanical</a:t>
            </a:r>
            <a:r>
              <a:rPr lang="sv-SE" sz="5400" dirty="0">
                <a:solidFill>
                  <a:schemeClr val="bg1"/>
                </a:solidFill>
              </a:rPr>
              <a:t> Environment</a:t>
            </a:r>
          </a:p>
          <a:p>
            <a:endParaRPr lang="sv-SE" sz="5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BB12AF-ECF7-E444-A9FB-EDB53CDF3E1F}"/>
              </a:ext>
            </a:extLst>
          </p:cNvPr>
          <p:cNvSpPr txBox="1"/>
          <p:nvPr/>
        </p:nvSpPr>
        <p:spPr>
          <a:xfrm>
            <a:off x="12456160" y="1687830"/>
            <a:ext cx="97834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5400" dirty="0">
                <a:solidFill>
                  <a:schemeClr val="bg1"/>
                </a:solidFill>
              </a:rPr>
              <a:t> </a:t>
            </a:r>
            <a:r>
              <a:rPr lang="sv-SE" sz="5400" dirty="0" err="1">
                <a:solidFill>
                  <a:schemeClr val="bg1"/>
                </a:solidFill>
              </a:rPr>
              <a:t>Radiation</a:t>
            </a:r>
            <a:r>
              <a:rPr lang="sv-SE" sz="5400" dirty="0">
                <a:solidFill>
                  <a:schemeClr val="bg1"/>
                </a:solidFill>
              </a:rPr>
              <a:t>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5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5400" dirty="0">
                <a:solidFill>
                  <a:schemeClr val="bg1"/>
                </a:solidFill>
              </a:rPr>
              <a:t> </a:t>
            </a:r>
            <a:r>
              <a:rPr lang="sv-SE" sz="5400" dirty="0" err="1">
                <a:solidFill>
                  <a:schemeClr val="bg1"/>
                </a:solidFill>
              </a:rPr>
              <a:t>Electromagnetic</a:t>
            </a:r>
            <a:r>
              <a:rPr lang="sv-SE" sz="5400" dirty="0">
                <a:solidFill>
                  <a:schemeClr val="bg1"/>
                </a:solidFill>
              </a:rPr>
              <a:t> </a:t>
            </a:r>
            <a:r>
              <a:rPr lang="sv-SE" sz="5400" dirty="0" err="1">
                <a:solidFill>
                  <a:schemeClr val="bg1"/>
                </a:solidFill>
              </a:rPr>
              <a:t>Compatibility</a:t>
            </a:r>
            <a:endParaRPr lang="sv-SE" sz="5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5400" dirty="0"/>
          </a:p>
        </p:txBody>
      </p:sp>
    </p:spTree>
    <p:extLst>
      <p:ext uri="{BB962C8B-B14F-4D97-AF65-F5344CB8AC3E}">
        <p14:creationId xmlns:p14="http://schemas.microsoft.com/office/powerpoint/2010/main" val="2182195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A74D7-E067-C94E-8968-415707FA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006BF-5AF6-4542-A579-B421BC741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8" y="-1840923"/>
            <a:ext cx="24533768" cy="1635584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4BDE816-D3D3-9B44-910B-F27962D1597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87439" y="12843242"/>
            <a:ext cx="182832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solidFill>
                  <a:schemeClr val="bg1"/>
                </a:solidFill>
              </a:rPr>
              <a:t>Falcon Heavy </a:t>
            </a:r>
            <a:r>
              <a:rPr lang="sv-SE" sz="4800" dirty="0" err="1">
                <a:solidFill>
                  <a:schemeClr val="bg1"/>
                </a:solidFill>
              </a:rPr>
              <a:t>Boosters</a:t>
            </a:r>
            <a:endParaRPr lang="sv-SE" sz="4800" dirty="0">
              <a:solidFill>
                <a:schemeClr val="bg1"/>
              </a:solidFill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6C2A2644-FFF4-EE4D-8573-1A3D7046F70C}"/>
              </a:ext>
            </a:extLst>
          </p:cNvPr>
          <p:cNvSpPr txBox="1">
            <a:spLocks/>
          </p:cNvSpPr>
          <p:nvPr/>
        </p:nvSpPr>
        <p:spPr>
          <a:xfrm>
            <a:off x="-5246081" y="0"/>
            <a:ext cx="18283238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7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sz="4800" dirty="0" err="1">
                <a:solidFill>
                  <a:schemeClr val="bg1"/>
                </a:solidFill>
              </a:rPr>
              <a:t>Launch</a:t>
            </a:r>
            <a:r>
              <a:rPr lang="sv-SE" sz="4800" dirty="0">
                <a:solidFill>
                  <a:schemeClr val="bg1"/>
                </a:solidFill>
              </a:rPr>
              <a:t> </a:t>
            </a:r>
            <a:r>
              <a:rPr lang="sv-SE" sz="4800" dirty="0" err="1">
                <a:solidFill>
                  <a:schemeClr val="bg1"/>
                </a:solidFill>
              </a:rPr>
              <a:t>Vehicle</a:t>
            </a:r>
            <a:r>
              <a:rPr lang="sv-SE" sz="4800" dirty="0">
                <a:solidFill>
                  <a:schemeClr val="bg1"/>
                </a:solidFill>
              </a:rPr>
              <a:t> </a:t>
            </a:r>
            <a:r>
              <a:rPr lang="sv-SE" sz="4800" dirty="0" err="1">
                <a:solidFill>
                  <a:schemeClr val="bg1"/>
                </a:solidFill>
              </a:rPr>
              <a:t>Testing</a:t>
            </a:r>
            <a:endParaRPr lang="sv-SE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8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3BBC-17AC-7240-A995-64725F5A3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2406" y="760110"/>
            <a:ext cx="18283238" cy="3180714"/>
          </a:xfrm>
        </p:spPr>
        <p:txBody>
          <a:bodyPr/>
          <a:lstStyle/>
          <a:p>
            <a:r>
              <a:rPr lang="en-US" sz="9600" b="1" spc="600" dirty="0">
                <a:solidFill>
                  <a:schemeClr val="tx2"/>
                </a:solidFill>
                <a:ea typeface="Montserrat" charset="0"/>
              </a:rPr>
              <a:t>Software Testbeds</a:t>
            </a:r>
            <a:br>
              <a:rPr lang="en-US" sz="9600" b="1" spc="600" dirty="0">
                <a:solidFill>
                  <a:schemeClr val="tx2"/>
                </a:solidFill>
                <a:ea typeface="Montserrat" charset="0"/>
              </a:rPr>
            </a:b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1E3C3-EE57-164A-9773-516E174B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22158-F05B-4247-BAAA-938AEA8E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82" y="2938477"/>
            <a:ext cx="15098618" cy="99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1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D3BBC-17AC-7240-A995-64725F5A3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b="1" spc="600" dirty="0">
                <a:solidFill>
                  <a:schemeClr val="tx2"/>
                </a:solidFill>
                <a:ea typeface="Montserrat" charset="0"/>
              </a:rPr>
              <a:t>THE NEW SPACE ECONOMY</a:t>
            </a:r>
            <a:br>
              <a:rPr lang="en-US" sz="9600" b="1" spc="600" dirty="0">
                <a:solidFill>
                  <a:schemeClr val="tx2"/>
                </a:solidFill>
                <a:ea typeface="Montserrat" charset="0"/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755B6-6596-334B-BA78-5CC705497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6486" y="7019926"/>
            <a:ext cx="18283238" cy="4431028"/>
          </a:xfrm>
        </p:spPr>
        <p:txBody>
          <a:bodyPr>
            <a:normAutofit lnSpcReduction="10000"/>
          </a:bodyPr>
          <a:lstStyle/>
          <a:p>
            <a:pPr algn="l"/>
            <a:r>
              <a:rPr lang="en-US" altLang="x-none" sz="6000" dirty="0">
                <a:ea typeface="Montserrat Light" charset="0"/>
              </a:rPr>
              <a:t>Many new actors, faster development cycles, iterative development – all this means the need for </a:t>
            </a:r>
            <a:r>
              <a:rPr lang="en-US" altLang="x-none" sz="6000" b="1" dirty="0">
                <a:ea typeface="Montserrat Light" charset="0"/>
              </a:rPr>
              <a:t>testing of space systems </a:t>
            </a:r>
            <a:r>
              <a:rPr lang="en-US" altLang="x-none" sz="6000" dirty="0">
                <a:ea typeface="Montserrat Light" charset="0"/>
              </a:rPr>
              <a:t>is increasing </a:t>
            </a:r>
          </a:p>
          <a:p>
            <a:pPr algn="l"/>
            <a:endParaRPr lang="en-US" altLang="x-none" sz="6000" dirty="0">
              <a:ea typeface="Montserrat Light" charset="0"/>
            </a:endParaRPr>
          </a:p>
          <a:p>
            <a:r>
              <a:rPr lang="en-US" altLang="x-none" sz="6000" dirty="0">
                <a:ea typeface="Montserrat Light" charset="0"/>
              </a:rPr>
              <a:t>– a lot.</a:t>
            </a:r>
          </a:p>
          <a:p>
            <a:endParaRPr lang="sv-SE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1E3C3-EE57-164A-9773-516E174B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31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FAB6CEC-1D87-4A4C-BE2D-6D8DC68A5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955" y="7578469"/>
            <a:ext cx="10792696" cy="6137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13C903-3AD3-0D42-829A-678A9FBD4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4954" y="0"/>
            <a:ext cx="10792696" cy="8006576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635F2E1F-54EE-534F-AAFF-27812FDF8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89213"/>
            <a:ext cx="13584953" cy="94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39562</TotalTime>
  <Words>276</Words>
  <Application>Microsoft Macintosh PowerPoint</Application>
  <PresentationFormat>Custom</PresentationFormat>
  <Paragraphs>67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Gill Sans</vt:lpstr>
      <vt:lpstr>Montserrat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Falcon Heavy Boosters</vt:lpstr>
      <vt:lpstr>Software Testbeds </vt:lpstr>
      <vt:lpstr>THE NEW SPACE ECONOMY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Peter Olofsson</dc:creator>
  <cp:keywords/>
  <dc:description/>
  <cp:lastModifiedBy>Olle Norberg</cp:lastModifiedBy>
  <cp:revision>6966</cp:revision>
  <dcterms:created xsi:type="dcterms:W3CDTF">2014-11-12T21:47:38Z</dcterms:created>
  <dcterms:modified xsi:type="dcterms:W3CDTF">2019-09-04T08:32:21Z</dcterms:modified>
  <cp:category/>
</cp:coreProperties>
</file>